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9"/>
  </p:notesMasterIdLst>
  <p:sldIdLst>
    <p:sldId id="257" r:id="rId2"/>
    <p:sldId id="439" r:id="rId3"/>
    <p:sldId id="438" r:id="rId4"/>
    <p:sldId id="385" r:id="rId5"/>
    <p:sldId id="389" r:id="rId6"/>
    <p:sldId id="355" r:id="rId7"/>
    <p:sldId id="397" r:id="rId8"/>
    <p:sldId id="390" r:id="rId9"/>
    <p:sldId id="391" r:id="rId10"/>
    <p:sldId id="386" r:id="rId11"/>
    <p:sldId id="395" r:id="rId12"/>
    <p:sldId id="396" r:id="rId13"/>
    <p:sldId id="387" r:id="rId14"/>
    <p:sldId id="388" r:id="rId15"/>
    <p:sldId id="433" r:id="rId16"/>
    <p:sldId id="434" r:id="rId17"/>
    <p:sldId id="400" r:id="rId18"/>
    <p:sldId id="392" r:id="rId19"/>
    <p:sldId id="371" r:id="rId20"/>
    <p:sldId id="372" r:id="rId21"/>
    <p:sldId id="435" r:id="rId22"/>
    <p:sldId id="373" r:id="rId23"/>
    <p:sldId id="440" r:id="rId24"/>
    <p:sldId id="374" r:id="rId25"/>
    <p:sldId id="375" r:id="rId26"/>
    <p:sldId id="441" r:id="rId27"/>
    <p:sldId id="442" r:id="rId28"/>
    <p:sldId id="443" r:id="rId29"/>
    <p:sldId id="436" r:id="rId30"/>
    <p:sldId id="437" r:id="rId31"/>
    <p:sldId id="381" r:id="rId32"/>
    <p:sldId id="382" r:id="rId33"/>
    <p:sldId id="380" r:id="rId34"/>
    <p:sldId id="401" r:id="rId35"/>
    <p:sldId id="403" r:id="rId36"/>
    <p:sldId id="404" r:id="rId37"/>
    <p:sldId id="405" r:id="rId38"/>
    <p:sldId id="406" r:id="rId39"/>
    <p:sldId id="407" r:id="rId40"/>
    <p:sldId id="408" r:id="rId41"/>
    <p:sldId id="409" r:id="rId42"/>
    <p:sldId id="410" r:id="rId43"/>
    <p:sldId id="432" r:id="rId44"/>
    <p:sldId id="411" r:id="rId45"/>
    <p:sldId id="412" r:id="rId46"/>
    <p:sldId id="413" r:id="rId47"/>
    <p:sldId id="414" r:id="rId48"/>
    <p:sldId id="415" r:id="rId49"/>
    <p:sldId id="461" r:id="rId50"/>
    <p:sldId id="324"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460" r:id="rId68"/>
  </p:sldIdLst>
  <p:sldSz cx="9144000" cy="6858000" type="screen4x3"/>
  <p:notesSz cx="6858000" cy="9144000"/>
  <p:defaultTextStyle>
    <a:defPPr>
      <a:defRPr lang="fr-FR"/>
    </a:defPPr>
    <a:lvl1pPr algn="l" rtl="0" fontAlgn="base">
      <a:spcBef>
        <a:spcPct val="0"/>
      </a:spcBef>
      <a:spcAft>
        <a:spcPct val="0"/>
      </a:spcAft>
      <a:defRPr sz="3200" b="1" kern="1200">
        <a:solidFill>
          <a:schemeClr val="tx1"/>
        </a:solidFill>
        <a:latin typeface="Times" pitchFamily="18" charset="0"/>
        <a:ea typeface="+mn-ea"/>
        <a:cs typeface="Arial" charset="0"/>
      </a:defRPr>
    </a:lvl1pPr>
    <a:lvl2pPr marL="457200" algn="l" rtl="0" fontAlgn="base">
      <a:spcBef>
        <a:spcPct val="0"/>
      </a:spcBef>
      <a:spcAft>
        <a:spcPct val="0"/>
      </a:spcAft>
      <a:defRPr sz="3200" b="1" kern="1200">
        <a:solidFill>
          <a:schemeClr val="tx1"/>
        </a:solidFill>
        <a:latin typeface="Times" pitchFamily="18" charset="0"/>
        <a:ea typeface="+mn-ea"/>
        <a:cs typeface="Arial" charset="0"/>
      </a:defRPr>
    </a:lvl2pPr>
    <a:lvl3pPr marL="914400" algn="l" rtl="0" fontAlgn="base">
      <a:spcBef>
        <a:spcPct val="0"/>
      </a:spcBef>
      <a:spcAft>
        <a:spcPct val="0"/>
      </a:spcAft>
      <a:defRPr sz="3200" b="1" kern="1200">
        <a:solidFill>
          <a:schemeClr val="tx1"/>
        </a:solidFill>
        <a:latin typeface="Times" pitchFamily="18" charset="0"/>
        <a:ea typeface="+mn-ea"/>
        <a:cs typeface="Arial" charset="0"/>
      </a:defRPr>
    </a:lvl3pPr>
    <a:lvl4pPr marL="1371600" algn="l" rtl="0" fontAlgn="base">
      <a:spcBef>
        <a:spcPct val="0"/>
      </a:spcBef>
      <a:spcAft>
        <a:spcPct val="0"/>
      </a:spcAft>
      <a:defRPr sz="3200" b="1" kern="1200">
        <a:solidFill>
          <a:schemeClr val="tx1"/>
        </a:solidFill>
        <a:latin typeface="Times" pitchFamily="18" charset="0"/>
        <a:ea typeface="+mn-ea"/>
        <a:cs typeface="Arial" charset="0"/>
      </a:defRPr>
    </a:lvl4pPr>
    <a:lvl5pPr marL="1828800" algn="l" rtl="0" fontAlgn="base">
      <a:spcBef>
        <a:spcPct val="0"/>
      </a:spcBef>
      <a:spcAft>
        <a:spcPct val="0"/>
      </a:spcAft>
      <a:defRPr sz="3200" b="1" kern="1200">
        <a:solidFill>
          <a:schemeClr val="tx1"/>
        </a:solidFill>
        <a:latin typeface="Times" pitchFamily="18" charset="0"/>
        <a:ea typeface="+mn-ea"/>
        <a:cs typeface="Arial" charset="0"/>
      </a:defRPr>
    </a:lvl5pPr>
    <a:lvl6pPr marL="2286000" algn="l" defTabSz="914400" rtl="0" eaLnBrk="1" latinLnBrk="0" hangingPunct="1">
      <a:defRPr sz="3200" b="1" kern="1200">
        <a:solidFill>
          <a:schemeClr val="tx1"/>
        </a:solidFill>
        <a:latin typeface="Times" pitchFamily="18" charset="0"/>
        <a:ea typeface="+mn-ea"/>
        <a:cs typeface="Arial" charset="0"/>
      </a:defRPr>
    </a:lvl6pPr>
    <a:lvl7pPr marL="2743200" algn="l" defTabSz="914400" rtl="0" eaLnBrk="1" latinLnBrk="0" hangingPunct="1">
      <a:defRPr sz="3200" b="1" kern="1200">
        <a:solidFill>
          <a:schemeClr val="tx1"/>
        </a:solidFill>
        <a:latin typeface="Times" pitchFamily="18" charset="0"/>
        <a:ea typeface="+mn-ea"/>
        <a:cs typeface="Arial" charset="0"/>
      </a:defRPr>
    </a:lvl7pPr>
    <a:lvl8pPr marL="3200400" algn="l" defTabSz="914400" rtl="0" eaLnBrk="1" latinLnBrk="0" hangingPunct="1">
      <a:defRPr sz="3200" b="1" kern="1200">
        <a:solidFill>
          <a:schemeClr val="tx1"/>
        </a:solidFill>
        <a:latin typeface="Times" pitchFamily="18" charset="0"/>
        <a:ea typeface="+mn-ea"/>
        <a:cs typeface="Arial" charset="0"/>
      </a:defRPr>
    </a:lvl8pPr>
    <a:lvl9pPr marL="3657600" algn="l" defTabSz="914400" rtl="0" eaLnBrk="1" latinLnBrk="0" hangingPunct="1">
      <a:defRPr sz="3200" b="1"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FFFF66"/>
    <a:srgbClr val="00FF00"/>
    <a:srgbClr val="B2B2B2"/>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0" autoAdjust="0"/>
  </p:normalViewPr>
  <p:slideViewPr>
    <p:cSldViewPr>
      <p:cViewPr varScale="1">
        <p:scale>
          <a:sx n="86" d="100"/>
          <a:sy n="86" d="100"/>
        </p:scale>
        <p:origin x="-1494" y="-9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Fran&#231;ois%20LANGOT\AppData\Local\Temp\valeurs-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manualLayout>
          <c:layoutTarget val="inner"/>
          <c:xMode val="edge"/>
          <c:yMode val="edge"/>
          <c:x val="0.14082174103237124"/>
          <c:y val="7.4548702245552684E-2"/>
          <c:w val="0.82862270341207611"/>
          <c:h val="0.76084098862642424"/>
        </c:manualLayout>
      </c:layout>
      <c:lineChart>
        <c:grouping val="stacked"/>
        <c:ser>
          <c:idx val="0"/>
          <c:order val="0"/>
          <c:marker>
            <c:symbol val="none"/>
          </c:marker>
          <c:cat>
            <c:numRef>
              <c:f>Valeurs!$A$4:$A$127</c:f>
              <c:numCache>
                <c:formatCode>General</c:formatCode>
                <c:ptCount val="124"/>
                <c:pt idx="0">
                  <c:v>1980</c:v>
                </c:pt>
                <c:pt idx="1">
                  <c:v>1980</c:v>
                </c:pt>
                <c:pt idx="2">
                  <c:v>1980</c:v>
                </c:pt>
                <c:pt idx="3">
                  <c:v>1980</c:v>
                </c:pt>
                <c:pt idx="4">
                  <c:v>1981</c:v>
                </c:pt>
                <c:pt idx="5">
                  <c:v>1981</c:v>
                </c:pt>
                <c:pt idx="6">
                  <c:v>1981</c:v>
                </c:pt>
                <c:pt idx="7">
                  <c:v>1981</c:v>
                </c:pt>
                <c:pt idx="8">
                  <c:v>1982</c:v>
                </c:pt>
                <c:pt idx="9">
                  <c:v>1982</c:v>
                </c:pt>
                <c:pt idx="10">
                  <c:v>1982</c:v>
                </c:pt>
                <c:pt idx="11">
                  <c:v>1982</c:v>
                </c:pt>
                <c:pt idx="12">
                  <c:v>1983</c:v>
                </c:pt>
                <c:pt idx="13">
                  <c:v>1983</c:v>
                </c:pt>
                <c:pt idx="14">
                  <c:v>1983</c:v>
                </c:pt>
                <c:pt idx="15">
                  <c:v>1983</c:v>
                </c:pt>
                <c:pt idx="16">
                  <c:v>1984</c:v>
                </c:pt>
                <c:pt idx="17">
                  <c:v>1984</c:v>
                </c:pt>
                <c:pt idx="18">
                  <c:v>1984</c:v>
                </c:pt>
                <c:pt idx="19">
                  <c:v>1984</c:v>
                </c:pt>
                <c:pt idx="20">
                  <c:v>1985</c:v>
                </c:pt>
                <c:pt idx="21">
                  <c:v>1985</c:v>
                </c:pt>
                <c:pt idx="22">
                  <c:v>1985</c:v>
                </c:pt>
                <c:pt idx="23">
                  <c:v>1985</c:v>
                </c:pt>
                <c:pt idx="24">
                  <c:v>1986</c:v>
                </c:pt>
                <c:pt idx="25">
                  <c:v>1986</c:v>
                </c:pt>
                <c:pt idx="26">
                  <c:v>1986</c:v>
                </c:pt>
                <c:pt idx="27">
                  <c:v>1986</c:v>
                </c:pt>
                <c:pt idx="28">
                  <c:v>1987</c:v>
                </c:pt>
                <c:pt idx="29">
                  <c:v>1987</c:v>
                </c:pt>
                <c:pt idx="30">
                  <c:v>1987</c:v>
                </c:pt>
                <c:pt idx="31">
                  <c:v>1987</c:v>
                </c:pt>
                <c:pt idx="32">
                  <c:v>1988</c:v>
                </c:pt>
                <c:pt idx="33">
                  <c:v>1988</c:v>
                </c:pt>
                <c:pt idx="34">
                  <c:v>1988</c:v>
                </c:pt>
                <c:pt idx="35">
                  <c:v>1988</c:v>
                </c:pt>
                <c:pt idx="36">
                  <c:v>1989</c:v>
                </c:pt>
                <c:pt idx="37">
                  <c:v>1989</c:v>
                </c:pt>
                <c:pt idx="38">
                  <c:v>1989</c:v>
                </c:pt>
                <c:pt idx="39">
                  <c:v>1989</c:v>
                </c:pt>
                <c:pt idx="40">
                  <c:v>1990</c:v>
                </c:pt>
                <c:pt idx="41">
                  <c:v>1990</c:v>
                </c:pt>
                <c:pt idx="42">
                  <c:v>1990</c:v>
                </c:pt>
                <c:pt idx="43">
                  <c:v>1990</c:v>
                </c:pt>
                <c:pt idx="44">
                  <c:v>1991</c:v>
                </c:pt>
                <c:pt idx="45">
                  <c:v>1991</c:v>
                </c:pt>
                <c:pt idx="46">
                  <c:v>1991</c:v>
                </c:pt>
                <c:pt idx="47">
                  <c:v>1991</c:v>
                </c:pt>
                <c:pt idx="48">
                  <c:v>1992</c:v>
                </c:pt>
                <c:pt idx="49">
                  <c:v>1992</c:v>
                </c:pt>
                <c:pt idx="50">
                  <c:v>1992</c:v>
                </c:pt>
                <c:pt idx="51">
                  <c:v>1992</c:v>
                </c:pt>
                <c:pt idx="52">
                  <c:v>1993</c:v>
                </c:pt>
                <c:pt idx="53">
                  <c:v>1993</c:v>
                </c:pt>
                <c:pt idx="54">
                  <c:v>1993</c:v>
                </c:pt>
                <c:pt idx="55">
                  <c:v>1993</c:v>
                </c:pt>
                <c:pt idx="56">
                  <c:v>1994</c:v>
                </c:pt>
                <c:pt idx="57">
                  <c:v>1994</c:v>
                </c:pt>
                <c:pt idx="58">
                  <c:v>1994</c:v>
                </c:pt>
                <c:pt idx="59">
                  <c:v>1994</c:v>
                </c:pt>
                <c:pt idx="60">
                  <c:v>1995</c:v>
                </c:pt>
                <c:pt idx="61">
                  <c:v>1995</c:v>
                </c:pt>
                <c:pt idx="62">
                  <c:v>1995</c:v>
                </c:pt>
                <c:pt idx="63">
                  <c:v>1995</c:v>
                </c:pt>
                <c:pt idx="64">
                  <c:v>1996</c:v>
                </c:pt>
                <c:pt idx="65">
                  <c:v>1996</c:v>
                </c:pt>
                <c:pt idx="66">
                  <c:v>1996</c:v>
                </c:pt>
                <c:pt idx="67">
                  <c:v>1996</c:v>
                </c:pt>
                <c:pt idx="68">
                  <c:v>1997</c:v>
                </c:pt>
                <c:pt idx="69">
                  <c:v>1997</c:v>
                </c:pt>
                <c:pt idx="70">
                  <c:v>1997</c:v>
                </c:pt>
                <c:pt idx="71">
                  <c:v>1997</c:v>
                </c:pt>
                <c:pt idx="72">
                  <c:v>1998</c:v>
                </c:pt>
                <c:pt idx="73">
                  <c:v>1998</c:v>
                </c:pt>
                <c:pt idx="74">
                  <c:v>1998</c:v>
                </c:pt>
                <c:pt idx="75">
                  <c:v>1998</c:v>
                </c:pt>
                <c:pt idx="76">
                  <c:v>1999</c:v>
                </c:pt>
                <c:pt idx="77">
                  <c:v>1999</c:v>
                </c:pt>
                <c:pt idx="78">
                  <c:v>1999</c:v>
                </c:pt>
                <c:pt idx="79">
                  <c:v>1999</c:v>
                </c:pt>
                <c:pt idx="80">
                  <c:v>2000</c:v>
                </c:pt>
                <c:pt idx="81">
                  <c:v>2000</c:v>
                </c:pt>
                <c:pt idx="82">
                  <c:v>2000</c:v>
                </c:pt>
                <c:pt idx="83">
                  <c:v>2000</c:v>
                </c:pt>
                <c:pt idx="84">
                  <c:v>2001</c:v>
                </c:pt>
                <c:pt idx="85">
                  <c:v>2001</c:v>
                </c:pt>
                <c:pt idx="86">
                  <c:v>2001</c:v>
                </c:pt>
                <c:pt idx="87">
                  <c:v>2001</c:v>
                </c:pt>
                <c:pt idx="88">
                  <c:v>2002</c:v>
                </c:pt>
                <c:pt idx="89">
                  <c:v>2002</c:v>
                </c:pt>
                <c:pt idx="90">
                  <c:v>2002</c:v>
                </c:pt>
                <c:pt idx="91">
                  <c:v>2002</c:v>
                </c:pt>
                <c:pt idx="92">
                  <c:v>2003</c:v>
                </c:pt>
                <c:pt idx="93">
                  <c:v>2003</c:v>
                </c:pt>
                <c:pt idx="94">
                  <c:v>2003</c:v>
                </c:pt>
                <c:pt idx="95">
                  <c:v>2003</c:v>
                </c:pt>
                <c:pt idx="96">
                  <c:v>2004</c:v>
                </c:pt>
                <c:pt idx="97">
                  <c:v>2004</c:v>
                </c:pt>
                <c:pt idx="98">
                  <c:v>2004</c:v>
                </c:pt>
                <c:pt idx="99">
                  <c:v>2004</c:v>
                </c:pt>
                <c:pt idx="100">
                  <c:v>2005</c:v>
                </c:pt>
                <c:pt idx="101">
                  <c:v>2005</c:v>
                </c:pt>
                <c:pt idx="102">
                  <c:v>2005</c:v>
                </c:pt>
                <c:pt idx="103">
                  <c:v>2005</c:v>
                </c:pt>
                <c:pt idx="104">
                  <c:v>2006</c:v>
                </c:pt>
                <c:pt idx="105">
                  <c:v>2006</c:v>
                </c:pt>
                <c:pt idx="106">
                  <c:v>2006</c:v>
                </c:pt>
                <c:pt idx="107">
                  <c:v>2006</c:v>
                </c:pt>
                <c:pt idx="108">
                  <c:v>2007</c:v>
                </c:pt>
                <c:pt idx="109">
                  <c:v>2007</c:v>
                </c:pt>
                <c:pt idx="110">
                  <c:v>2007</c:v>
                </c:pt>
                <c:pt idx="111">
                  <c:v>2007</c:v>
                </c:pt>
                <c:pt idx="112">
                  <c:v>2008</c:v>
                </c:pt>
                <c:pt idx="113">
                  <c:v>2008</c:v>
                </c:pt>
                <c:pt idx="114">
                  <c:v>2008</c:v>
                </c:pt>
                <c:pt idx="115">
                  <c:v>2008</c:v>
                </c:pt>
                <c:pt idx="116">
                  <c:v>2009</c:v>
                </c:pt>
                <c:pt idx="117">
                  <c:v>2009</c:v>
                </c:pt>
                <c:pt idx="118">
                  <c:v>2009</c:v>
                </c:pt>
                <c:pt idx="119">
                  <c:v>2009</c:v>
                </c:pt>
                <c:pt idx="120">
                  <c:v>2010</c:v>
                </c:pt>
                <c:pt idx="121">
                  <c:v>2010</c:v>
                </c:pt>
                <c:pt idx="122">
                  <c:v>2010</c:v>
                </c:pt>
                <c:pt idx="123">
                  <c:v>2010</c:v>
                </c:pt>
              </c:numCache>
            </c:numRef>
          </c:cat>
          <c:val>
            <c:numRef>
              <c:f>Valeurs!$C$4:$C$127</c:f>
              <c:numCache>
                <c:formatCode>General</c:formatCode>
                <c:ptCount val="124"/>
                <c:pt idx="0">
                  <c:v>242077</c:v>
                </c:pt>
                <c:pt idx="1">
                  <c:v>240877</c:v>
                </c:pt>
                <c:pt idx="2">
                  <c:v>240532</c:v>
                </c:pt>
                <c:pt idx="3">
                  <c:v>240240</c:v>
                </c:pt>
                <c:pt idx="4">
                  <c:v>240794</c:v>
                </c:pt>
                <c:pt idx="5">
                  <c:v>241286</c:v>
                </c:pt>
                <c:pt idx="6">
                  <c:v>242714</c:v>
                </c:pt>
                <c:pt idx="7">
                  <c:v>244713</c:v>
                </c:pt>
                <c:pt idx="8">
                  <c:v>245773</c:v>
                </c:pt>
                <c:pt idx="9">
                  <c:v>247553</c:v>
                </c:pt>
                <c:pt idx="10">
                  <c:v>247481</c:v>
                </c:pt>
                <c:pt idx="11">
                  <c:v>248547</c:v>
                </c:pt>
                <c:pt idx="12">
                  <c:v>248911</c:v>
                </c:pt>
                <c:pt idx="13">
                  <c:v>249332</c:v>
                </c:pt>
                <c:pt idx="14">
                  <c:v>249817</c:v>
                </c:pt>
                <c:pt idx="15">
                  <c:v>250747</c:v>
                </c:pt>
                <c:pt idx="16">
                  <c:v>252449</c:v>
                </c:pt>
                <c:pt idx="17">
                  <c:v>252451</c:v>
                </c:pt>
                <c:pt idx="18">
                  <c:v>253625</c:v>
                </c:pt>
                <c:pt idx="19">
                  <c:v>253443</c:v>
                </c:pt>
                <c:pt idx="20">
                  <c:v>253973</c:v>
                </c:pt>
                <c:pt idx="21">
                  <c:v>255871</c:v>
                </c:pt>
                <c:pt idx="22">
                  <c:v>257531</c:v>
                </c:pt>
                <c:pt idx="23">
                  <c:v>259106</c:v>
                </c:pt>
                <c:pt idx="24">
                  <c:v>259694</c:v>
                </c:pt>
                <c:pt idx="25">
                  <c:v>262613</c:v>
                </c:pt>
                <c:pt idx="26">
                  <c:v>264398</c:v>
                </c:pt>
                <c:pt idx="27">
                  <c:v>264851</c:v>
                </c:pt>
                <c:pt idx="28">
                  <c:v>264902</c:v>
                </c:pt>
                <c:pt idx="29">
                  <c:v>267936</c:v>
                </c:pt>
                <c:pt idx="30">
                  <c:v>269622</c:v>
                </c:pt>
                <c:pt idx="31">
                  <c:v>273293</c:v>
                </c:pt>
                <c:pt idx="32">
                  <c:v>276166</c:v>
                </c:pt>
                <c:pt idx="33">
                  <c:v>278633</c:v>
                </c:pt>
                <c:pt idx="34">
                  <c:v>282284</c:v>
                </c:pt>
                <c:pt idx="35">
                  <c:v>285173</c:v>
                </c:pt>
                <c:pt idx="36">
                  <c:v>289237</c:v>
                </c:pt>
                <c:pt idx="37">
                  <c:v>291219</c:v>
                </c:pt>
                <c:pt idx="38">
                  <c:v>293118</c:v>
                </c:pt>
                <c:pt idx="39">
                  <c:v>296870</c:v>
                </c:pt>
                <c:pt idx="40">
                  <c:v>298755</c:v>
                </c:pt>
                <c:pt idx="41">
                  <c:v>299303</c:v>
                </c:pt>
                <c:pt idx="42">
                  <c:v>300612</c:v>
                </c:pt>
                <c:pt idx="43">
                  <c:v>300072</c:v>
                </c:pt>
                <c:pt idx="44">
                  <c:v>300718</c:v>
                </c:pt>
                <c:pt idx="45">
                  <c:v>302641</c:v>
                </c:pt>
                <c:pt idx="46">
                  <c:v>302797</c:v>
                </c:pt>
                <c:pt idx="47">
                  <c:v>304350</c:v>
                </c:pt>
                <c:pt idx="48">
                  <c:v>306718</c:v>
                </c:pt>
                <c:pt idx="49">
                  <c:v>306431</c:v>
                </c:pt>
                <c:pt idx="50">
                  <c:v>306713</c:v>
                </c:pt>
                <c:pt idx="51">
                  <c:v>305270</c:v>
                </c:pt>
                <c:pt idx="52">
                  <c:v>303173</c:v>
                </c:pt>
                <c:pt idx="53">
                  <c:v>303004</c:v>
                </c:pt>
                <c:pt idx="54">
                  <c:v>303482</c:v>
                </c:pt>
                <c:pt idx="55">
                  <c:v>304126</c:v>
                </c:pt>
                <c:pt idx="56">
                  <c:v>305400</c:v>
                </c:pt>
                <c:pt idx="57">
                  <c:v>308612</c:v>
                </c:pt>
                <c:pt idx="58">
                  <c:v>310928</c:v>
                </c:pt>
                <c:pt idx="59">
                  <c:v>313540</c:v>
                </c:pt>
                <c:pt idx="60">
                  <c:v>314268</c:v>
                </c:pt>
                <c:pt idx="61">
                  <c:v>316235</c:v>
                </c:pt>
                <c:pt idx="62">
                  <c:v>316392</c:v>
                </c:pt>
                <c:pt idx="63">
                  <c:v>316331</c:v>
                </c:pt>
                <c:pt idx="64">
                  <c:v>318564</c:v>
                </c:pt>
                <c:pt idx="65">
                  <c:v>318892</c:v>
                </c:pt>
                <c:pt idx="66">
                  <c:v>319939</c:v>
                </c:pt>
                <c:pt idx="67">
                  <c:v>320194</c:v>
                </c:pt>
                <c:pt idx="68">
                  <c:v>321440</c:v>
                </c:pt>
                <c:pt idx="69">
                  <c:v>324583</c:v>
                </c:pt>
                <c:pt idx="70">
                  <c:v>327143</c:v>
                </c:pt>
                <c:pt idx="71">
                  <c:v>329957</c:v>
                </c:pt>
                <c:pt idx="72">
                  <c:v>332874</c:v>
                </c:pt>
                <c:pt idx="73">
                  <c:v>336152</c:v>
                </c:pt>
                <c:pt idx="74">
                  <c:v>338056</c:v>
                </c:pt>
                <c:pt idx="75">
                  <c:v>339778</c:v>
                </c:pt>
                <c:pt idx="76">
                  <c:v>341744</c:v>
                </c:pt>
                <c:pt idx="77">
                  <c:v>345061</c:v>
                </c:pt>
                <c:pt idx="78">
                  <c:v>348324</c:v>
                </c:pt>
                <c:pt idx="79">
                  <c:v>352722</c:v>
                </c:pt>
                <c:pt idx="80">
                  <c:v>357031</c:v>
                </c:pt>
                <c:pt idx="81">
                  <c:v>359685</c:v>
                </c:pt>
                <c:pt idx="82">
                  <c:v>361194</c:v>
                </c:pt>
                <c:pt idx="83">
                  <c:v>364839</c:v>
                </c:pt>
                <c:pt idx="84">
                  <c:v>367016</c:v>
                </c:pt>
                <c:pt idx="85">
                  <c:v>366961</c:v>
                </c:pt>
                <c:pt idx="86">
                  <c:v>367974</c:v>
                </c:pt>
                <c:pt idx="87">
                  <c:v>366457</c:v>
                </c:pt>
                <c:pt idx="88">
                  <c:v>368896</c:v>
                </c:pt>
                <c:pt idx="89">
                  <c:v>370844</c:v>
                </c:pt>
                <c:pt idx="90">
                  <c:v>372136</c:v>
                </c:pt>
                <c:pt idx="91">
                  <c:v>372246</c:v>
                </c:pt>
                <c:pt idx="92">
                  <c:v>373613</c:v>
                </c:pt>
                <c:pt idx="93">
                  <c:v>373315</c:v>
                </c:pt>
                <c:pt idx="94">
                  <c:v>376304</c:v>
                </c:pt>
                <c:pt idx="95">
                  <c:v>378888</c:v>
                </c:pt>
                <c:pt idx="96">
                  <c:v>380607</c:v>
                </c:pt>
                <c:pt idx="97">
                  <c:v>383259</c:v>
                </c:pt>
                <c:pt idx="98">
                  <c:v>384765</c:v>
                </c:pt>
                <c:pt idx="99">
                  <c:v>387804</c:v>
                </c:pt>
                <c:pt idx="100">
                  <c:v>389082</c:v>
                </c:pt>
                <c:pt idx="101">
                  <c:v>390284</c:v>
                </c:pt>
                <c:pt idx="102">
                  <c:v>392394</c:v>
                </c:pt>
                <c:pt idx="103">
                  <c:v>394758</c:v>
                </c:pt>
                <c:pt idx="104">
                  <c:v>397337</c:v>
                </c:pt>
                <c:pt idx="105">
                  <c:v>401569</c:v>
                </c:pt>
                <c:pt idx="106">
                  <c:v>401431</c:v>
                </c:pt>
                <c:pt idx="107">
                  <c:v>403899</c:v>
                </c:pt>
                <c:pt idx="108">
                  <c:v>407485</c:v>
                </c:pt>
                <c:pt idx="109">
                  <c:v>409700</c:v>
                </c:pt>
                <c:pt idx="110">
                  <c:v>412311</c:v>
                </c:pt>
                <c:pt idx="111">
                  <c:v>412990</c:v>
                </c:pt>
                <c:pt idx="112">
                  <c:v>415640</c:v>
                </c:pt>
                <c:pt idx="113">
                  <c:v>413004</c:v>
                </c:pt>
                <c:pt idx="114">
                  <c:v>411770</c:v>
                </c:pt>
                <c:pt idx="115">
                  <c:v>404540</c:v>
                </c:pt>
                <c:pt idx="116">
                  <c:v>398264</c:v>
                </c:pt>
                <c:pt idx="117">
                  <c:v>398998</c:v>
                </c:pt>
                <c:pt idx="118">
                  <c:v>399746</c:v>
                </c:pt>
                <c:pt idx="119">
                  <c:v>402375</c:v>
                </c:pt>
                <c:pt idx="120">
                  <c:v>403821</c:v>
                </c:pt>
                <c:pt idx="121">
                  <c:v>406398</c:v>
                </c:pt>
                <c:pt idx="122">
                  <c:v>407751</c:v>
                </c:pt>
                <c:pt idx="123">
                  <c:v>409376</c:v>
                </c:pt>
              </c:numCache>
            </c:numRef>
          </c:val>
        </c:ser>
        <c:marker val="1"/>
        <c:axId val="150328448"/>
        <c:axId val="150329984"/>
      </c:lineChart>
      <c:catAx>
        <c:axId val="150328448"/>
        <c:scaling>
          <c:orientation val="minMax"/>
        </c:scaling>
        <c:axPos val="b"/>
        <c:numFmt formatCode="General" sourceLinked="1"/>
        <c:tickLblPos val="nextTo"/>
        <c:crossAx val="150329984"/>
        <c:crosses val="autoZero"/>
        <c:auto val="1"/>
        <c:lblAlgn val="ctr"/>
        <c:lblOffset val="100"/>
      </c:catAx>
      <c:valAx>
        <c:axId val="150329984"/>
        <c:scaling>
          <c:orientation val="minMax"/>
          <c:max val="420000"/>
          <c:min val="220000"/>
        </c:scaling>
        <c:axPos val="l"/>
        <c:majorGridlines/>
        <c:numFmt formatCode="General" sourceLinked="1"/>
        <c:tickLblPos val="nextTo"/>
        <c:crossAx val="150328448"/>
        <c:crosses val="autoZero"/>
        <c:crossBetween val="between"/>
      </c:valAx>
    </c:plotArea>
    <c:plotVisOnly val="1"/>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0.14407</cdr:x>
      <cdr:y>0.08571</cdr:y>
    </cdr:from>
    <cdr:to>
      <cdr:x>0.95763</cdr:x>
      <cdr:y>0.77143</cdr:y>
    </cdr:to>
    <cdr:sp macro="" textlink="">
      <cdr:nvSpPr>
        <cdr:cNvPr id="3" name="Connecteur droit 2"/>
        <cdr:cNvSpPr/>
      </cdr:nvSpPr>
      <cdr:spPr bwMode="auto">
        <a:xfrm xmlns:a="http://schemas.openxmlformats.org/drawingml/2006/main" flipV="1">
          <a:off x="1214446" y="428628"/>
          <a:ext cx="6858048" cy="342902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cs typeface="+mn-cs"/>
              </a:defRPr>
            </a:lvl1pPr>
          </a:lstStyle>
          <a:p>
            <a:pPr>
              <a:defRPr/>
            </a:pPr>
            <a:endParaRPr lang="fr-F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cs typeface="+mn-cs"/>
              </a:defRPr>
            </a:lvl1pPr>
          </a:lstStyle>
          <a:p>
            <a:pPr>
              <a:defRPr/>
            </a:pPr>
            <a:endParaRPr lang="fr-FR"/>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cs typeface="+mn-cs"/>
              </a:defRPr>
            </a:lvl1pPr>
          </a:lstStyle>
          <a:p>
            <a:pPr>
              <a:defRPr/>
            </a:pPr>
            <a:endParaRPr lang="fr-F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cs typeface="+mn-cs"/>
              </a:defRPr>
            </a:lvl1pPr>
          </a:lstStyle>
          <a:p>
            <a:pPr>
              <a:defRPr/>
            </a:pPr>
            <a:fld id="{1192DB46-62CD-4DA1-9E0B-B455B019594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103C76D-FFF5-469E-9FF8-0006F1805C41}" type="slidenum">
              <a:rPr lang="fr-FR" smtClean="0">
                <a:latin typeface="Times" pitchFamily="18" charset="0"/>
              </a:rPr>
              <a:pPr/>
              <a:t>1</a:t>
            </a:fld>
            <a:endParaRPr lang="fr-FR" smtClean="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6FAE2B-3DA7-4F54-8822-3A071D0A9EFA}" type="slidenum">
              <a:rPr lang="fr-FR" smtClean="0">
                <a:latin typeface="Times" pitchFamily="18" charset="0"/>
              </a:rPr>
              <a:pPr/>
              <a:t>6</a:t>
            </a:fld>
            <a:endParaRPr lang="fr-FR" smtClean="0">
              <a:latin typeface="Times"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60EDB76-7EEA-4686-A56E-05BAE6289E91}" type="slidenum">
              <a:rPr lang="fr-FR" smtClean="0">
                <a:latin typeface="Times" pitchFamily="18" charset="0"/>
              </a:rPr>
              <a:pPr/>
              <a:t>7</a:t>
            </a:fld>
            <a:endParaRPr lang="fr-FR" smtClean="0">
              <a:latin typeface="Times"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8FAB380-AE96-4FF3-97E2-AD7A90681D0B}" type="slidenum">
              <a:rPr lang="fr-FR" smtClean="0">
                <a:latin typeface="Times" pitchFamily="18" charset="0"/>
              </a:rPr>
              <a:pPr/>
              <a:t>8</a:t>
            </a:fld>
            <a:endParaRPr lang="fr-FR" smtClean="0">
              <a:latin typeface="Times"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B782A13-2270-41F7-8560-132CE622F626}" type="slidenum">
              <a:rPr lang="fr-FR" smtClean="0">
                <a:latin typeface="Times" pitchFamily="18" charset="0"/>
              </a:rPr>
              <a:pPr/>
              <a:t>9</a:t>
            </a:fld>
            <a:endParaRPr lang="fr-FR" smtClean="0">
              <a:latin typeface="Times"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406F482-4F21-417D-AC57-652D031BF85F}" type="slidenum">
              <a:rPr lang="fr-FR" smtClean="0">
                <a:latin typeface="Times" pitchFamily="18" charset="0"/>
              </a:rPr>
              <a:pPr/>
              <a:t>15</a:t>
            </a:fld>
            <a:endParaRPr lang="fr-FR" smtClean="0">
              <a:latin typeface="Times"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68619E7-32E4-4D2B-A487-62F7DC9658A3}" type="slidenum">
              <a:rPr lang="fr-FR" smtClean="0">
                <a:latin typeface="Times" pitchFamily="18" charset="0"/>
              </a:rPr>
              <a:pPr/>
              <a:t>16</a:t>
            </a:fld>
            <a:endParaRPr lang="fr-FR" smtClean="0">
              <a:latin typeface="Times"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B4B06BF-1BDE-40A0-91C1-258A8BA1DE15}" type="slidenum">
              <a:rPr lang="en-US" smtClean="0">
                <a:latin typeface="Times" pitchFamily="18" charset="0"/>
              </a:rPr>
              <a:pPr/>
              <a:t>36</a:t>
            </a:fld>
            <a:endParaRPr lang="en-US" smtClean="0">
              <a:latin typeface="Times"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fr-FR"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Thème 1 - </a:t>
            </a:r>
            <a:fld id="{6F0CC827-A041-420F-85C6-750F07AAAF7A}" type="slidenum">
              <a:rPr lang="fr-FR"/>
              <a:pPr>
                <a:defRPr/>
              </a:pPr>
              <a:t>‹N°›</a:t>
            </a:fld>
            <a:r>
              <a:rPr lang="fr-FR"/>
              <a:t> -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Thème 1 - </a:t>
            </a:r>
            <a:fld id="{E1D861EA-FABF-458F-B4BA-DFF7C22E5052}" type="slidenum">
              <a:rPr lang="fr-FR"/>
              <a:pPr>
                <a:defRPr/>
              </a:pPr>
              <a:t>‹N°›</a:t>
            </a:fld>
            <a:r>
              <a:rPr lang="fr-FR"/>
              <a:t> -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Thème 1 - </a:t>
            </a:r>
            <a:fld id="{36C5DBA2-CDD8-42FE-A078-FAE695B8124E}" type="slidenum">
              <a:rPr lang="fr-FR"/>
              <a:pPr>
                <a:defRPr/>
              </a:pPr>
              <a:t>‹N°›</a:t>
            </a:fld>
            <a:r>
              <a:rPr lang="fr-FR"/>
              <a:t> -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t>Thème 1 - </a:t>
            </a:r>
            <a:fld id="{51E977F1-44A4-4B5C-87B9-2F7A259E82A1}" type="slidenum">
              <a:rPr lang="fr-FR"/>
              <a:pPr>
                <a:defRPr/>
              </a:pPr>
              <a:t>‹N°›</a:t>
            </a:fld>
            <a:r>
              <a:rPr lang="fr-FR"/>
              <a:t> -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fr-FR"/>
              <a:t>Thème 1 - </a:t>
            </a:r>
            <a:fld id="{75B35402-E1BF-4E2B-9348-F4165366ECAB}" type="slidenum">
              <a:rPr lang="fr-FR"/>
              <a:pPr>
                <a:defRPr/>
              </a:pPr>
              <a:t>‹N°›</a:t>
            </a:fld>
            <a:r>
              <a:rPr lang="fr-FR"/>
              <a:t> -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fr-FR"/>
              <a:t>Thème 1 - </a:t>
            </a:r>
            <a:fld id="{C1E750D2-54F0-4D6E-8AF7-E2E41252014D}" type="slidenum">
              <a:rPr lang="fr-FR"/>
              <a:pPr>
                <a:defRPr/>
              </a:pPr>
              <a:t>‹N°›</a:t>
            </a:fld>
            <a:r>
              <a:rPr lang="fr-FR"/>
              <a:t> -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fr-FR"/>
              <a:t>Thème 1 - </a:t>
            </a:r>
            <a:fld id="{95DBD0D3-367C-4214-87E2-B1B8D583357F}" type="slidenum">
              <a:rPr lang="fr-FR"/>
              <a:pPr>
                <a:defRPr/>
              </a:pPr>
              <a:t>‹N°›</a:t>
            </a:fld>
            <a:r>
              <a:rPr lang="fr-FR"/>
              <a:t> -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fr-FR"/>
              <a:t>Thème 1 - </a:t>
            </a:r>
            <a:fld id="{A61DE5F5-7D5F-4EE0-960B-1C100CA070EA}" type="slidenum">
              <a:rPr lang="fr-FR"/>
              <a:pPr>
                <a:defRPr/>
              </a:pPr>
              <a:t>‹N°›</a:t>
            </a:fld>
            <a:r>
              <a:rPr lang="fr-FR"/>
              <a:t> -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fr-FR"/>
              <a:t>Thème 1 - </a:t>
            </a:r>
            <a:fld id="{BCD6FAF7-9946-4CD6-974A-185DC81E226D}" type="slidenum">
              <a:rPr lang="fr-FR"/>
              <a:pPr>
                <a:defRPr/>
              </a:pPr>
              <a:t>‹N°›</a:t>
            </a:fld>
            <a:r>
              <a:rPr lang="fr-FR"/>
              <a:t> -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fr-FR"/>
              <a:t>Thème 1 - </a:t>
            </a:r>
            <a:fld id="{E4DF919C-2498-4D69-A8BE-0479D799A3F3}" type="slidenum">
              <a:rPr lang="fr-FR"/>
              <a:pPr>
                <a:defRPr/>
              </a:pPr>
              <a:t>‹N°›</a:t>
            </a:fld>
            <a:r>
              <a:rPr lang="fr-FR"/>
              <a:t> -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Thème 1 - </a:t>
            </a:r>
            <a:fld id="{0AF7CD2C-535A-4020-8E33-BD8B80ACFE36}" type="slidenum">
              <a:rPr lang="fr-FR"/>
              <a:pPr>
                <a:defRPr/>
              </a:pPr>
              <a:t>‹N°›</a:t>
            </a:fld>
            <a:r>
              <a:rPr lang="fr-FR"/>
              <a:t> -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fr-FR"/>
              <a:t>Thème 1 - </a:t>
            </a:r>
            <a:fld id="{B34C62AE-A4D3-41D3-A704-66EEE28FA1A6}" type="slidenum">
              <a:rPr lang="fr-FR"/>
              <a:pPr>
                <a:defRPr/>
              </a:pPr>
              <a:t>‹N°›</a:t>
            </a:fld>
            <a:r>
              <a:rPr lang="fr-FR"/>
              <a:t> -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5"/>
          <p:cNvSpPr>
            <a:spLocks noGrp="1" noChangeArrowheads="1"/>
          </p:cNvSpPr>
          <p:nvPr>
            <p:ph type="ftr" sz="quarter" idx="3"/>
          </p:nvPr>
        </p:nvSpPr>
        <p:spPr bwMode="auto">
          <a:xfrm>
            <a:off x="6629400" y="6477000"/>
            <a:ext cx="1828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Times" charset="0"/>
                <a:cs typeface="+mn-cs"/>
              </a:defRPr>
            </a:lvl1pPr>
          </a:lstStyle>
          <a:p>
            <a:pPr>
              <a:defRPr/>
            </a:pPr>
            <a:r>
              <a:rPr lang="fr-FR"/>
              <a:t>Thème 1 - </a:t>
            </a:r>
            <a:fld id="{D75426BB-7DEB-496E-A43E-D2AB9C75A777}" type="slidenum">
              <a:rPr lang="fr-FR"/>
              <a:pPr>
                <a:defRPr/>
              </a:pPr>
              <a:t>‹N°›</a:t>
            </a:fld>
            <a:r>
              <a:rPr lang="fr-FR"/>
              <a:t> - </a:t>
            </a:r>
          </a:p>
        </p:txBody>
      </p:sp>
      <p:grpSp>
        <p:nvGrpSpPr>
          <p:cNvPr id="2" name="Group 7"/>
          <p:cNvGrpSpPr>
            <a:grpSpLocks/>
          </p:cNvGrpSpPr>
          <p:nvPr/>
        </p:nvGrpSpPr>
        <p:grpSpPr bwMode="auto">
          <a:xfrm>
            <a:off x="8305800" y="6413500"/>
            <a:ext cx="833438" cy="444500"/>
            <a:chOff x="3600" y="2592"/>
            <a:chExt cx="2465" cy="1276"/>
          </a:xfrm>
        </p:grpSpPr>
        <p:pic>
          <p:nvPicPr>
            <p:cNvPr id="1030" name="Picture 8"/>
            <p:cNvPicPr>
              <a:picLocks noChangeAspect="1" noChangeArrowheads="1"/>
            </p:cNvPicPr>
            <p:nvPr/>
          </p:nvPicPr>
          <p:blipFill>
            <a:blip r:embed="rId14" cstate="print"/>
            <a:srcRect r="417"/>
            <a:stretch>
              <a:fillRect/>
            </a:stretch>
          </p:blipFill>
          <p:spPr bwMode="auto">
            <a:xfrm>
              <a:off x="3600" y="2592"/>
              <a:ext cx="2465" cy="517"/>
            </a:xfrm>
            <a:prstGeom prst="rect">
              <a:avLst/>
            </a:prstGeom>
            <a:noFill/>
            <a:ln w="9525">
              <a:noFill/>
              <a:miter lim="800000"/>
              <a:headEnd/>
              <a:tailEnd/>
            </a:ln>
          </p:spPr>
        </p:pic>
        <p:pic>
          <p:nvPicPr>
            <p:cNvPr id="1031" name="Picture 9"/>
            <p:cNvPicPr>
              <a:picLocks noChangeAspect="1" noChangeArrowheads="1"/>
            </p:cNvPicPr>
            <p:nvPr/>
          </p:nvPicPr>
          <p:blipFill>
            <a:blip r:embed="rId15" cstate="print"/>
            <a:srcRect r="417"/>
            <a:stretch>
              <a:fillRect/>
            </a:stretch>
          </p:blipFill>
          <p:spPr bwMode="auto">
            <a:xfrm>
              <a:off x="3600" y="3109"/>
              <a:ext cx="2465" cy="518"/>
            </a:xfrm>
            <a:prstGeom prst="rect">
              <a:avLst/>
            </a:prstGeom>
            <a:noFill/>
            <a:ln w="9525">
              <a:noFill/>
              <a:miter lim="800000"/>
              <a:headEnd/>
              <a:tailEnd/>
            </a:ln>
          </p:spPr>
        </p:pic>
        <p:pic>
          <p:nvPicPr>
            <p:cNvPr id="1032" name="Picture 10"/>
            <p:cNvPicPr>
              <a:picLocks noChangeAspect="1" noChangeArrowheads="1"/>
            </p:cNvPicPr>
            <p:nvPr/>
          </p:nvPicPr>
          <p:blipFill>
            <a:blip r:embed="rId16" cstate="print"/>
            <a:srcRect r="417"/>
            <a:stretch>
              <a:fillRect/>
            </a:stretch>
          </p:blipFill>
          <p:spPr bwMode="auto">
            <a:xfrm>
              <a:off x="3600" y="3627"/>
              <a:ext cx="2465" cy="24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langot@univ-lemans.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17800"/>
            <a:ext cx="7772400" cy="1143000"/>
          </a:xfrm>
        </p:spPr>
        <p:txBody>
          <a:bodyPr/>
          <a:lstStyle/>
          <a:p>
            <a:r>
              <a:rPr lang="fr-FR" dirty="0" smtClean="0">
                <a:solidFill>
                  <a:schemeClr val="tx1"/>
                </a:solidFill>
              </a:rPr>
              <a:t>Introduction à l’économie </a:t>
            </a:r>
            <a:br>
              <a:rPr lang="fr-FR" dirty="0" smtClean="0">
                <a:solidFill>
                  <a:schemeClr val="tx1"/>
                </a:solidFill>
              </a:rPr>
            </a:br>
            <a:r>
              <a:rPr lang="fr-FR" dirty="0" smtClean="0">
                <a:solidFill>
                  <a:schemeClr val="tx1"/>
                </a:solidFill>
              </a:rPr>
              <a:t/>
            </a:r>
            <a:br>
              <a:rPr lang="fr-FR" dirty="0" smtClean="0">
                <a:solidFill>
                  <a:schemeClr val="tx1"/>
                </a:solidFill>
              </a:rPr>
            </a:br>
            <a:r>
              <a:rPr lang="fr-FR" sz="2400" dirty="0" smtClean="0">
                <a:solidFill>
                  <a:schemeClr val="tx1"/>
                </a:solidFill>
              </a:rPr>
              <a:t>Manuel de référence : </a:t>
            </a:r>
            <a:br>
              <a:rPr lang="fr-FR" sz="2400" dirty="0" smtClean="0">
                <a:solidFill>
                  <a:schemeClr val="tx1"/>
                </a:solidFill>
              </a:rPr>
            </a:br>
            <a:r>
              <a:rPr lang="fr-FR" sz="2400" dirty="0" smtClean="0">
                <a:solidFill>
                  <a:schemeClr val="tx1"/>
                </a:solidFill>
              </a:rPr>
              <a:t>Economie Politique (1</a:t>
            </a:r>
            <a:r>
              <a:rPr lang="fr-FR" sz="2400" baseline="30000" dirty="0" smtClean="0">
                <a:solidFill>
                  <a:schemeClr val="tx1"/>
                </a:solidFill>
              </a:rPr>
              <a:t>ère</a:t>
            </a:r>
            <a:r>
              <a:rPr lang="fr-FR" sz="2400" dirty="0" smtClean="0">
                <a:solidFill>
                  <a:schemeClr val="tx1"/>
                </a:solidFill>
              </a:rPr>
              <a:t> édition 1990, réédité 2007) </a:t>
            </a:r>
            <a:br>
              <a:rPr lang="fr-FR" sz="2400" dirty="0" smtClean="0">
                <a:solidFill>
                  <a:schemeClr val="tx1"/>
                </a:solidFill>
              </a:rPr>
            </a:br>
            <a:r>
              <a:rPr lang="fr-FR" sz="2400" dirty="0" smtClean="0">
                <a:solidFill>
                  <a:schemeClr val="tx1"/>
                </a:solidFill>
              </a:rPr>
              <a:t>Edmund S. Phelps </a:t>
            </a:r>
            <a:br>
              <a:rPr lang="fr-FR" sz="2400" dirty="0" smtClean="0">
                <a:solidFill>
                  <a:schemeClr val="tx1"/>
                </a:solidFill>
              </a:rPr>
            </a:br>
            <a:r>
              <a:rPr lang="fr-FR" sz="2400" dirty="0" smtClean="0">
                <a:solidFill>
                  <a:schemeClr val="tx1"/>
                </a:solidFill>
              </a:rPr>
              <a:t>Prix Nobel en 2006</a:t>
            </a:r>
            <a:r>
              <a:rPr lang="fr-FR" dirty="0" smtClean="0">
                <a:solidFill>
                  <a:schemeClr val="tx1"/>
                </a:solidFill>
              </a:rPr>
              <a:t/>
            </a:r>
            <a:br>
              <a:rPr lang="fr-FR"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chemeClr val="tx1"/>
                </a:solidFill>
              </a:rPr>
              <a:t>Année Universitaire </a:t>
            </a:r>
            <a:r>
              <a:rPr lang="fr-FR" sz="2800" dirty="0" smtClean="0">
                <a:solidFill>
                  <a:schemeClr val="tx1"/>
                </a:solidFill>
              </a:rPr>
              <a:t>2018/2019</a:t>
            </a:r>
            <a:r>
              <a:rPr lang="fr-FR" sz="2800" dirty="0" smtClean="0">
                <a:solidFill>
                  <a:schemeClr val="tx1"/>
                </a:solidFill>
              </a:rPr>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chemeClr val="tx1"/>
                </a:solidFill>
              </a:rPr>
              <a:t>François </a:t>
            </a:r>
            <a:r>
              <a:rPr lang="fr-FR" sz="2800" dirty="0" err="1" smtClean="0">
                <a:solidFill>
                  <a:schemeClr val="tx1"/>
                </a:solidFill>
              </a:rPr>
              <a:t>Langot</a:t>
            </a:r>
            <a:r>
              <a:rPr lang="fr-FR" sz="2800" dirty="0" smtClean="0">
                <a:solidFill>
                  <a:schemeClr val="tx1"/>
                </a:solidFill>
              </a:rPr>
              <a:t/>
            </a:r>
            <a:br>
              <a:rPr lang="fr-FR" sz="2800" dirty="0" smtClean="0">
                <a:solidFill>
                  <a:schemeClr val="tx1"/>
                </a:solidFill>
              </a:rPr>
            </a:br>
            <a:r>
              <a:rPr lang="fr-FR" sz="2800" dirty="0" smtClean="0">
                <a:solidFill>
                  <a:schemeClr val="tx1"/>
                </a:solidFill>
              </a:rPr>
              <a:t>Université du Maine                                               contact : </a:t>
            </a:r>
            <a:r>
              <a:rPr lang="fr-FR" sz="2800" dirty="0" smtClean="0">
                <a:solidFill>
                  <a:schemeClr val="tx1"/>
                </a:solidFill>
                <a:hlinkClick r:id="rId3"/>
              </a:rPr>
              <a:t>flangot@univ-lemans.fr</a:t>
            </a:r>
            <a:endParaRPr lang="fr-FR" sz="2800" dirty="0" smtClean="0">
              <a:solidFill>
                <a:schemeClr val="tx1"/>
              </a:solidFill>
            </a:endParaRPr>
          </a:p>
        </p:txBody>
      </p:sp>
      <p:sp>
        <p:nvSpPr>
          <p:cNvPr id="2051" name="Rectangle 8"/>
          <p:cNvSpPr>
            <a:spLocks noGrp="1" noChangeArrowheads="1"/>
          </p:cNvSpPr>
          <p:nvPr>
            <p:ph type="subTitle" idx="1"/>
          </p:nvPr>
        </p:nvSpPr>
        <p:spPr>
          <a:xfrm>
            <a:off x="1524000" y="6324600"/>
            <a:ext cx="6324600" cy="381000"/>
          </a:xfrm>
        </p:spPr>
        <p:txBody>
          <a:bodyPr/>
          <a:lstStyle/>
          <a:p>
            <a:endParaRPr lang="fr-FR"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Espace réservé du pied de page 3"/>
          <p:cNvSpPr>
            <a:spLocks noGrp="1"/>
          </p:cNvSpPr>
          <p:nvPr>
            <p:ph type="ftr" sz="quarter" idx="10"/>
          </p:nvPr>
        </p:nvSpPr>
        <p:spPr>
          <a:noFill/>
        </p:spPr>
        <p:txBody>
          <a:bodyPr/>
          <a:lstStyle/>
          <a:p>
            <a:r>
              <a:rPr lang="fr-FR" smtClean="0">
                <a:latin typeface="Times" pitchFamily="18" charset="0"/>
              </a:rPr>
              <a:t>Thème 1 - </a:t>
            </a:r>
            <a:fld id="{19FEEC10-BF1F-4548-B785-F4B1D05D4938}" type="slidenum">
              <a:rPr lang="fr-FR" smtClean="0">
                <a:latin typeface="Times" pitchFamily="18" charset="0"/>
              </a:rPr>
              <a:pPr/>
              <a:t>10</a:t>
            </a:fld>
            <a:r>
              <a:rPr lang="fr-FR" smtClean="0">
                <a:latin typeface="Times" pitchFamily="18" charset="0"/>
              </a:rPr>
              <a:t> - </a:t>
            </a:r>
          </a:p>
        </p:txBody>
      </p:sp>
      <p:sp>
        <p:nvSpPr>
          <p:cNvPr id="11267" name="Rectangle 2"/>
          <p:cNvSpPr>
            <a:spLocks noGrp="1" noChangeArrowheads="1"/>
          </p:cNvSpPr>
          <p:nvPr>
            <p:ph type="title"/>
          </p:nvPr>
        </p:nvSpPr>
        <p:spPr>
          <a:xfrm>
            <a:off x="685800" y="357188"/>
            <a:ext cx="7772400" cy="1143000"/>
          </a:xfrm>
        </p:spPr>
        <p:txBody>
          <a:bodyPr/>
          <a:lstStyle/>
          <a:p>
            <a:r>
              <a:rPr lang="fr-FR" dirty="0" smtClean="0"/>
              <a:t>Une économie sociale </a:t>
            </a:r>
            <a:br>
              <a:rPr lang="fr-FR" dirty="0" smtClean="0"/>
            </a:br>
            <a:r>
              <a:rPr lang="fr-FR" dirty="0" smtClean="0"/>
              <a:t>change les individus</a:t>
            </a:r>
          </a:p>
        </p:txBody>
      </p:sp>
      <p:sp>
        <p:nvSpPr>
          <p:cNvPr id="166915" name="Rectangle 3"/>
          <p:cNvSpPr>
            <a:spLocks noGrp="1" noChangeArrowheads="1"/>
          </p:cNvSpPr>
          <p:nvPr>
            <p:ph type="body" idx="1"/>
          </p:nvPr>
        </p:nvSpPr>
        <p:spPr>
          <a:xfrm>
            <a:off x="685800" y="1571625"/>
            <a:ext cx="7772400" cy="4114800"/>
          </a:xfrm>
        </p:spPr>
        <p:txBody>
          <a:bodyPr/>
          <a:lstStyle/>
          <a:p>
            <a:pPr>
              <a:lnSpc>
                <a:spcPct val="90000"/>
              </a:lnSpc>
            </a:pPr>
            <a:r>
              <a:rPr lang="fr-FR" smtClean="0"/>
              <a:t>L’organisation d’une société passe par la spécialisation : déconnection entre « ce que je mange et ce que je fais » </a:t>
            </a:r>
          </a:p>
          <a:p>
            <a:pPr>
              <a:lnSpc>
                <a:spcPct val="90000"/>
              </a:lnSpc>
            </a:pPr>
            <a:r>
              <a:rPr lang="fr-FR" smtClean="0">
                <a:sym typeface="Wingdings" pitchFamily="2" charset="2"/>
              </a:rPr>
              <a:t>La complexité de l’économie sociale dépend de degré de spécialisation</a:t>
            </a:r>
          </a:p>
          <a:p>
            <a:pPr>
              <a:lnSpc>
                <a:spcPct val="90000"/>
              </a:lnSpc>
            </a:pPr>
            <a:r>
              <a:rPr lang="fr-FR" smtClean="0">
                <a:sym typeface="Wingdings" pitchFamily="2" charset="2"/>
              </a:rPr>
              <a:t>Pourquoi la spécialisation  utilisation au mieux par chaque individu de ses ressources</a:t>
            </a:r>
          </a:p>
          <a:p>
            <a:pPr>
              <a:lnSpc>
                <a:spcPct val="90000"/>
              </a:lnSpc>
            </a:pPr>
            <a:r>
              <a:rPr lang="fr-FR" smtClean="0">
                <a:sym typeface="Wingdings" pitchFamily="2" charset="2"/>
              </a:rPr>
              <a:t>Ce qu’induit la spécialisation </a:t>
            </a:r>
          </a:p>
          <a:p>
            <a:pPr lvl="1">
              <a:lnSpc>
                <a:spcPct val="90000"/>
              </a:lnSpc>
            </a:pPr>
            <a:r>
              <a:rPr lang="fr-FR" smtClean="0">
                <a:sym typeface="Wingdings" pitchFamily="2" charset="2"/>
              </a:rPr>
              <a:t>capital (division du travail dans le temps) </a:t>
            </a:r>
          </a:p>
          <a:p>
            <a:pPr lvl="1">
              <a:lnSpc>
                <a:spcPct val="90000"/>
              </a:lnSpc>
            </a:pPr>
            <a:r>
              <a:rPr lang="fr-FR" smtClean="0">
                <a:sym typeface="Wingdings" pitchFamily="2" charset="2"/>
              </a:rPr>
              <a:t>échanges (introduction de droits de propriétés)</a:t>
            </a:r>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1000"/>
                                        <p:tgtEl>
                                          <p:spTgt spid="166915">
                                            <p:txEl>
                                              <p:pRg st="0" end="0"/>
                                            </p:txEl>
                                          </p:spTgt>
                                        </p:tgtEl>
                                      </p:cBhvr>
                                    </p:animEffect>
                                    <p:anim calcmode="lin" valueType="num">
                                      <p:cBhvr>
                                        <p:cTn id="8" dur="10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6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6915">
                                            <p:txEl>
                                              <p:pRg st="1" end="1"/>
                                            </p:txEl>
                                          </p:spTgt>
                                        </p:tgtEl>
                                        <p:attrNameLst>
                                          <p:attrName>style.visibility</p:attrName>
                                        </p:attrNameLst>
                                      </p:cBhvr>
                                      <p:to>
                                        <p:strVal val="visible"/>
                                      </p:to>
                                    </p:set>
                                    <p:animEffect transition="in" filter="fade">
                                      <p:cBhvr>
                                        <p:cTn id="14" dur="1000"/>
                                        <p:tgtEl>
                                          <p:spTgt spid="166915">
                                            <p:txEl>
                                              <p:pRg st="1" end="1"/>
                                            </p:txEl>
                                          </p:spTgt>
                                        </p:tgtEl>
                                      </p:cBhvr>
                                    </p:animEffect>
                                    <p:anim calcmode="lin" valueType="num">
                                      <p:cBhvr>
                                        <p:cTn id="15" dur="1000" fill="hold"/>
                                        <p:tgtEl>
                                          <p:spTgt spid="166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6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6915">
                                            <p:txEl>
                                              <p:pRg st="2" end="2"/>
                                            </p:txEl>
                                          </p:spTgt>
                                        </p:tgtEl>
                                        <p:attrNameLst>
                                          <p:attrName>style.visibility</p:attrName>
                                        </p:attrNameLst>
                                      </p:cBhvr>
                                      <p:to>
                                        <p:strVal val="visible"/>
                                      </p:to>
                                    </p:set>
                                    <p:animEffect transition="in" filter="fade">
                                      <p:cBhvr>
                                        <p:cTn id="21" dur="1000"/>
                                        <p:tgtEl>
                                          <p:spTgt spid="166915">
                                            <p:txEl>
                                              <p:pRg st="2" end="2"/>
                                            </p:txEl>
                                          </p:spTgt>
                                        </p:tgtEl>
                                      </p:cBhvr>
                                    </p:animEffect>
                                    <p:anim calcmode="lin" valueType="num">
                                      <p:cBhvr>
                                        <p:cTn id="22" dur="10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6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6915">
                                            <p:txEl>
                                              <p:pRg st="3" end="3"/>
                                            </p:txEl>
                                          </p:spTgt>
                                        </p:tgtEl>
                                        <p:attrNameLst>
                                          <p:attrName>style.visibility</p:attrName>
                                        </p:attrNameLst>
                                      </p:cBhvr>
                                      <p:to>
                                        <p:strVal val="visible"/>
                                      </p:to>
                                    </p:set>
                                    <p:animEffect transition="in" filter="fade">
                                      <p:cBhvr>
                                        <p:cTn id="28" dur="1000"/>
                                        <p:tgtEl>
                                          <p:spTgt spid="166915">
                                            <p:txEl>
                                              <p:pRg st="3" end="3"/>
                                            </p:txEl>
                                          </p:spTgt>
                                        </p:tgtEl>
                                      </p:cBhvr>
                                    </p:animEffect>
                                    <p:anim calcmode="lin" valueType="num">
                                      <p:cBhvr>
                                        <p:cTn id="29" dur="1000" fill="hold"/>
                                        <p:tgtEl>
                                          <p:spTgt spid="166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691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6915">
                                            <p:txEl>
                                              <p:pRg st="4" end="4"/>
                                            </p:txEl>
                                          </p:spTgt>
                                        </p:tgtEl>
                                        <p:attrNameLst>
                                          <p:attrName>style.visibility</p:attrName>
                                        </p:attrNameLst>
                                      </p:cBhvr>
                                      <p:to>
                                        <p:strVal val="visible"/>
                                      </p:to>
                                    </p:set>
                                    <p:animEffect transition="in" filter="fade">
                                      <p:cBhvr>
                                        <p:cTn id="33" dur="1000"/>
                                        <p:tgtEl>
                                          <p:spTgt spid="166915">
                                            <p:txEl>
                                              <p:pRg st="4" end="4"/>
                                            </p:txEl>
                                          </p:spTgt>
                                        </p:tgtEl>
                                      </p:cBhvr>
                                    </p:animEffect>
                                    <p:anim calcmode="lin" valueType="num">
                                      <p:cBhvr>
                                        <p:cTn id="34" dur="1000" fill="hold"/>
                                        <p:tgtEl>
                                          <p:spTgt spid="16691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6691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6915">
                                            <p:txEl>
                                              <p:pRg st="5" end="5"/>
                                            </p:txEl>
                                          </p:spTgt>
                                        </p:tgtEl>
                                        <p:attrNameLst>
                                          <p:attrName>style.visibility</p:attrName>
                                        </p:attrNameLst>
                                      </p:cBhvr>
                                      <p:to>
                                        <p:strVal val="visible"/>
                                      </p:to>
                                    </p:set>
                                    <p:animEffect transition="in" filter="fade">
                                      <p:cBhvr>
                                        <p:cTn id="38" dur="1000"/>
                                        <p:tgtEl>
                                          <p:spTgt spid="166915">
                                            <p:txEl>
                                              <p:pRg st="5" end="5"/>
                                            </p:txEl>
                                          </p:spTgt>
                                        </p:tgtEl>
                                      </p:cBhvr>
                                    </p:animEffect>
                                    <p:anim calcmode="lin" valueType="num">
                                      <p:cBhvr>
                                        <p:cTn id="39" dur="1000" fill="hold"/>
                                        <p:tgtEl>
                                          <p:spTgt spid="16691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669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smtClean="0"/>
              <a:t>Liens avec l’histoire</a:t>
            </a:r>
            <a:br>
              <a:rPr lang="fr-FR" smtClean="0"/>
            </a:br>
            <a:r>
              <a:rPr lang="fr-FR" sz="2800" smtClean="0"/>
              <a:t>Revenu par habitant -1000 à 2000 (Clark [2007])</a:t>
            </a:r>
          </a:p>
        </p:txBody>
      </p:sp>
      <p:sp>
        <p:nvSpPr>
          <p:cNvPr id="12291" name="Espace réservé du pied de page 3"/>
          <p:cNvSpPr>
            <a:spLocks noGrp="1"/>
          </p:cNvSpPr>
          <p:nvPr>
            <p:ph type="ftr" sz="quarter" idx="10"/>
          </p:nvPr>
        </p:nvSpPr>
        <p:spPr>
          <a:noFill/>
        </p:spPr>
        <p:txBody>
          <a:bodyPr/>
          <a:lstStyle/>
          <a:p>
            <a:r>
              <a:rPr lang="fr-FR" smtClean="0">
                <a:latin typeface="Times" pitchFamily="18" charset="0"/>
              </a:rPr>
              <a:t>Thème 1 - </a:t>
            </a:r>
            <a:fld id="{CA360CB0-BD1F-4DD5-AF9D-9A20AF1408F9}" type="slidenum">
              <a:rPr lang="fr-FR" smtClean="0">
                <a:latin typeface="Times" pitchFamily="18" charset="0"/>
              </a:rPr>
              <a:pPr/>
              <a:t>11</a:t>
            </a:fld>
            <a:r>
              <a:rPr lang="fr-FR" smtClean="0">
                <a:latin typeface="Times" pitchFamily="18" charset="0"/>
              </a:rPr>
              <a:t> - </a:t>
            </a:r>
          </a:p>
        </p:txBody>
      </p:sp>
      <p:pic>
        <p:nvPicPr>
          <p:cNvPr id="12292" name="Picture 2"/>
          <p:cNvPicPr>
            <a:picLocks noChangeAspect="1" noChangeArrowheads="1"/>
          </p:cNvPicPr>
          <p:nvPr/>
        </p:nvPicPr>
        <p:blipFill>
          <a:blip r:embed="rId2" cstate="print"/>
          <a:srcRect/>
          <a:stretch>
            <a:fillRect/>
          </a:stretch>
        </p:blipFill>
        <p:spPr bwMode="auto">
          <a:xfrm>
            <a:off x="785813" y="1754188"/>
            <a:ext cx="7500937"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smtClean="0"/>
              <a:t>Liens avec l’histoire</a:t>
            </a:r>
            <a:br>
              <a:rPr lang="fr-FR" smtClean="0"/>
            </a:br>
            <a:r>
              <a:rPr lang="fr-FR" sz="2800" smtClean="0"/>
              <a:t>Revenu par habitant 1000-2000 (Clark [2007])</a:t>
            </a:r>
          </a:p>
        </p:txBody>
      </p:sp>
      <p:sp>
        <p:nvSpPr>
          <p:cNvPr id="13315" name="Espace réservé du pied de page 3"/>
          <p:cNvSpPr>
            <a:spLocks noGrp="1"/>
          </p:cNvSpPr>
          <p:nvPr>
            <p:ph type="ftr" sz="quarter" idx="10"/>
          </p:nvPr>
        </p:nvSpPr>
        <p:spPr>
          <a:noFill/>
        </p:spPr>
        <p:txBody>
          <a:bodyPr/>
          <a:lstStyle/>
          <a:p>
            <a:r>
              <a:rPr lang="fr-FR" smtClean="0">
                <a:latin typeface="Times" pitchFamily="18" charset="0"/>
              </a:rPr>
              <a:t>Thème 1 - </a:t>
            </a:r>
            <a:fld id="{B29E8DED-E1F9-45F9-9011-B0467E9DA7BD}" type="slidenum">
              <a:rPr lang="fr-FR" smtClean="0">
                <a:latin typeface="Times" pitchFamily="18" charset="0"/>
              </a:rPr>
              <a:pPr/>
              <a:t>12</a:t>
            </a:fld>
            <a:r>
              <a:rPr lang="fr-FR" smtClean="0">
                <a:latin typeface="Times" pitchFamily="18" charset="0"/>
              </a:rPr>
              <a:t> - </a:t>
            </a:r>
          </a:p>
        </p:txBody>
      </p:sp>
      <p:pic>
        <p:nvPicPr>
          <p:cNvPr id="13316" name="Picture 2"/>
          <p:cNvPicPr>
            <a:picLocks noChangeAspect="1" noChangeArrowheads="1"/>
          </p:cNvPicPr>
          <p:nvPr/>
        </p:nvPicPr>
        <p:blipFill>
          <a:blip r:embed="rId2" cstate="print"/>
          <a:srcRect/>
          <a:stretch>
            <a:fillRect/>
          </a:stretch>
        </p:blipFill>
        <p:spPr bwMode="auto">
          <a:xfrm>
            <a:off x="857250" y="1928813"/>
            <a:ext cx="7500938"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Espace réservé du pied de page 3"/>
          <p:cNvSpPr>
            <a:spLocks noGrp="1"/>
          </p:cNvSpPr>
          <p:nvPr>
            <p:ph type="ftr" sz="quarter" idx="10"/>
          </p:nvPr>
        </p:nvSpPr>
        <p:spPr>
          <a:noFill/>
        </p:spPr>
        <p:txBody>
          <a:bodyPr/>
          <a:lstStyle/>
          <a:p>
            <a:r>
              <a:rPr lang="fr-FR" smtClean="0">
                <a:latin typeface="Times" pitchFamily="18" charset="0"/>
              </a:rPr>
              <a:t>Thème 1 - </a:t>
            </a:r>
            <a:fld id="{CC7CF4DF-80E6-471A-91F1-09889D555F73}" type="slidenum">
              <a:rPr lang="fr-FR" smtClean="0">
                <a:latin typeface="Times" pitchFamily="18" charset="0"/>
              </a:rPr>
              <a:pPr/>
              <a:t>13</a:t>
            </a:fld>
            <a:r>
              <a:rPr lang="fr-FR" smtClean="0">
                <a:latin typeface="Times" pitchFamily="18" charset="0"/>
              </a:rPr>
              <a:t> - </a:t>
            </a:r>
          </a:p>
        </p:txBody>
      </p:sp>
      <p:sp>
        <p:nvSpPr>
          <p:cNvPr id="14339" name="Rectangle 2"/>
          <p:cNvSpPr>
            <a:spLocks noGrp="1" noChangeArrowheads="1"/>
          </p:cNvSpPr>
          <p:nvPr>
            <p:ph type="title"/>
          </p:nvPr>
        </p:nvSpPr>
        <p:spPr>
          <a:xfrm>
            <a:off x="395536" y="0"/>
            <a:ext cx="8568952" cy="1009650"/>
          </a:xfrm>
        </p:spPr>
        <p:txBody>
          <a:bodyPr/>
          <a:lstStyle/>
          <a:p>
            <a:r>
              <a:rPr lang="fr-FR" sz="4000" dirty="0" smtClean="0"/>
              <a:t>Les 4 </a:t>
            </a:r>
            <a:r>
              <a:rPr lang="fr-FR" sz="4000" dirty="0" smtClean="0"/>
              <a:t>questions clés pour une </a:t>
            </a:r>
            <a:r>
              <a:rPr lang="fr-FR" sz="4000" dirty="0" smtClean="0"/>
              <a:t>économie </a:t>
            </a:r>
          </a:p>
        </p:txBody>
      </p:sp>
      <p:sp>
        <p:nvSpPr>
          <p:cNvPr id="167939" name="Rectangle 3"/>
          <p:cNvSpPr>
            <a:spLocks noGrp="1" noChangeArrowheads="1"/>
          </p:cNvSpPr>
          <p:nvPr>
            <p:ph type="body" idx="1"/>
          </p:nvPr>
        </p:nvSpPr>
        <p:spPr>
          <a:xfrm>
            <a:off x="684213" y="1000125"/>
            <a:ext cx="7772400" cy="5688013"/>
          </a:xfrm>
        </p:spPr>
        <p:txBody>
          <a:bodyPr/>
          <a:lstStyle/>
          <a:p>
            <a:pPr>
              <a:lnSpc>
                <a:spcPct val="80000"/>
              </a:lnSpc>
              <a:buFontTx/>
              <a:buNone/>
            </a:pPr>
            <a:endParaRPr lang="fr-FR" sz="2400" i="1" dirty="0" smtClean="0"/>
          </a:p>
          <a:p>
            <a:pPr>
              <a:lnSpc>
                <a:spcPct val="80000"/>
              </a:lnSpc>
            </a:pPr>
            <a:r>
              <a:rPr lang="fr-FR" sz="2400" b="1" dirty="0" smtClean="0">
                <a:solidFill>
                  <a:srgbClr val="FF0000"/>
                </a:solidFill>
              </a:rPr>
              <a:t>Comment </a:t>
            </a:r>
            <a:r>
              <a:rPr lang="fr-FR" sz="2400" b="1" dirty="0" smtClean="0">
                <a:solidFill>
                  <a:srgbClr val="FF0000"/>
                </a:solidFill>
              </a:rPr>
              <a:t>produire?</a:t>
            </a:r>
            <a:r>
              <a:rPr lang="fr-FR" sz="2400" dirty="0" smtClean="0"/>
              <a:t> </a:t>
            </a:r>
            <a:r>
              <a:rPr lang="fr-FR" sz="2400" dirty="0" smtClean="0">
                <a:sym typeface="Wingdings" pitchFamily="2" charset="2"/>
              </a:rPr>
              <a:t> </a:t>
            </a:r>
            <a:r>
              <a:rPr lang="fr-FR" sz="2400" dirty="0" smtClean="0"/>
              <a:t>Quelle </a:t>
            </a:r>
            <a:r>
              <a:rPr lang="fr-FR" sz="2400" dirty="0" smtClean="0"/>
              <a:t>combinaison de </a:t>
            </a:r>
            <a:r>
              <a:rPr lang="fr-FR" sz="2400" dirty="0" smtClean="0"/>
              <a:t>ressources pour produire chaque bien? </a:t>
            </a:r>
            <a:endParaRPr lang="fr-FR" sz="2400" dirty="0" smtClean="0"/>
          </a:p>
          <a:p>
            <a:pPr>
              <a:lnSpc>
                <a:spcPct val="80000"/>
              </a:lnSpc>
              <a:buFontTx/>
              <a:buNone/>
            </a:pPr>
            <a:r>
              <a:rPr lang="fr-FR" sz="2400" dirty="0" smtClean="0"/>
              <a:t>=&gt; passage de l’efficience individuelle à l’efficience pour la collectivité.</a:t>
            </a:r>
          </a:p>
          <a:p>
            <a:pPr>
              <a:lnSpc>
                <a:spcPct val="80000"/>
              </a:lnSpc>
            </a:pPr>
            <a:r>
              <a:rPr lang="fr-FR" sz="2400" b="1" dirty="0" smtClean="0">
                <a:solidFill>
                  <a:srgbClr val="FF0000"/>
                </a:solidFill>
              </a:rPr>
              <a:t>Quelle quantité </a:t>
            </a:r>
            <a:r>
              <a:rPr lang="fr-FR" sz="2400" b="1" dirty="0" smtClean="0">
                <a:solidFill>
                  <a:srgbClr val="FF0000"/>
                </a:solidFill>
              </a:rPr>
              <a:t>produire?</a:t>
            </a:r>
            <a:r>
              <a:rPr lang="fr-FR" sz="2400" dirty="0" smtClean="0"/>
              <a:t> </a:t>
            </a:r>
            <a:r>
              <a:rPr lang="fr-FR" sz="2400" dirty="0" smtClean="0"/>
              <a:t>B</a:t>
            </a:r>
            <a:r>
              <a:rPr lang="fr-FR" sz="2400" dirty="0" smtClean="0"/>
              <a:t>iens de consommation et/ou d’équipements? </a:t>
            </a:r>
            <a:endParaRPr lang="fr-FR" sz="2400" dirty="0" smtClean="0"/>
          </a:p>
          <a:p>
            <a:pPr>
              <a:lnSpc>
                <a:spcPct val="80000"/>
              </a:lnSpc>
              <a:buFontTx/>
              <a:buNone/>
            </a:pPr>
            <a:r>
              <a:rPr lang="fr-FR" sz="2400" dirty="0" smtClean="0"/>
              <a:t>=&gt; coordonner les différents efforts spécialisés des participants</a:t>
            </a:r>
          </a:p>
          <a:p>
            <a:pPr>
              <a:lnSpc>
                <a:spcPct val="80000"/>
              </a:lnSpc>
            </a:pPr>
            <a:r>
              <a:rPr lang="fr-FR" sz="2400" b="1" dirty="0" smtClean="0">
                <a:solidFill>
                  <a:srgbClr val="FF0000"/>
                </a:solidFill>
              </a:rPr>
              <a:t>Quelle sera la rémunération</a:t>
            </a:r>
            <a:r>
              <a:rPr lang="fr-FR" sz="2400" dirty="0" smtClean="0"/>
              <a:t> de chaque facteur? </a:t>
            </a:r>
          </a:p>
          <a:p>
            <a:pPr>
              <a:lnSpc>
                <a:spcPct val="80000"/>
              </a:lnSpc>
              <a:buFontTx/>
              <a:buNone/>
            </a:pPr>
            <a:r>
              <a:rPr lang="fr-FR" sz="2400" dirty="0" smtClean="0"/>
              <a:t>=&gt; c’est l’arbitrage majeur.  Chaque propriétaire de ressources doit être incité (suffisamment rémunéré) à participer : offrir des gains pour chaque participant supérieurs à ceux de l’exclusion (l’autarcie).</a:t>
            </a:r>
          </a:p>
          <a:p>
            <a:pPr>
              <a:lnSpc>
                <a:spcPct val="80000"/>
              </a:lnSpc>
            </a:pPr>
            <a:r>
              <a:rPr lang="fr-FR" sz="2400" b="1" dirty="0" smtClean="0">
                <a:solidFill>
                  <a:srgbClr val="FF0000"/>
                </a:solidFill>
              </a:rPr>
              <a:t>Comment </a:t>
            </a:r>
            <a:r>
              <a:rPr lang="fr-FR" sz="2400" b="1" dirty="0" smtClean="0">
                <a:solidFill>
                  <a:srgbClr val="FF0000"/>
                </a:solidFill>
              </a:rPr>
              <a:t>dépenser</a:t>
            </a:r>
            <a:r>
              <a:rPr lang="fr-FR" sz="2400" dirty="0" smtClean="0"/>
              <a:t> la </a:t>
            </a:r>
            <a:r>
              <a:rPr lang="fr-FR" sz="2400" dirty="0" smtClean="0"/>
              <a:t>paie de chaque individu </a:t>
            </a:r>
            <a:r>
              <a:rPr lang="fr-FR" sz="2400" dirty="0" smtClean="0"/>
              <a:t>? </a:t>
            </a:r>
            <a:endParaRPr lang="fr-FR" sz="2400" dirty="0" smtClean="0"/>
          </a:p>
          <a:p>
            <a:pPr>
              <a:lnSpc>
                <a:spcPct val="80000"/>
              </a:lnSpc>
              <a:buFontTx/>
              <a:buNone/>
            </a:pPr>
            <a:r>
              <a:rPr lang="fr-FR" sz="2400" dirty="0" smtClean="0"/>
              <a:t>=&gt; définition des droits d’échange.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animEffect transition="in" filter="fade">
                                      <p:cBhvr>
                                        <p:cTn id="7" dur="1000"/>
                                        <p:tgtEl>
                                          <p:spTgt spid="167939">
                                            <p:txEl>
                                              <p:pRg st="1" end="1"/>
                                            </p:txEl>
                                          </p:spTgt>
                                        </p:tgtEl>
                                      </p:cBhvr>
                                    </p:animEffect>
                                    <p:anim calcmode="lin" valueType="num">
                                      <p:cBhvr>
                                        <p:cTn id="8" dur="1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7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7939">
                                            <p:txEl>
                                              <p:pRg st="2" end="2"/>
                                            </p:txEl>
                                          </p:spTgt>
                                        </p:tgtEl>
                                        <p:attrNameLst>
                                          <p:attrName>style.visibility</p:attrName>
                                        </p:attrNameLst>
                                      </p:cBhvr>
                                      <p:to>
                                        <p:strVal val="visible"/>
                                      </p:to>
                                    </p:set>
                                    <p:animEffect transition="in" filter="fade">
                                      <p:cBhvr>
                                        <p:cTn id="14" dur="1000"/>
                                        <p:tgtEl>
                                          <p:spTgt spid="167939">
                                            <p:txEl>
                                              <p:pRg st="2" end="2"/>
                                            </p:txEl>
                                          </p:spTgt>
                                        </p:tgtEl>
                                      </p:cBhvr>
                                    </p:animEffect>
                                    <p:anim calcmode="lin" valueType="num">
                                      <p:cBhvr>
                                        <p:cTn id="15"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7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7939">
                                            <p:txEl>
                                              <p:pRg st="3" end="3"/>
                                            </p:txEl>
                                          </p:spTgt>
                                        </p:tgtEl>
                                        <p:attrNameLst>
                                          <p:attrName>style.visibility</p:attrName>
                                        </p:attrNameLst>
                                      </p:cBhvr>
                                      <p:to>
                                        <p:strVal val="visible"/>
                                      </p:to>
                                    </p:set>
                                    <p:animEffect transition="in" filter="fade">
                                      <p:cBhvr>
                                        <p:cTn id="21" dur="1000"/>
                                        <p:tgtEl>
                                          <p:spTgt spid="167939">
                                            <p:txEl>
                                              <p:pRg st="3" end="3"/>
                                            </p:txEl>
                                          </p:spTgt>
                                        </p:tgtEl>
                                      </p:cBhvr>
                                    </p:animEffect>
                                    <p:anim calcmode="lin" valueType="num">
                                      <p:cBhvr>
                                        <p:cTn id="22" dur="10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7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7939">
                                            <p:txEl>
                                              <p:pRg st="4" end="4"/>
                                            </p:txEl>
                                          </p:spTgt>
                                        </p:tgtEl>
                                        <p:attrNameLst>
                                          <p:attrName>style.visibility</p:attrName>
                                        </p:attrNameLst>
                                      </p:cBhvr>
                                      <p:to>
                                        <p:strVal val="visible"/>
                                      </p:to>
                                    </p:set>
                                    <p:animEffect transition="in" filter="fade">
                                      <p:cBhvr>
                                        <p:cTn id="28" dur="1000"/>
                                        <p:tgtEl>
                                          <p:spTgt spid="167939">
                                            <p:txEl>
                                              <p:pRg st="4" end="4"/>
                                            </p:txEl>
                                          </p:spTgt>
                                        </p:tgtEl>
                                      </p:cBhvr>
                                    </p:animEffect>
                                    <p:anim calcmode="lin" valueType="num">
                                      <p:cBhvr>
                                        <p:cTn id="29"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7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7939">
                                            <p:txEl>
                                              <p:pRg st="5" end="5"/>
                                            </p:txEl>
                                          </p:spTgt>
                                        </p:tgtEl>
                                        <p:attrNameLst>
                                          <p:attrName>style.visibility</p:attrName>
                                        </p:attrNameLst>
                                      </p:cBhvr>
                                      <p:to>
                                        <p:strVal val="visible"/>
                                      </p:to>
                                    </p:set>
                                    <p:animEffect transition="in" filter="fade">
                                      <p:cBhvr>
                                        <p:cTn id="35" dur="1000"/>
                                        <p:tgtEl>
                                          <p:spTgt spid="167939">
                                            <p:txEl>
                                              <p:pRg st="5" end="5"/>
                                            </p:txEl>
                                          </p:spTgt>
                                        </p:tgtEl>
                                      </p:cBhvr>
                                    </p:animEffect>
                                    <p:anim calcmode="lin" valueType="num">
                                      <p:cBhvr>
                                        <p:cTn id="36"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7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7939">
                                            <p:txEl>
                                              <p:pRg st="6" end="6"/>
                                            </p:txEl>
                                          </p:spTgt>
                                        </p:tgtEl>
                                        <p:attrNameLst>
                                          <p:attrName>style.visibility</p:attrName>
                                        </p:attrNameLst>
                                      </p:cBhvr>
                                      <p:to>
                                        <p:strVal val="visible"/>
                                      </p:to>
                                    </p:set>
                                    <p:animEffect transition="in" filter="fade">
                                      <p:cBhvr>
                                        <p:cTn id="42" dur="1000"/>
                                        <p:tgtEl>
                                          <p:spTgt spid="167939">
                                            <p:txEl>
                                              <p:pRg st="6" end="6"/>
                                            </p:txEl>
                                          </p:spTgt>
                                        </p:tgtEl>
                                      </p:cBhvr>
                                    </p:animEffect>
                                    <p:anim calcmode="lin" valueType="num">
                                      <p:cBhvr>
                                        <p:cTn id="43"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79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7939">
                                            <p:txEl>
                                              <p:pRg st="7" end="7"/>
                                            </p:txEl>
                                          </p:spTgt>
                                        </p:tgtEl>
                                        <p:attrNameLst>
                                          <p:attrName>style.visibility</p:attrName>
                                        </p:attrNameLst>
                                      </p:cBhvr>
                                      <p:to>
                                        <p:strVal val="visible"/>
                                      </p:to>
                                    </p:set>
                                    <p:animEffect transition="in" filter="fade">
                                      <p:cBhvr>
                                        <p:cTn id="49" dur="1000"/>
                                        <p:tgtEl>
                                          <p:spTgt spid="167939">
                                            <p:txEl>
                                              <p:pRg st="7" end="7"/>
                                            </p:txEl>
                                          </p:spTgt>
                                        </p:tgtEl>
                                      </p:cBhvr>
                                    </p:animEffect>
                                    <p:anim calcmode="lin" valueType="num">
                                      <p:cBhvr>
                                        <p:cTn id="50"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679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7939">
                                            <p:txEl>
                                              <p:pRg st="8" end="8"/>
                                            </p:txEl>
                                          </p:spTgt>
                                        </p:tgtEl>
                                        <p:attrNameLst>
                                          <p:attrName>style.visibility</p:attrName>
                                        </p:attrNameLst>
                                      </p:cBhvr>
                                      <p:to>
                                        <p:strVal val="visible"/>
                                      </p:to>
                                    </p:set>
                                    <p:animEffect transition="in" filter="fade">
                                      <p:cBhvr>
                                        <p:cTn id="56" dur="1000"/>
                                        <p:tgtEl>
                                          <p:spTgt spid="167939">
                                            <p:txEl>
                                              <p:pRg st="8" end="8"/>
                                            </p:txEl>
                                          </p:spTgt>
                                        </p:tgtEl>
                                      </p:cBhvr>
                                    </p:animEffect>
                                    <p:anim calcmode="lin" valueType="num">
                                      <p:cBhvr>
                                        <p:cTn id="57" dur="1000" fill="hold"/>
                                        <p:tgtEl>
                                          <p:spTgt spid="167939">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679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Espace réservé du pied de page 3"/>
          <p:cNvSpPr>
            <a:spLocks noGrp="1"/>
          </p:cNvSpPr>
          <p:nvPr>
            <p:ph type="ftr" sz="quarter" idx="10"/>
          </p:nvPr>
        </p:nvSpPr>
        <p:spPr>
          <a:noFill/>
        </p:spPr>
        <p:txBody>
          <a:bodyPr/>
          <a:lstStyle/>
          <a:p>
            <a:r>
              <a:rPr lang="fr-FR" dirty="0" smtClean="0">
                <a:latin typeface="Times" pitchFamily="18" charset="0"/>
              </a:rPr>
              <a:t>Thème 1 - </a:t>
            </a:r>
            <a:fld id="{98C10B6F-521F-4207-BBF2-816735E2B7BF}" type="slidenum">
              <a:rPr lang="fr-FR" smtClean="0">
                <a:latin typeface="Times" pitchFamily="18" charset="0"/>
              </a:rPr>
              <a:pPr/>
              <a:t>14</a:t>
            </a:fld>
            <a:r>
              <a:rPr lang="fr-FR" dirty="0" smtClean="0">
                <a:latin typeface="Times" pitchFamily="18" charset="0"/>
              </a:rPr>
              <a:t> - </a:t>
            </a:r>
          </a:p>
        </p:txBody>
      </p:sp>
      <p:sp>
        <p:nvSpPr>
          <p:cNvPr id="15363" name="Rectangle 2"/>
          <p:cNvSpPr>
            <a:spLocks noGrp="1" noChangeArrowheads="1"/>
          </p:cNvSpPr>
          <p:nvPr>
            <p:ph type="title"/>
          </p:nvPr>
        </p:nvSpPr>
        <p:spPr>
          <a:xfrm>
            <a:off x="684213" y="142875"/>
            <a:ext cx="7772400" cy="1143000"/>
          </a:xfrm>
        </p:spPr>
        <p:txBody>
          <a:bodyPr/>
          <a:lstStyle/>
          <a:p>
            <a:r>
              <a:rPr lang="fr-FR" sz="4000" dirty="0" smtClean="0"/>
              <a:t>Comment répondre à ces questions?</a:t>
            </a:r>
          </a:p>
        </p:txBody>
      </p:sp>
      <p:sp>
        <p:nvSpPr>
          <p:cNvPr id="168963" name="Rectangle 3"/>
          <p:cNvSpPr>
            <a:spLocks noGrp="1" noChangeArrowheads="1"/>
          </p:cNvSpPr>
          <p:nvPr>
            <p:ph type="body" idx="1"/>
          </p:nvPr>
        </p:nvSpPr>
        <p:spPr>
          <a:xfrm>
            <a:off x="285750" y="1143000"/>
            <a:ext cx="8572500" cy="4114800"/>
          </a:xfrm>
        </p:spPr>
        <p:txBody>
          <a:bodyPr/>
          <a:lstStyle/>
          <a:p>
            <a:pPr algn="just">
              <a:lnSpc>
                <a:spcPct val="80000"/>
              </a:lnSpc>
              <a:buFontTx/>
              <a:buNone/>
            </a:pPr>
            <a:r>
              <a:rPr lang="fr-FR" sz="2400" dirty="0" smtClean="0"/>
              <a:t>« Tout système qui se propose : </a:t>
            </a:r>
          </a:p>
          <a:p>
            <a:pPr algn="just">
              <a:lnSpc>
                <a:spcPct val="80000"/>
              </a:lnSpc>
              <a:buFontTx/>
              <a:buNone/>
            </a:pPr>
            <a:r>
              <a:rPr lang="fr-FR" sz="2400" dirty="0" smtClean="0"/>
              <a:t>	soit, au moyen d’encouragements extraordinaires, d’attirer vers certaines formes d’industrie une part du capital de la société plus grande que celle qui s’y porterait; </a:t>
            </a:r>
          </a:p>
          <a:p>
            <a:pPr algn="just">
              <a:lnSpc>
                <a:spcPct val="80000"/>
              </a:lnSpc>
              <a:buFontTx/>
              <a:buNone/>
            </a:pPr>
            <a:r>
              <a:rPr lang="fr-FR" sz="2400" dirty="0" smtClean="0"/>
              <a:t>	soit, au moyen de restrictions extraordinaires, de contraindre une fraction du capital, qui autrement aurait été employé dans une certaine industrie, à la quitter; </a:t>
            </a:r>
          </a:p>
          <a:p>
            <a:pPr algn="just">
              <a:lnSpc>
                <a:spcPct val="80000"/>
              </a:lnSpc>
              <a:buFontTx/>
              <a:buNone/>
            </a:pPr>
            <a:r>
              <a:rPr lang="fr-FR" sz="2400" dirty="0" smtClean="0"/>
              <a:t>	va, en réalité, à l’encontre du grand dessein qu’il cherche à promouvoir… Un tel système diminue, au lieu d’accroître, la valeur réelle du produit annuel de sa terre et de son travail. » </a:t>
            </a:r>
          </a:p>
          <a:p>
            <a:pPr algn="just">
              <a:lnSpc>
                <a:spcPct val="80000"/>
              </a:lnSpc>
              <a:buFontTx/>
              <a:buNone/>
            </a:pPr>
            <a:r>
              <a:rPr lang="fr-FR" sz="2400" b="1" dirty="0" smtClean="0"/>
              <a:t>Adam Smith</a:t>
            </a:r>
            <a:r>
              <a:rPr lang="fr-FR" sz="2400" dirty="0" smtClean="0"/>
              <a:t>, 1776,</a:t>
            </a:r>
            <a:r>
              <a:rPr lang="fr-FR" sz="2400" i="1" dirty="0" smtClean="0"/>
              <a:t> La Richesse des Nations, Livre IV, ch9</a:t>
            </a:r>
          </a:p>
          <a:p>
            <a:pPr algn="just">
              <a:lnSpc>
                <a:spcPct val="80000"/>
              </a:lnSpc>
              <a:buFontTx/>
              <a:buNone/>
            </a:pPr>
            <a:endParaRPr lang="fr-FR" sz="2400" dirty="0" smtClean="0"/>
          </a:p>
          <a:p>
            <a:pPr algn="just">
              <a:lnSpc>
                <a:spcPct val="80000"/>
              </a:lnSpc>
              <a:buFontTx/>
              <a:buNone/>
            </a:pPr>
            <a:r>
              <a:rPr lang="fr-FR" sz="2400" b="1" dirty="0" smtClean="0"/>
              <a:t>Marchés libres et concurrentiels</a:t>
            </a:r>
            <a:r>
              <a:rPr lang="fr-FR" sz="2400" dirty="0" smtClean="0"/>
              <a:t> </a:t>
            </a:r>
            <a:r>
              <a:rPr lang="fr-FR" sz="2400" dirty="0" smtClean="0">
                <a:sym typeface="Wingdings" pitchFamily="2" charset="2"/>
              </a:rPr>
              <a:t> l’intérêt individuel conduit chaque acteur à tirer le maximum de ses ressources, en se spécialisant au mieux, et offrir ainsi le plus possible de bien à l’échange pour satisfaire les aspirations des autres agents. </a:t>
            </a:r>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1000"/>
                                        <p:tgtEl>
                                          <p:spTgt spid="168963">
                                            <p:txEl>
                                              <p:pRg st="0" end="0"/>
                                            </p:txEl>
                                          </p:spTgt>
                                        </p:tgtEl>
                                      </p:cBhvr>
                                    </p:animEffect>
                                    <p:anim calcmode="lin" valueType="num">
                                      <p:cBhvr>
                                        <p:cTn id="8"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8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8963">
                                            <p:txEl>
                                              <p:pRg st="1" end="1"/>
                                            </p:txEl>
                                          </p:spTgt>
                                        </p:tgtEl>
                                        <p:attrNameLst>
                                          <p:attrName>style.visibility</p:attrName>
                                        </p:attrNameLst>
                                      </p:cBhvr>
                                      <p:to>
                                        <p:strVal val="visible"/>
                                      </p:to>
                                    </p:set>
                                    <p:animEffect transition="in" filter="fade">
                                      <p:cBhvr>
                                        <p:cTn id="14" dur="1000"/>
                                        <p:tgtEl>
                                          <p:spTgt spid="168963">
                                            <p:txEl>
                                              <p:pRg st="1" end="1"/>
                                            </p:txEl>
                                          </p:spTgt>
                                        </p:tgtEl>
                                      </p:cBhvr>
                                    </p:animEffect>
                                    <p:anim calcmode="lin" valueType="num">
                                      <p:cBhvr>
                                        <p:cTn id="15"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8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8963">
                                            <p:txEl>
                                              <p:pRg st="2" end="2"/>
                                            </p:txEl>
                                          </p:spTgt>
                                        </p:tgtEl>
                                        <p:attrNameLst>
                                          <p:attrName>style.visibility</p:attrName>
                                        </p:attrNameLst>
                                      </p:cBhvr>
                                      <p:to>
                                        <p:strVal val="visible"/>
                                      </p:to>
                                    </p:set>
                                    <p:animEffect transition="in" filter="fade">
                                      <p:cBhvr>
                                        <p:cTn id="21" dur="1000"/>
                                        <p:tgtEl>
                                          <p:spTgt spid="168963">
                                            <p:txEl>
                                              <p:pRg st="2" end="2"/>
                                            </p:txEl>
                                          </p:spTgt>
                                        </p:tgtEl>
                                      </p:cBhvr>
                                    </p:animEffect>
                                    <p:anim calcmode="lin" valueType="num">
                                      <p:cBhvr>
                                        <p:cTn id="22"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8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8963">
                                            <p:txEl>
                                              <p:pRg st="3" end="3"/>
                                            </p:txEl>
                                          </p:spTgt>
                                        </p:tgtEl>
                                        <p:attrNameLst>
                                          <p:attrName>style.visibility</p:attrName>
                                        </p:attrNameLst>
                                      </p:cBhvr>
                                      <p:to>
                                        <p:strVal val="visible"/>
                                      </p:to>
                                    </p:set>
                                    <p:animEffect transition="in" filter="fade">
                                      <p:cBhvr>
                                        <p:cTn id="28" dur="1000"/>
                                        <p:tgtEl>
                                          <p:spTgt spid="168963">
                                            <p:txEl>
                                              <p:pRg st="3" end="3"/>
                                            </p:txEl>
                                          </p:spTgt>
                                        </p:tgtEl>
                                      </p:cBhvr>
                                    </p:animEffect>
                                    <p:anim calcmode="lin" valueType="num">
                                      <p:cBhvr>
                                        <p:cTn id="29"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8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8963">
                                            <p:txEl>
                                              <p:pRg st="4" end="4"/>
                                            </p:txEl>
                                          </p:spTgt>
                                        </p:tgtEl>
                                        <p:attrNameLst>
                                          <p:attrName>style.visibility</p:attrName>
                                        </p:attrNameLst>
                                      </p:cBhvr>
                                      <p:to>
                                        <p:strVal val="visible"/>
                                      </p:to>
                                    </p:set>
                                    <p:animEffect transition="in" filter="fade">
                                      <p:cBhvr>
                                        <p:cTn id="35" dur="1000"/>
                                        <p:tgtEl>
                                          <p:spTgt spid="168963">
                                            <p:txEl>
                                              <p:pRg st="4" end="4"/>
                                            </p:txEl>
                                          </p:spTgt>
                                        </p:tgtEl>
                                      </p:cBhvr>
                                    </p:animEffect>
                                    <p:anim calcmode="lin" valueType="num">
                                      <p:cBhvr>
                                        <p:cTn id="36"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89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8963">
                                            <p:txEl>
                                              <p:pRg st="6" end="6"/>
                                            </p:txEl>
                                          </p:spTgt>
                                        </p:tgtEl>
                                        <p:attrNameLst>
                                          <p:attrName>style.visibility</p:attrName>
                                        </p:attrNameLst>
                                      </p:cBhvr>
                                      <p:to>
                                        <p:strVal val="visible"/>
                                      </p:to>
                                    </p:set>
                                    <p:animEffect transition="in" filter="fade">
                                      <p:cBhvr>
                                        <p:cTn id="42" dur="1000"/>
                                        <p:tgtEl>
                                          <p:spTgt spid="168963">
                                            <p:txEl>
                                              <p:pRg st="6" end="6"/>
                                            </p:txEl>
                                          </p:spTgt>
                                        </p:tgtEl>
                                      </p:cBhvr>
                                    </p:animEffect>
                                    <p:anim calcmode="lin" valueType="num">
                                      <p:cBhvr>
                                        <p:cTn id="43" dur="1000" fill="hold"/>
                                        <p:tgtEl>
                                          <p:spTgt spid="16896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89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Espace réservé du pied de page 3"/>
          <p:cNvSpPr>
            <a:spLocks noGrp="1"/>
          </p:cNvSpPr>
          <p:nvPr>
            <p:ph type="ftr" sz="quarter" idx="10"/>
          </p:nvPr>
        </p:nvSpPr>
        <p:spPr>
          <a:noFill/>
        </p:spPr>
        <p:txBody>
          <a:bodyPr/>
          <a:lstStyle/>
          <a:p>
            <a:r>
              <a:rPr lang="fr-FR" smtClean="0">
                <a:latin typeface="Times" pitchFamily="18" charset="0"/>
              </a:rPr>
              <a:t>Thème 1 - </a:t>
            </a:r>
            <a:fld id="{CE3A8A4E-40C7-4461-86F9-96C243D10481}" type="slidenum">
              <a:rPr lang="fr-FR" smtClean="0">
                <a:latin typeface="Times" pitchFamily="18" charset="0"/>
              </a:rPr>
              <a:pPr/>
              <a:t>15</a:t>
            </a:fld>
            <a:r>
              <a:rPr lang="fr-FR" smtClean="0">
                <a:latin typeface="Times" pitchFamily="18" charset="0"/>
              </a:rPr>
              <a:t> - </a:t>
            </a:r>
          </a:p>
        </p:txBody>
      </p:sp>
      <p:sp>
        <p:nvSpPr>
          <p:cNvPr id="9219" name="Rectangle 2"/>
          <p:cNvSpPr>
            <a:spLocks noGrp="1" noChangeArrowheads="1"/>
          </p:cNvSpPr>
          <p:nvPr>
            <p:ph type="title"/>
          </p:nvPr>
        </p:nvSpPr>
        <p:spPr>
          <a:xfrm>
            <a:off x="533400" y="0"/>
            <a:ext cx="7772400" cy="1143000"/>
          </a:xfrm>
        </p:spPr>
        <p:txBody>
          <a:bodyPr/>
          <a:lstStyle/>
          <a:p>
            <a:pPr marL="838200" indent="-838200"/>
            <a:r>
              <a:rPr lang="fr-FR" sz="4000" smtClean="0">
                <a:solidFill>
                  <a:schemeClr val="tx1"/>
                </a:solidFill>
              </a:rPr>
              <a:t>L’économie et la politique</a:t>
            </a:r>
            <a:endParaRPr lang="fr-FR" sz="2800" smtClean="0">
              <a:solidFill>
                <a:schemeClr val="bg1"/>
              </a:solidFill>
            </a:endParaRPr>
          </a:p>
        </p:txBody>
      </p:sp>
      <p:sp>
        <p:nvSpPr>
          <p:cNvPr id="198659" name="Rectangle 3"/>
          <p:cNvSpPr>
            <a:spLocks noGrp="1" noChangeArrowheads="1"/>
          </p:cNvSpPr>
          <p:nvPr>
            <p:ph type="body" idx="1"/>
          </p:nvPr>
        </p:nvSpPr>
        <p:spPr>
          <a:xfrm>
            <a:off x="609600" y="1366838"/>
            <a:ext cx="7772400" cy="4419600"/>
          </a:xfrm>
        </p:spPr>
        <p:txBody>
          <a:bodyPr/>
          <a:lstStyle/>
          <a:p>
            <a:pPr>
              <a:lnSpc>
                <a:spcPct val="90000"/>
              </a:lnSpc>
            </a:pPr>
            <a:r>
              <a:rPr lang="fr-FR" dirty="0" smtClean="0"/>
              <a:t>L’économie est politique: deux grands modèles s’affrontent.</a:t>
            </a:r>
          </a:p>
          <a:p>
            <a:pPr lvl="1">
              <a:lnSpc>
                <a:spcPct val="90000"/>
              </a:lnSpc>
            </a:pPr>
            <a:r>
              <a:rPr lang="fr-FR" b="1" dirty="0" smtClean="0"/>
              <a:t>La vision libérale</a:t>
            </a:r>
            <a:r>
              <a:rPr lang="fr-FR" dirty="0" smtClean="0"/>
              <a:t>: « Règles du jeux » = droit et interdits, incitations et récompenses, normes et conventions</a:t>
            </a:r>
          </a:p>
          <a:p>
            <a:pPr lvl="2">
              <a:lnSpc>
                <a:spcPct val="90000"/>
              </a:lnSpc>
            </a:pPr>
            <a:r>
              <a:rPr lang="fr-FR" dirty="0" smtClean="0"/>
              <a:t>Idée fondée sur « l’individualisme » = personne ne peut mieux connaître que l’individu ses goûts et </a:t>
            </a:r>
            <a:r>
              <a:rPr lang="fr-FR" dirty="0" smtClean="0"/>
              <a:t>ses capacités</a:t>
            </a:r>
            <a:r>
              <a:rPr lang="fr-FR" dirty="0" smtClean="0"/>
              <a:t>, et donc ses « conditions de participation »</a:t>
            </a:r>
          </a:p>
          <a:p>
            <a:pPr lvl="2">
              <a:lnSpc>
                <a:spcPct val="90000"/>
              </a:lnSpc>
            </a:pPr>
            <a:r>
              <a:rPr lang="fr-FR" dirty="0" smtClean="0"/>
              <a:t>La politique: garantir l’exécution des contrats, des libertés individuelles et l’expression des différences, source d’échange.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 calcmode="lin" valueType="num">
                                      <p:cBhvr additive="base">
                                        <p:cTn id="17"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865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8659">
                                            <p:txEl>
                                              <p:pRg st="3" end="3"/>
                                            </p:txEl>
                                          </p:spTgt>
                                        </p:tgtEl>
                                        <p:attrNameLst>
                                          <p:attrName>style.visibility</p:attrName>
                                        </p:attrNameLst>
                                      </p:cBhvr>
                                      <p:to>
                                        <p:strVal val="visible"/>
                                      </p:to>
                                    </p:set>
                                    <p:anim calcmode="lin" valueType="num">
                                      <p:cBhvr additive="base">
                                        <p:cTn id="21"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8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Espace réservé du pied de page 3"/>
          <p:cNvSpPr>
            <a:spLocks noGrp="1"/>
          </p:cNvSpPr>
          <p:nvPr>
            <p:ph type="ftr" sz="quarter" idx="10"/>
          </p:nvPr>
        </p:nvSpPr>
        <p:spPr>
          <a:noFill/>
        </p:spPr>
        <p:txBody>
          <a:bodyPr/>
          <a:lstStyle/>
          <a:p>
            <a:r>
              <a:rPr lang="fr-FR" smtClean="0">
                <a:latin typeface="Times" pitchFamily="18" charset="0"/>
              </a:rPr>
              <a:t>Thème 1 - </a:t>
            </a:r>
            <a:fld id="{A1D18725-89AB-4E61-9B30-95701F5C9FB3}" type="slidenum">
              <a:rPr lang="fr-FR" smtClean="0">
                <a:latin typeface="Times" pitchFamily="18" charset="0"/>
              </a:rPr>
              <a:pPr/>
              <a:t>16</a:t>
            </a:fld>
            <a:r>
              <a:rPr lang="fr-FR" smtClean="0">
                <a:latin typeface="Times" pitchFamily="18" charset="0"/>
              </a:rPr>
              <a:t> - </a:t>
            </a:r>
          </a:p>
        </p:txBody>
      </p:sp>
      <p:sp>
        <p:nvSpPr>
          <p:cNvPr id="10243" name="Rectangle 2"/>
          <p:cNvSpPr>
            <a:spLocks noGrp="1" noChangeArrowheads="1"/>
          </p:cNvSpPr>
          <p:nvPr>
            <p:ph type="title"/>
          </p:nvPr>
        </p:nvSpPr>
        <p:spPr>
          <a:xfrm>
            <a:off x="533400" y="0"/>
            <a:ext cx="7772400" cy="1143000"/>
          </a:xfrm>
        </p:spPr>
        <p:txBody>
          <a:bodyPr/>
          <a:lstStyle/>
          <a:p>
            <a:pPr marL="838200" indent="-838200"/>
            <a:r>
              <a:rPr lang="fr-FR" sz="4000" smtClean="0">
                <a:solidFill>
                  <a:schemeClr val="tx1"/>
                </a:solidFill>
              </a:rPr>
              <a:t>L’économie et la politique</a:t>
            </a:r>
            <a:endParaRPr lang="fr-FR" sz="2800" smtClean="0">
              <a:solidFill>
                <a:schemeClr val="bg1"/>
              </a:solidFill>
            </a:endParaRPr>
          </a:p>
        </p:txBody>
      </p:sp>
      <p:sp>
        <p:nvSpPr>
          <p:cNvPr id="198659" name="Rectangle 3"/>
          <p:cNvSpPr>
            <a:spLocks noGrp="1" noChangeArrowheads="1"/>
          </p:cNvSpPr>
          <p:nvPr>
            <p:ph type="body" idx="1"/>
          </p:nvPr>
        </p:nvSpPr>
        <p:spPr>
          <a:xfrm>
            <a:off x="609600" y="1366838"/>
            <a:ext cx="7772400" cy="4419600"/>
          </a:xfrm>
        </p:spPr>
        <p:txBody>
          <a:bodyPr/>
          <a:lstStyle/>
          <a:p>
            <a:pPr>
              <a:lnSpc>
                <a:spcPct val="90000"/>
              </a:lnSpc>
            </a:pPr>
            <a:r>
              <a:rPr lang="fr-FR" smtClean="0"/>
              <a:t>L’économie est politique</a:t>
            </a:r>
          </a:p>
          <a:p>
            <a:pPr lvl="1">
              <a:lnSpc>
                <a:spcPct val="90000"/>
              </a:lnSpc>
            </a:pPr>
            <a:r>
              <a:rPr lang="fr-FR" b="1" smtClean="0"/>
              <a:t>La vision socialiste</a:t>
            </a:r>
            <a:r>
              <a:rPr lang="fr-FR" smtClean="0"/>
              <a:t>: « planifier » = déterminer les besoins de tous, les capacités globales de production, et imposer une allocation</a:t>
            </a:r>
          </a:p>
          <a:p>
            <a:pPr lvl="2">
              <a:lnSpc>
                <a:spcPct val="90000"/>
              </a:lnSpc>
            </a:pPr>
            <a:r>
              <a:rPr lang="fr-FR" smtClean="0"/>
              <a:t>Idée fondée sur « le collectivisme » = la « société » connaît mieux les objectifs à atteindre, que chaque  personne isolée. </a:t>
            </a:r>
          </a:p>
          <a:p>
            <a:pPr lvl="2">
              <a:lnSpc>
                <a:spcPct val="90000"/>
              </a:lnSpc>
            </a:pPr>
            <a:r>
              <a:rPr lang="fr-FR" smtClean="0"/>
              <a:t>Séparation du bonheur matériel et du bonheur spirituel: le planificateur s’occupe de satisfaire le bonheur matériel, l’esprit libre est laissé aux individus.</a:t>
            </a:r>
          </a:p>
          <a:p>
            <a:pPr lvl="2">
              <a:lnSpc>
                <a:spcPct val="90000"/>
              </a:lnSpc>
            </a:pPr>
            <a:r>
              <a:rPr lang="fr-FR" smtClean="0"/>
              <a:t>La politique: Etatiser l’économie pour produire et distribuer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anim calcmode="lin" valueType="num">
                                      <p:cBhvr additive="base">
                                        <p:cTn id="11"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6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 calcmode="lin" valueType="num">
                                      <p:cBhvr additive="base">
                                        <p:cTn id="15"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86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8659">
                                            <p:txEl>
                                              <p:pRg st="3" end="3"/>
                                            </p:txEl>
                                          </p:spTgt>
                                        </p:tgtEl>
                                        <p:attrNameLst>
                                          <p:attrName>style.visibility</p:attrName>
                                        </p:attrNameLst>
                                      </p:cBhvr>
                                      <p:to>
                                        <p:strVal val="visible"/>
                                      </p:to>
                                    </p:set>
                                    <p:anim calcmode="lin" valueType="num">
                                      <p:cBhvr additive="base">
                                        <p:cTn id="19"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 calcmode="lin" valueType="num">
                                      <p:cBhvr additive="base">
                                        <p:cTn id="23"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86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smtClean="0"/>
              <a:t>Pourquoi ne pas traiter de l’économie « socialiste »?</a:t>
            </a:r>
          </a:p>
        </p:txBody>
      </p:sp>
      <p:sp>
        <p:nvSpPr>
          <p:cNvPr id="16387" name="Espace réservé du contenu 2"/>
          <p:cNvSpPr>
            <a:spLocks noGrp="1"/>
          </p:cNvSpPr>
          <p:nvPr>
            <p:ph idx="1"/>
          </p:nvPr>
        </p:nvSpPr>
        <p:spPr/>
        <p:txBody>
          <a:bodyPr/>
          <a:lstStyle/>
          <a:p>
            <a:pPr>
              <a:buFontTx/>
              <a:buNone/>
            </a:pPr>
            <a:r>
              <a:rPr lang="fr-FR" sz="2400" dirty="0" smtClean="0"/>
              <a:t>« Le contrôle économique n’est </a:t>
            </a:r>
            <a:r>
              <a:rPr lang="fr-FR" sz="2400" i="1" dirty="0" smtClean="0"/>
              <a:t>[pas]</a:t>
            </a:r>
            <a:r>
              <a:rPr lang="fr-FR" sz="2400" dirty="0" smtClean="0"/>
              <a:t> un secteur isolé de la vie humaine, mais le contrôle des moyens susceptibles de servir à toutes les fins possibles. Quiconque a le contrôle exclusif de ces moyens est à même de décider quels sont les résultats qu’on recherche, d’établir une hiérarchie de valeurs, en un mot, c’est lui qui déterminera quelles croyances et quelles ambitions sont admissibles »  </a:t>
            </a:r>
          </a:p>
          <a:p>
            <a:pPr>
              <a:buFontTx/>
              <a:buNone/>
            </a:pPr>
            <a:r>
              <a:rPr lang="fr-FR" sz="2400" dirty="0" smtClean="0"/>
              <a:t>« La meilleure chance de bonheur que le monde ait jamais entrevue a été gâchée parce que la passion de l’égalité a détruit l’espoir de la liberté »</a:t>
            </a:r>
          </a:p>
          <a:p>
            <a:pPr>
              <a:buFontTx/>
              <a:buNone/>
            </a:pPr>
            <a:r>
              <a:rPr lang="fr-FR" sz="2800" b="1" dirty="0" smtClean="0"/>
              <a:t>Friedrich Hayek</a:t>
            </a:r>
            <a:r>
              <a:rPr lang="fr-FR" sz="2800" dirty="0" smtClean="0"/>
              <a:t>, 1944, </a:t>
            </a:r>
            <a:r>
              <a:rPr lang="fr-FR" sz="2800" i="1" dirty="0" smtClean="0"/>
              <a:t>La route de la servitude</a:t>
            </a:r>
          </a:p>
        </p:txBody>
      </p:sp>
      <p:sp>
        <p:nvSpPr>
          <p:cNvPr id="16388" name="Espace réservé du pied de page 3"/>
          <p:cNvSpPr>
            <a:spLocks noGrp="1"/>
          </p:cNvSpPr>
          <p:nvPr>
            <p:ph type="ftr" sz="quarter" idx="10"/>
          </p:nvPr>
        </p:nvSpPr>
        <p:spPr>
          <a:noFill/>
        </p:spPr>
        <p:txBody>
          <a:bodyPr/>
          <a:lstStyle/>
          <a:p>
            <a:r>
              <a:rPr lang="fr-FR" dirty="0" smtClean="0">
                <a:latin typeface="Times" pitchFamily="18" charset="0"/>
              </a:rPr>
              <a:t>Thème 1 - </a:t>
            </a:r>
            <a:fld id="{321CF06D-3D10-444E-B665-C8BE8318EA89}" type="slidenum">
              <a:rPr lang="fr-FR" smtClean="0">
                <a:latin typeface="Times" pitchFamily="18" charset="0"/>
              </a:rPr>
              <a:pPr/>
              <a:t>17</a:t>
            </a:fld>
            <a:r>
              <a:rPr lang="fr-FR" dirty="0" smtClean="0">
                <a:latin typeface="Times" pitchFamily="18" charset="0"/>
              </a:rPr>
              <a:t> -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dirty="0" smtClean="0"/>
              <a:t>Apport et limite de l’approche basée sur l’individualisme</a:t>
            </a:r>
          </a:p>
        </p:txBody>
      </p:sp>
      <p:sp>
        <p:nvSpPr>
          <p:cNvPr id="17411" name="Espace réservé du contenu 2"/>
          <p:cNvSpPr>
            <a:spLocks noGrp="1"/>
          </p:cNvSpPr>
          <p:nvPr>
            <p:ph idx="1"/>
          </p:nvPr>
        </p:nvSpPr>
        <p:spPr/>
        <p:txBody>
          <a:bodyPr/>
          <a:lstStyle/>
          <a:p>
            <a:r>
              <a:rPr lang="fr-FR" dirty="0" smtClean="0"/>
              <a:t>Naïve, mais simple. </a:t>
            </a:r>
          </a:p>
          <a:p>
            <a:r>
              <a:rPr lang="fr-FR" dirty="0" smtClean="0"/>
              <a:t>Elle donne une référence</a:t>
            </a:r>
          </a:p>
          <a:p>
            <a:r>
              <a:rPr lang="fr-FR" dirty="0" smtClean="0"/>
              <a:t>Les limites du « marché »: </a:t>
            </a:r>
          </a:p>
          <a:p>
            <a:pPr lvl="1"/>
            <a:r>
              <a:rPr lang="fr-FR" dirty="0" smtClean="0"/>
              <a:t>A-t-on tous les mêmes informations?</a:t>
            </a:r>
          </a:p>
          <a:p>
            <a:pPr lvl="1"/>
            <a:r>
              <a:rPr lang="fr-FR" dirty="0" smtClean="0"/>
              <a:t>Peut-on toujours trouver sans coût son partenaire à l’échange?</a:t>
            </a:r>
          </a:p>
          <a:p>
            <a:pPr lvl="1"/>
            <a:r>
              <a:rPr lang="fr-FR" dirty="0" smtClean="0"/>
              <a:t>L’imagination, le pouvoir et la rente… les vertus et les vices du capitalisme.</a:t>
            </a:r>
          </a:p>
        </p:txBody>
      </p:sp>
      <p:sp>
        <p:nvSpPr>
          <p:cNvPr id="17412" name="Espace réservé du pied de page 3"/>
          <p:cNvSpPr>
            <a:spLocks noGrp="1"/>
          </p:cNvSpPr>
          <p:nvPr>
            <p:ph type="ftr" sz="quarter" idx="10"/>
          </p:nvPr>
        </p:nvSpPr>
        <p:spPr>
          <a:noFill/>
        </p:spPr>
        <p:txBody>
          <a:bodyPr/>
          <a:lstStyle/>
          <a:p>
            <a:r>
              <a:rPr lang="fr-FR" dirty="0" smtClean="0">
                <a:latin typeface="Times" pitchFamily="18" charset="0"/>
              </a:rPr>
              <a:t>Thème 1 - </a:t>
            </a:r>
            <a:fld id="{18898BF4-C843-40E9-B377-A7C784372B66}" type="slidenum">
              <a:rPr lang="fr-FR" smtClean="0">
                <a:latin typeface="Times" pitchFamily="18" charset="0"/>
              </a:rPr>
              <a:pPr/>
              <a:t>18</a:t>
            </a:fld>
            <a:r>
              <a:rPr lang="fr-FR" dirty="0" smtClean="0">
                <a:latin typeface="Times" pitchFamily="18" charset="0"/>
              </a:rPr>
              <a:t> -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Espace réservé du pied de page 3"/>
          <p:cNvSpPr>
            <a:spLocks noGrp="1"/>
          </p:cNvSpPr>
          <p:nvPr>
            <p:ph type="ftr" sz="quarter" idx="10"/>
          </p:nvPr>
        </p:nvSpPr>
        <p:spPr>
          <a:noFill/>
        </p:spPr>
        <p:txBody>
          <a:bodyPr/>
          <a:lstStyle/>
          <a:p>
            <a:r>
              <a:rPr lang="fr-FR" dirty="0" smtClean="0">
                <a:latin typeface="Times" pitchFamily="18" charset="0"/>
              </a:rPr>
              <a:t>Thème 1 - </a:t>
            </a:r>
            <a:fld id="{C6D243E6-14C2-4A91-B9D9-C8CBEA4474BD}" type="slidenum">
              <a:rPr lang="fr-FR" smtClean="0">
                <a:latin typeface="Times" pitchFamily="18" charset="0"/>
              </a:rPr>
              <a:pPr/>
              <a:t>19</a:t>
            </a:fld>
            <a:r>
              <a:rPr lang="fr-FR" dirty="0" smtClean="0">
                <a:latin typeface="Times" pitchFamily="18" charset="0"/>
              </a:rPr>
              <a:t> - </a:t>
            </a:r>
          </a:p>
        </p:txBody>
      </p:sp>
      <p:sp>
        <p:nvSpPr>
          <p:cNvPr id="18435" name="Rectangle 2"/>
          <p:cNvSpPr>
            <a:spLocks noGrp="1" noChangeArrowheads="1"/>
          </p:cNvSpPr>
          <p:nvPr>
            <p:ph type="title"/>
          </p:nvPr>
        </p:nvSpPr>
        <p:spPr>
          <a:xfrm>
            <a:off x="76200" y="533400"/>
            <a:ext cx="8915400" cy="1143000"/>
          </a:xfrm>
        </p:spPr>
        <p:txBody>
          <a:bodyPr/>
          <a:lstStyle/>
          <a:p>
            <a:pPr marL="838200" indent="-838200"/>
            <a:r>
              <a:rPr lang="fr-FR" sz="4000" dirty="0" smtClean="0"/>
              <a:t>Les outils: </a:t>
            </a:r>
            <a:br>
              <a:rPr lang="fr-FR" sz="4000" dirty="0" smtClean="0"/>
            </a:br>
            <a:r>
              <a:rPr lang="fr-FR" sz="4000" dirty="0" smtClean="0"/>
              <a:t>La modélisation mathématique</a:t>
            </a:r>
            <a:r>
              <a:rPr lang="fr-FR" sz="2400" dirty="0" smtClean="0"/>
              <a:t> </a:t>
            </a:r>
            <a:r>
              <a:rPr lang="fr-FR" sz="4000" dirty="0" smtClean="0">
                <a:solidFill>
                  <a:schemeClr val="tx1"/>
                </a:solidFill>
              </a:rPr>
              <a:t> et </a:t>
            </a:r>
            <a:br>
              <a:rPr lang="fr-FR" sz="4000" dirty="0" smtClean="0">
                <a:solidFill>
                  <a:schemeClr val="tx1"/>
                </a:solidFill>
              </a:rPr>
            </a:br>
            <a:r>
              <a:rPr lang="fr-FR" sz="4000" dirty="0" smtClean="0">
                <a:solidFill>
                  <a:schemeClr val="tx1"/>
                </a:solidFill>
              </a:rPr>
              <a:t>les statistiques</a:t>
            </a:r>
            <a:endParaRPr lang="fr-FR" sz="2000" dirty="0" smtClean="0">
              <a:solidFill>
                <a:schemeClr val="tx1"/>
              </a:solidFill>
            </a:endParaRPr>
          </a:p>
        </p:txBody>
      </p:sp>
      <p:sp>
        <p:nvSpPr>
          <p:cNvPr id="219139" name="Rectangle 3"/>
          <p:cNvSpPr>
            <a:spLocks noGrp="1" noChangeArrowheads="1"/>
          </p:cNvSpPr>
          <p:nvPr>
            <p:ph type="body" idx="1"/>
          </p:nvPr>
        </p:nvSpPr>
        <p:spPr>
          <a:xfrm>
            <a:off x="714375" y="2214563"/>
            <a:ext cx="7772400" cy="4114800"/>
          </a:xfrm>
        </p:spPr>
        <p:txBody>
          <a:bodyPr/>
          <a:lstStyle/>
          <a:p>
            <a:r>
              <a:rPr lang="fr-FR" sz="2400" dirty="0" smtClean="0"/>
              <a:t>Les modèles mathématiques </a:t>
            </a:r>
            <a:r>
              <a:rPr lang="fr-FR" sz="2400" dirty="0" smtClean="0">
                <a:sym typeface="Wingdings" pitchFamily="2" charset="2"/>
              </a:rPr>
              <a:t> s’extraire de la complexité du réel pour se centrer sur </a:t>
            </a:r>
            <a:r>
              <a:rPr lang="fr-FR" sz="2400" dirty="0" smtClean="0">
                <a:sym typeface="Wingdings" pitchFamily="2" charset="2"/>
              </a:rPr>
              <a:t>l’essentiel</a:t>
            </a:r>
            <a:r>
              <a:rPr lang="fr-FR" sz="2400" dirty="0" smtClean="0"/>
              <a:t> </a:t>
            </a:r>
            <a:endParaRPr lang="fr-FR" sz="2400" b="1" i="1" dirty="0" smtClean="0"/>
          </a:p>
          <a:p>
            <a:pPr>
              <a:buFontTx/>
              <a:buNone/>
            </a:pPr>
            <a:endParaRPr lang="fr-FR" sz="2400" b="1" i="1" dirty="0" smtClean="0"/>
          </a:p>
          <a:p>
            <a:pPr>
              <a:buFontTx/>
              <a:buNone/>
            </a:pPr>
            <a:r>
              <a:rPr lang="fr-FR" sz="2400" b="1" i="1" dirty="0" smtClean="0"/>
              <a:t>    Variables exogènes =&gt; modèle =&gt;  variables endogènes</a:t>
            </a:r>
          </a:p>
          <a:p>
            <a:pPr lvl="1">
              <a:buFontTx/>
              <a:buNone/>
            </a:pPr>
            <a:r>
              <a:rPr lang="fr-FR" sz="2400" i="1" dirty="0" smtClean="0"/>
              <a:t>Exemple : l’entente entre deux personnes sur un marché</a:t>
            </a:r>
          </a:p>
          <a:p>
            <a:pPr lvl="4">
              <a:buFontTx/>
              <a:buNone/>
            </a:pPr>
            <a:r>
              <a:rPr lang="fr-FR" sz="2400" i="1" dirty="0" smtClean="0"/>
              <a:t>Achat = f(</a:t>
            </a:r>
            <a:r>
              <a:rPr lang="fr-FR" sz="2400" i="1" dirty="0" err="1" smtClean="0"/>
              <a:t>p,X</a:t>
            </a:r>
            <a:r>
              <a:rPr lang="fr-FR" sz="2400" i="1" dirty="0" smtClean="0"/>
              <a:t>) </a:t>
            </a:r>
            <a:r>
              <a:rPr lang="fr-FR" sz="2400" i="1" dirty="0" smtClean="0">
                <a:sym typeface="Wingdings" pitchFamily="2" charset="2"/>
              </a:rPr>
              <a:t> moins d’achat si p croît</a:t>
            </a:r>
            <a:r>
              <a:rPr lang="fr-FR" sz="2400" i="1" dirty="0" smtClean="0"/>
              <a:t> </a:t>
            </a:r>
          </a:p>
          <a:p>
            <a:pPr lvl="4">
              <a:buFontTx/>
              <a:buNone/>
            </a:pPr>
            <a:r>
              <a:rPr lang="fr-FR" sz="2400" i="1" dirty="0" smtClean="0"/>
              <a:t>Vente = g(</a:t>
            </a:r>
            <a:r>
              <a:rPr lang="fr-FR" sz="2400" i="1" dirty="0" err="1" smtClean="0"/>
              <a:t>p,Y</a:t>
            </a:r>
            <a:r>
              <a:rPr lang="fr-FR" sz="2400" i="1" dirty="0" smtClean="0"/>
              <a:t>) </a:t>
            </a:r>
            <a:r>
              <a:rPr lang="fr-FR" sz="2400" i="1" dirty="0" smtClean="0">
                <a:sym typeface="Wingdings" pitchFamily="2" charset="2"/>
              </a:rPr>
              <a:t> plus de vente si p croît</a:t>
            </a:r>
            <a:endParaRPr lang="fr-FR" sz="2400" i="1" dirty="0" smtClean="0"/>
          </a:p>
          <a:p>
            <a:pPr lvl="4">
              <a:buFontTx/>
              <a:buNone/>
            </a:pPr>
            <a:r>
              <a:rPr lang="fr-FR" sz="2400" i="1" dirty="0" smtClean="0"/>
              <a:t>Achat = Vente </a:t>
            </a:r>
            <a:r>
              <a:rPr lang="fr-FR" sz="2400" i="1" dirty="0" smtClean="0">
                <a:sym typeface="Wingdings" pitchFamily="2" charset="2"/>
              </a:rPr>
              <a:t> entente entre les acteurs</a:t>
            </a:r>
            <a:endParaRPr lang="fr-FR" sz="24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additive="base">
                                        <p:cTn id="7"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9139">
                                            <p:txEl>
                                              <p:pRg st="2" end="2"/>
                                            </p:txEl>
                                          </p:spTgt>
                                        </p:tgtEl>
                                        <p:attrNameLst>
                                          <p:attrName>style.visibility</p:attrName>
                                        </p:attrNameLst>
                                      </p:cBhvr>
                                      <p:to>
                                        <p:strVal val="visible"/>
                                      </p:to>
                                    </p:set>
                                    <p:anim calcmode="lin" valueType="num">
                                      <p:cBhvr additive="base">
                                        <p:cTn id="13"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9139">
                                            <p:txEl>
                                              <p:pRg st="3" end="3"/>
                                            </p:txEl>
                                          </p:spTgt>
                                        </p:tgtEl>
                                        <p:attrNameLst>
                                          <p:attrName>style.visibility</p:attrName>
                                        </p:attrNameLst>
                                      </p:cBhvr>
                                      <p:to>
                                        <p:strVal val="visible"/>
                                      </p:to>
                                    </p:set>
                                    <p:anim calcmode="lin" valueType="num">
                                      <p:cBhvr additive="base">
                                        <p:cTn id="17" dur="5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913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9139">
                                            <p:txEl>
                                              <p:pRg st="4" end="4"/>
                                            </p:txEl>
                                          </p:spTgt>
                                        </p:tgtEl>
                                        <p:attrNameLst>
                                          <p:attrName>style.visibility</p:attrName>
                                        </p:attrNameLst>
                                      </p:cBhvr>
                                      <p:to>
                                        <p:strVal val="visible"/>
                                      </p:to>
                                    </p:set>
                                    <p:anim calcmode="lin" valueType="num">
                                      <p:cBhvr additive="base">
                                        <p:cTn id="21" dur="500" fill="hold"/>
                                        <p:tgtEl>
                                          <p:spTgt spid="21913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913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9139">
                                            <p:txEl>
                                              <p:pRg st="5" end="5"/>
                                            </p:txEl>
                                          </p:spTgt>
                                        </p:tgtEl>
                                        <p:attrNameLst>
                                          <p:attrName>style.visibility</p:attrName>
                                        </p:attrNameLst>
                                      </p:cBhvr>
                                      <p:to>
                                        <p:strVal val="visible"/>
                                      </p:to>
                                    </p:set>
                                    <p:anim calcmode="lin" valueType="num">
                                      <p:cBhvr additive="base">
                                        <p:cTn id="25" dur="500" fill="hold"/>
                                        <p:tgtEl>
                                          <p:spTgt spid="21913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913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9139">
                                            <p:txEl>
                                              <p:pRg st="6" end="6"/>
                                            </p:txEl>
                                          </p:spTgt>
                                        </p:tgtEl>
                                        <p:attrNameLst>
                                          <p:attrName>style.visibility</p:attrName>
                                        </p:attrNameLst>
                                      </p:cBhvr>
                                      <p:to>
                                        <p:strVal val="visible"/>
                                      </p:to>
                                    </p:set>
                                    <p:anim calcmode="lin" valueType="num">
                                      <p:cBhvr additive="base">
                                        <p:cTn id="29" dur="500" fill="hold"/>
                                        <p:tgtEl>
                                          <p:spTgt spid="21913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91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a:t>
            </a:r>
            <a:endParaRPr lang="fr-FR" dirty="0"/>
          </a:p>
        </p:txBody>
      </p:sp>
      <p:sp>
        <p:nvSpPr>
          <p:cNvPr id="3" name="Espace réservé du contenu 2"/>
          <p:cNvSpPr>
            <a:spLocks noGrp="1"/>
          </p:cNvSpPr>
          <p:nvPr>
            <p:ph idx="1"/>
          </p:nvPr>
        </p:nvSpPr>
        <p:spPr/>
        <p:txBody>
          <a:bodyPr/>
          <a:lstStyle/>
          <a:p>
            <a:r>
              <a:rPr lang="fr-FR" dirty="0" smtClean="0"/>
              <a:t>Cours : septembre et un cours en novembre pour les questions et compléments</a:t>
            </a:r>
          </a:p>
          <a:p>
            <a:r>
              <a:rPr lang="fr-FR" dirty="0" smtClean="0"/>
              <a:t>Travaux dirigés: tout le semestre, 2 notes, dont une basée sur un exposé (oral + supports). Les sujets seront envoyés la semaine prochaine (1 sujet par groupe de 3 étudiants). </a:t>
            </a:r>
            <a:endParaRPr lang="fr-FR" dirty="0"/>
          </a:p>
        </p:txBody>
      </p:sp>
      <p:sp>
        <p:nvSpPr>
          <p:cNvPr id="4" name="Espace réservé du pied de page 3"/>
          <p:cNvSpPr>
            <a:spLocks noGrp="1"/>
          </p:cNvSpPr>
          <p:nvPr>
            <p:ph type="ftr" sz="quarter" idx="10"/>
          </p:nvPr>
        </p:nvSpPr>
        <p:spPr/>
        <p:txBody>
          <a:bodyPr/>
          <a:lstStyle/>
          <a:p>
            <a:pPr>
              <a:defRPr/>
            </a:pPr>
            <a:r>
              <a:rPr lang="fr-FR" smtClean="0"/>
              <a:t>Thème 1 - </a:t>
            </a:r>
            <a:fld id="{75B35402-E1BF-4E2B-9348-F4165366ECAB}" type="slidenum">
              <a:rPr lang="fr-FR" smtClean="0"/>
              <a:pPr>
                <a:defRPr/>
              </a:pPr>
              <a:t>2</a:t>
            </a:fld>
            <a:r>
              <a:rPr lang="fr-FR" smtClean="0"/>
              <a:t> - </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Espace réservé du pied de page 3"/>
          <p:cNvSpPr>
            <a:spLocks noGrp="1"/>
          </p:cNvSpPr>
          <p:nvPr>
            <p:ph type="ftr" sz="quarter" idx="10"/>
          </p:nvPr>
        </p:nvSpPr>
        <p:spPr>
          <a:noFill/>
        </p:spPr>
        <p:txBody>
          <a:bodyPr/>
          <a:lstStyle/>
          <a:p>
            <a:r>
              <a:rPr lang="fr-FR" smtClean="0">
                <a:latin typeface="Times" pitchFamily="18" charset="0"/>
              </a:rPr>
              <a:t>Thème 1 - </a:t>
            </a:r>
            <a:fld id="{45598DC6-F115-45C6-BBF0-D95B65FB52C9}" type="slidenum">
              <a:rPr lang="fr-FR" smtClean="0">
                <a:latin typeface="Times" pitchFamily="18" charset="0"/>
              </a:rPr>
              <a:pPr/>
              <a:t>20</a:t>
            </a:fld>
            <a:r>
              <a:rPr lang="fr-FR" smtClean="0">
                <a:latin typeface="Times" pitchFamily="18" charset="0"/>
              </a:rPr>
              <a:t> - </a:t>
            </a:r>
          </a:p>
        </p:txBody>
      </p:sp>
      <p:sp>
        <p:nvSpPr>
          <p:cNvPr id="220162" name="Rectangle 2"/>
          <p:cNvSpPr>
            <a:spLocks noGrp="1" noChangeArrowheads="1"/>
          </p:cNvSpPr>
          <p:nvPr>
            <p:ph type="title"/>
          </p:nvPr>
        </p:nvSpPr>
        <p:spPr>
          <a:xfrm>
            <a:off x="609600" y="228600"/>
            <a:ext cx="7772400" cy="838200"/>
          </a:xfrm>
        </p:spPr>
        <p:txBody>
          <a:bodyPr/>
          <a:lstStyle/>
          <a:p>
            <a:r>
              <a:rPr lang="fr-FR" sz="3600" smtClean="0">
                <a:solidFill>
                  <a:schemeClr val="tx1"/>
                </a:solidFill>
              </a:rPr>
              <a:t>Echanges entre acheteur/vendeur       Effet d ’une variation de « X »</a:t>
            </a:r>
            <a:endParaRPr lang="fr-FR" sz="2000" smtClean="0">
              <a:solidFill>
                <a:schemeClr val="tx1"/>
              </a:solidFill>
            </a:endParaRPr>
          </a:p>
        </p:txBody>
      </p:sp>
      <p:grpSp>
        <p:nvGrpSpPr>
          <p:cNvPr id="19460" name="Group 3"/>
          <p:cNvGrpSpPr>
            <a:grpSpLocks/>
          </p:cNvGrpSpPr>
          <p:nvPr/>
        </p:nvGrpSpPr>
        <p:grpSpPr bwMode="auto">
          <a:xfrm>
            <a:off x="1143000" y="1600200"/>
            <a:ext cx="6629400" cy="4267200"/>
            <a:chOff x="672" y="1008"/>
            <a:chExt cx="4176" cy="2688"/>
          </a:xfrm>
        </p:grpSpPr>
        <p:sp>
          <p:nvSpPr>
            <p:cNvPr id="19478" name="Line 4"/>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19479" name="Line 5"/>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sp>
        <p:nvSpPr>
          <p:cNvPr id="19461" name="Text Box 6"/>
          <p:cNvSpPr txBox="1">
            <a:spLocks noChangeArrowheads="1"/>
          </p:cNvSpPr>
          <p:nvPr/>
        </p:nvSpPr>
        <p:spPr bwMode="auto">
          <a:xfrm>
            <a:off x="685800" y="1219200"/>
            <a:ext cx="649288" cy="396875"/>
          </a:xfrm>
          <a:prstGeom prst="rect">
            <a:avLst/>
          </a:prstGeom>
          <a:noFill/>
          <a:ln w="9525">
            <a:noFill/>
            <a:miter lim="800000"/>
            <a:headEnd/>
            <a:tailEnd/>
          </a:ln>
        </p:spPr>
        <p:txBody>
          <a:bodyPr wrap="none">
            <a:spAutoFit/>
          </a:bodyPr>
          <a:lstStyle/>
          <a:p>
            <a:pPr eaLnBrk="0" hangingPunct="0"/>
            <a:r>
              <a:rPr lang="fr-FR" sz="2000"/>
              <a:t>Prix</a:t>
            </a:r>
            <a:endParaRPr lang="fr-FR" sz="2000">
              <a:solidFill>
                <a:schemeClr val="bg1"/>
              </a:solidFill>
            </a:endParaRPr>
          </a:p>
        </p:txBody>
      </p:sp>
      <p:sp>
        <p:nvSpPr>
          <p:cNvPr id="19462" name="Text Box 7"/>
          <p:cNvSpPr txBox="1">
            <a:spLocks noChangeArrowheads="1"/>
          </p:cNvSpPr>
          <p:nvPr/>
        </p:nvSpPr>
        <p:spPr bwMode="auto">
          <a:xfrm>
            <a:off x="7696200" y="5638800"/>
            <a:ext cx="1141413" cy="396875"/>
          </a:xfrm>
          <a:prstGeom prst="rect">
            <a:avLst/>
          </a:prstGeom>
          <a:noFill/>
          <a:ln w="9525">
            <a:noFill/>
            <a:miter lim="800000"/>
            <a:headEnd/>
            <a:tailEnd/>
          </a:ln>
        </p:spPr>
        <p:txBody>
          <a:bodyPr wrap="none">
            <a:spAutoFit/>
          </a:bodyPr>
          <a:lstStyle/>
          <a:p>
            <a:pPr eaLnBrk="0" hangingPunct="0"/>
            <a:r>
              <a:rPr lang="fr-FR" sz="2000"/>
              <a:t>Quantité</a:t>
            </a:r>
          </a:p>
        </p:txBody>
      </p:sp>
      <p:sp>
        <p:nvSpPr>
          <p:cNvPr id="19463" name="Freeform 8"/>
          <p:cNvSpPr>
            <a:spLocks/>
          </p:cNvSpPr>
          <p:nvPr/>
        </p:nvSpPr>
        <p:spPr bwMode="auto">
          <a:xfrm>
            <a:off x="1905000" y="1981200"/>
            <a:ext cx="4495800" cy="3048000"/>
          </a:xfrm>
          <a:custGeom>
            <a:avLst/>
            <a:gdLst>
              <a:gd name="T0" fmla="*/ 0 w 2832"/>
              <a:gd name="T1" fmla="*/ 0 h 1920"/>
              <a:gd name="T2" fmla="*/ 2147483647 w 2832"/>
              <a:gd name="T3" fmla="*/ 2147483647 h 1920"/>
              <a:gd name="T4" fmla="*/ 2147483647 w 2832"/>
              <a:gd name="T5" fmla="*/ 2147483647 h 1920"/>
              <a:gd name="T6" fmla="*/ 0 60000 65536"/>
              <a:gd name="T7" fmla="*/ 0 60000 65536"/>
              <a:gd name="T8" fmla="*/ 0 60000 65536"/>
              <a:gd name="T9" fmla="*/ 0 w 2832"/>
              <a:gd name="T10" fmla="*/ 0 h 1920"/>
              <a:gd name="T11" fmla="*/ 2832 w 2832"/>
              <a:gd name="T12" fmla="*/ 1920 h 1920"/>
            </a:gdLst>
            <a:ahLst/>
            <a:cxnLst>
              <a:cxn ang="T6">
                <a:pos x="T0" y="T1"/>
              </a:cxn>
              <a:cxn ang="T7">
                <a:pos x="T2" y="T3"/>
              </a:cxn>
              <a:cxn ang="T8">
                <a:pos x="T4" y="T5"/>
              </a:cxn>
            </a:cxnLst>
            <a:rect l="T9" t="T10" r="T11" b="T12"/>
            <a:pathLst>
              <a:path w="2832" h="1920">
                <a:moveTo>
                  <a:pt x="0" y="0"/>
                </a:moveTo>
                <a:cubicBezTo>
                  <a:pt x="124" y="344"/>
                  <a:pt x="248" y="688"/>
                  <a:pt x="720" y="1008"/>
                </a:cubicBezTo>
                <a:cubicBezTo>
                  <a:pt x="1192" y="1328"/>
                  <a:pt x="2012" y="1624"/>
                  <a:pt x="2832" y="1920"/>
                </a:cubicBezTo>
              </a:path>
            </a:pathLst>
          </a:custGeom>
          <a:noFill/>
          <a:ln w="38100">
            <a:solidFill>
              <a:schemeClr val="accent2"/>
            </a:solidFill>
            <a:round/>
            <a:headEnd/>
            <a:tailEnd/>
          </a:ln>
        </p:spPr>
        <p:txBody>
          <a:bodyPr/>
          <a:lstStyle/>
          <a:p>
            <a:endParaRPr lang="fr-FR"/>
          </a:p>
        </p:txBody>
      </p:sp>
      <p:sp>
        <p:nvSpPr>
          <p:cNvPr id="19464" name="Freeform 9"/>
          <p:cNvSpPr>
            <a:spLocks/>
          </p:cNvSpPr>
          <p:nvPr/>
        </p:nvSpPr>
        <p:spPr bwMode="auto">
          <a:xfrm>
            <a:off x="1981200" y="1981200"/>
            <a:ext cx="3810000" cy="2819400"/>
          </a:xfrm>
          <a:custGeom>
            <a:avLst/>
            <a:gdLst>
              <a:gd name="T0" fmla="*/ 0 w 2400"/>
              <a:gd name="T1" fmla="*/ 2147483647 h 1776"/>
              <a:gd name="T2" fmla="*/ 2147483647 w 2400"/>
              <a:gd name="T3" fmla="*/ 2147483647 h 1776"/>
              <a:gd name="T4" fmla="*/ 2147483647 w 2400"/>
              <a:gd name="T5" fmla="*/ 0 h 1776"/>
              <a:gd name="T6" fmla="*/ 0 60000 65536"/>
              <a:gd name="T7" fmla="*/ 0 60000 65536"/>
              <a:gd name="T8" fmla="*/ 0 60000 65536"/>
              <a:gd name="T9" fmla="*/ 0 w 2400"/>
              <a:gd name="T10" fmla="*/ 0 h 1776"/>
              <a:gd name="T11" fmla="*/ 2400 w 2400"/>
              <a:gd name="T12" fmla="*/ 1776 h 1776"/>
            </a:gdLst>
            <a:ahLst/>
            <a:cxnLst>
              <a:cxn ang="T6">
                <a:pos x="T0" y="T1"/>
              </a:cxn>
              <a:cxn ang="T7">
                <a:pos x="T2" y="T3"/>
              </a:cxn>
              <a:cxn ang="T8">
                <a:pos x="T4" y="T5"/>
              </a:cxn>
            </a:cxnLst>
            <a:rect l="T9" t="T10" r="T11" b="T12"/>
            <a:pathLst>
              <a:path w="2400" h="1776">
                <a:moveTo>
                  <a:pt x="0" y="1776"/>
                </a:moveTo>
                <a:cubicBezTo>
                  <a:pt x="616" y="1660"/>
                  <a:pt x="1232" y="1544"/>
                  <a:pt x="1632" y="1248"/>
                </a:cubicBezTo>
                <a:cubicBezTo>
                  <a:pt x="2032" y="952"/>
                  <a:pt x="2216" y="476"/>
                  <a:pt x="2400" y="0"/>
                </a:cubicBezTo>
              </a:path>
            </a:pathLst>
          </a:custGeom>
          <a:noFill/>
          <a:ln w="38100">
            <a:solidFill>
              <a:srgbClr val="00FF00"/>
            </a:solidFill>
            <a:round/>
            <a:headEnd/>
            <a:tailEnd/>
          </a:ln>
        </p:spPr>
        <p:txBody>
          <a:bodyPr/>
          <a:lstStyle/>
          <a:p>
            <a:endParaRPr lang="fr-FR"/>
          </a:p>
        </p:txBody>
      </p:sp>
      <p:sp>
        <p:nvSpPr>
          <p:cNvPr id="19465" name="Line 10"/>
          <p:cNvSpPr>
            <a:spLocks noChangeShapeType="1"/>
          </p:cNvSpPr>
          <p:nvPr/>
        </p:nvSpPr>
        <p:spPr bwMode="auto">
          <a:xfrm>
            <a:off x="1143000" y="4191000"/>
            <a:ext cx="3124200" cy="0"/>
          </a:xfrm>
          <a:prstGeom prst="line">
            <a:avLst/>
          </a:prstGeom>
          <a:noFill/>
          <a:ln w="28575">
            <a:solidFill>
              <a:schemeClr val="tx1"/>
            </a:solidFill>
            <a:prstDash val="sysDot"/>
            <a:round/>
            <a:headEnd/>
            <a:tailEnd/>
          </a:ln>
        </p:spPr>
        <p:txBody>
          <a:bodyPr/>
          <a:lstStyle/>
          <a:p>
            <a:endParaRPr lang="fr-FR"/>
          </a:p>
        </p:txBody>
      </p:sp>
      <p:sp>
        <p:nvSpPr>
          <p:cNvPr id="19466" name="Line 11"/>
          <p:cNvSpPr>
            <a:spLocks noChangeShapeType="1"/>
          </p:cNvSpPr>
          <p:nvPr/>
        </p:nvSpPr>
        <p:spPr bwMode="auto">
          <a:xfrm flipV="1">
            <a:off x="4267200" y="4267200"/>
            <a:ext cx="0" cy="1600200"/>
          </a:xfrm>
          <a:prstGeom prst="line">
            <a:avLst/>
          </a:prstGeom>
          <a:noFill/>
          <a:ln w="28575">
            <a:solidFill>
              <a:schemeClr val="tx1"/>
            </a:solidFill>
            <a:prstDash val="sysDot"/>
            <a:round/>
            <a:headEnd/>
            <a:tailEnd/>
          </a:ln>
        </p:spPr>
        <p:txBody>
          <a:bodyPr/>
          <a:lstStyle/>
          <a:p>
            <a:endParaRPr lang="fr-FR"/>
          </a:p>
        </p:txBody>
      </p:sp>
      <p:sp>
        <p:nvSpPr>
          <p:cNvPr id="19467" name="Text Box 12"/>
          <p:cNvSpPr txBox="1">
            <a:spLocks noChangeArrowheads="1"/>
          </p:cNvSpPr>
          <p:nvPr/>
        </p:nvSpPr>
        <p:spPr bwMode="auto">
          <a:xfrm>
            <a:off x="441325" y="3976688"/>
            <a:ext cx="466725" cy="396875"/>
          </a:xfrm>
          <a:prstGeom prst="rect">
            <a:avLst/>
          </a:prstGeom>
          <a:noFill/>
          <a:ln w="9525">
            <a:noFill/>
            <a:miter lim="800000"/>
            <a:headEnd/>
            <a:tailEnd/>
          </a:ln>
        </p:spPr>
        <p:txBody>
          <a:bodyPr wrap="none">
            <a:spAutoFit/>
          </a:bodyPr>
          <a:lstStyle/>
          <a:p>
            <a:pPr eaLnBrk="0" hangingPunct="0"/>
            <a:r>
              <a:rPr lang="fr-FR" sz="2000"/>
              <a:t>P*</a:t>
            </a:r>
          </a:p>
        </p:txBody>
      </p:sp>
      <p:sp>
        <p:nvSpPr>
          <p:cNvPr id="19468" name="Text Box 13"/>
          <p:cNvSpPr txBox="1">
            <a:spLocks noChangeArrowheads="1"/>
          </p:cNvSpPr>
          <p:nvPr/>
        </p:nvSpPr>
        <p:spPr bwMode="auto">
          <a:xfrm>
            <a:off x="3810000" y="6003925"/>
            <a:ext cx="508000" cy="396875"/>
          </a:xfrm>
          <a:prstGeom prst="rect">
            <a:avLst/>
          </a:prstGeom>
          <a:noFill/>
          <a:ln w="9525">
            <a:noFill/>
            <a:miter lim="800000"/>
            <a:headEnd/>
            <a:tailEnd/>
          </a:ln>
        </p:spPr>
        <p:txBody>
          <a:bodyPr wrap="none">
            <a:spAutoFit/>
          </a:bodyPr>
          <a:lstStyle/>
          <a:p>
            <a:pPr eaLnBrk="0" hangingPunct="0"/>
            <a:r>
              <a:rPr lang="fr-FR" sz="2000"/>
              <a:t>Q*</a:t>
            </a:r>
          </a:p>
        </p:txBody>
      </p:sp>
      <p:sp>
        <p:nvSpPr>
          <p:cNvPr id="19469" name="Text Box 14"/>
          <p:cNvSpPr txBox="1">
            <a:spLocks noChangeArrowheads="1"/>
          </p:cNvSpPr>
          <p:nvPr/>
        </p:nvSpPr>
        <p:spPr bwMode="auto">
          <a:xfrm>
            <a:off x="5486400" y="1600200"/>
            <a:ext cx="1647825" cy="396875"/>
          </a:xfrm>
          <a:prstGeom prst="rect">
            <a:avLst/>
          </a:prstGeom>
          <a:noFill/>
          <a:ln w="9525">
            <a:noFill/>
            <a:miter lim="800000"/>
            <a:headEnd/>
            <a:tailEnd/>
          </a:ln>
        </p:spPr>
        <p:txBody>
          <a:bodyPr wrap="none">
            <a:spAutoFit/>
          </a:bodyPr>
          <a:lstStyle/>
          <a:p>
            <a:pPr eaLnBrk="0" hangingPunct="0"/>
            <a:r>
              <a:rPr lang="fr-FR" sz="2000">
                <a:solidFill>
                  <a:srgbClr val="00FF00"/>
                </a:solidFill>
              </a:rPr>
              <a:t>Vente=g(p,Y)</a:t>
            </a:r>
            <a:endParaRPr lang="fr-FR" sz="2000">
              <a:solidFill>
                <a:schemeClr val="bg1"/>
              </a:solidFill>
            </a:endParaRPr>
          </a:p>
        </p:txBody>
      </p:sp>
      <p:sp>
        <p:nvSpPr>
          <p:cNvPr id="19470" name="Text Box 15"/>
          <p:cNvSpPr txBox="1">
            <a:spLocks noChangeArrowheads="1"/>
          </p:cNvSpPr>
          <p:nvPr/>
        </p:nvSpPr>
        <p:spPr bwMode="auto">
          <a:xfrm>
            <a:off x="6477000" y="4876800"/>
            <a:ext cx="1811338" cy="396875"/>
          </a:xfrm>
          <a:prstGeom prst="rect">
            <a:avLst/>
          </a:prstGeom>
          <a:noFill/>
          <a:ln w="9525">
            <a:noFill/>
            <a:miter lim="800000"/>
            <a:headEnd/>
            <a:tailEnd/>
          </a:ln>
        </p:spPr>
        <p:txBody>
          <a:bodyPr wrap="none">
            <a:spAutoFit/>
          </a:bodyPr>
          <a:lstStyle/>
          <a:p>
            <a:pPr eaLnBrk="0" hangingPunct="0"/>
            <a:r>
              <a:rPr lang="fr-FR" sz="2000">
                <a:solidFill>
                  <a:schemeClr val="accent2"/>
                </a:solidFill>
              </a:rPr>
              <a:t> Achat=f(p,X1)</a:t>
            </a:r>
            <a:endParaRPr lang="fr-FR" sz="2000">
              <a:solidFill>
                <a:schemeClr val="bg1"/>
              </a:solidFill>
            </a:endParaRPr>
          </a:p>
        </p:txBody>
      </p:sp>
      <p:sp>
        <p:nvSpPr>
          <p:cNvPr id="220176" name="Line 16"/>
          <p:cNvSpPr>
            <a:spLocks noChangeShapeType="1"/>
          </p:cNvSpPr>
          <p:nvPr/>
        </p:nvSpPr>
        <p:spPr bwMode="auto">
          <a:xfrm flipH="1">
            <a:off x="2667000" y="3200400"/>
            <a:ext cx="914400" cy="0"/>
          </a:xfrm>
          <a:prstGeom prst="line">
            <a:avLst/>
          </a:prstGeom>
          <a:noFill/>
          <a:ln w="28575">
            <a:solidFill>
              <a:schemeClr val="tx1"/>
            </a:solidFill>
            <a:round/>
            <a:headEnd type="triangle" w="med" len="med"/>
            <a:tailEnd/>
          </a:ln>
        </p:spPr>
        <p:txBody>
          <a:bodyPr/>
          <a:lstStyle/>
          <a:p>
            <a:endParaRPr lang="fr-FR"/>
          </a:p>
        </p:txBody>
      </p:sp>
      <p:sp>
        <p:nvSpPr>
          <p:cNvPr id="220177" name="Line 17"/>
          <p:cNvSpPr>
            <a:spLocks noChangeShapeType="1"/>
          </p:cNvSpPr>
          <p:nvPr/>
        </p:nvSpPr>
        <p:spPr bwMode="auto">
          <a:xfrm>
            <a:off x="1143000" y="3733800"/>
            <a:ext cx="3657600" cy="0"/>
          </a:xfrm>
          <a:prstGeom prst="line">
            <a:avLst/>
          </a:prstGeom>
          <a:noFill/>
          <a:ln w="28575">
            <a:solidFill>
              <a:schemeClr val="tx1"/>
            </a:solidFill>
            <a:prstDash val="sysDot"/>
            <a:round/>
            <a:headEnd/>
            <a:tailEnd/>
          </a:ln>
        </p:spPr>
        <p:txBody>
          <a:bodyPr/>
          <a:lstStyle/>
          <a:p>
            <a:endParaRPr lang="fr-FR"/>
          </a:p>
        </p:txBody>
      </p:sp>
      <p:sp>
        <p:nvSpPr>
          <p:cNvPr id="220178" name="Line 18"/>
          <p:cNvSpPr>
            <a:spLocks noChangeShapeType="1"/>
          </p:cNvSpPr>
          <p:nvPr/>
        </p:nvSpPr>
        <p:spPr bwMode="auto">
          <a:xfrm flipV="1">
            <a:off x="4800600" y="3810000"/>
            <a:ext cx="0" cy="2057400"/>
          </a:xfrm>
          <a:prstGeom prst="line">
            <a:avLst/>
          </a:prstGeom>
          <a:noFill/>
          <a:ln w="28575">
            <a:solidFill>
              <a:schemeClr val="tx1"/>
            </a:solidFill>
            <a:prstDash val="sysDot"/>
            <a:round/>
            <a:headEnd/>
            <a:tailEnd/>
          </a:ln>
        </p:spPr>
        <p:txBody>
          <a:bodyPr/>
          <a:lstStyle/>
          <a:p>
            <a:endParaRPr lang="fr-FR"/>
          </a:p>
        </p:txBody>
      </p:sp>
      <p:sp>
        <p:nvSpPr>
          <p:cNvPr id="220179" name="Line 19"/>
          <p:cNvSpPr>
            <a:spLocks noChangeShapeType="1"/>
          </p:cNvSpPr>
          <p:nvPr/>
        </p:nvSpPr>
        <p:spPr bwMode="auto">
          <a:xfrm flipH="1">
            <a:off x="4267200" y="6172200"/>
            <a:ext cx="762000" cy="0"/>
          </a:xfrm>
          <a:prstGeom prst="line">
            <a:avLst/>
          </a:prstGeom>
          <a:noFill/>
          <a:ln w="28575">
            <a:solidFill>
              <a:schemeClr val="tx1"/>
            </a:solidFill>
            <a:round/>
            <a:headEnd type="triangle" w="med" len="med"/>
            <a:tailEnd/>
          </a:ln>
        </p:spPr>
        <p:txBody>
          <a:bodyPr/>
          <a:lstStyle/>
          <a:p>
            <a:endParaRPr lang="fr-FR"/>
          </a:p>
        </p:txBody>
      </p:sp>
      <p:sp>
        <p:nvSpPr>
          <p:cNvPr id="220180" name="Line 20"/>
          <p:cNvSpPr>
            <a:spLocks noChangeShapeType="1"/>
          </p:cNvSpPr>
          <p:nvPr/>
        </p:nvSpPr>
        <p:spPr bwMode="auto">
          <a:xfrm flipH="1" flipV="1">
            <a:off x="990600" y="3657600"/>
            <a:ext cx="0" cy="609600"/>
          </a:xfrm>
          <a:prstGeom prst="line">
            <a:avLst/>
          </a:prstGeom>
          <a:noFill/>
          <a:ln w="28575">
            <a:solidFill>
              <a:schemeClr val="tx1"/>
            </a:solidFill>
            <a:round/>
            <a:headEnd/>
            <a:tailEnd type="triangle" w="med" len="med"/>
          </a:ln>
        </p:spPr>
        <p:txBody>
          <a:bodyPr/>
          <a:lstStyle/>
          <a:p>
            <a:endParaRPr lang="fr-FR"/>
          </a:p>
        </p:txBody>
      </p:sp>
      <p:sp>
        <p:nvSpPr>
          <p:cNvPr id="220181" name="Freeform 21"/>
          <p:cNvSpPr>
            <a:spLocks/>
          </p:cNvSpPr>
          <p:nvPr/>
        </p:nvSpPr>
        <p:spPr bwMode="auto">
          <a:xfrm>
            <a:off x="2590800" y="1600200"/>
            <a:ext cx="4495800" cy="3048000"/>
          </a:xfrm>
          <a:custGeom>
            <a:avLst/>
            <a:gdLst>
              <a:gd name="T0" fmla="*/ 0 w 2832"/>
              <a:gd name="T1" fmla="*/ 0 h 1920"/>
              <a:gd name="T2" fmla="*/ 2147483647 w 2832"/>
              <a:gd name="T3" fmla="*/ 2147483647 h 1920"/>
              <a:gd name="T4" fmla="*/ 2147483647 w 2832"/>
              <a:gd name="T5" fmla="*/ 2147483647 h 1920"/>
              <a:gd name="T6" fmla="*/ 0 60000 65536"/>
              <a:gd name="T7" fmla="*/ 0 60000 65536"/>
              <a:gd name="T8" fmla="*/ 0 60000 65536"/>
              <a:gd name="T9" fmla="*/ 0 w 2832"/>
              <a:gd name="T10" fmla="*/ 0 h 1920"/>
              <a:gd name="T11" fmla="*/ 2832 w 2832"/>
              <a:gd name="T12" fmla="*/ 1920 h 1920"/>
            </a:gdLst>
            <a:ahLst/>
            <a:cxnLst>
              <a:cxn ang="T6">
                <a:pos x="T0" y="T1"/>
              </a:cxn>
              <a:cxn ang="T7">
                <a:pos x="T2" y="T3"/>
              </a:cxn>
              <a:cxn ang="T8">
                <a:pos x="T4" y="T5"/>
              </a:cxn>
            </a:cxnLst>
            <a:rect l="T9" t="T10" r="T11" b="T12"/>
            <a:pathLst>
              <a:path w="2832" h="1920">
                <a:moveTo>
                  <a:pt x="0" y="0"/>
                </a:moveTo>
                <a:cubicBezTo>
                  <a:pt x="124" y="344"/>
                  <a:pt x="248" y="688"/>
                  <a:pt x="720" y="1008"/>
                </a:cubicBezTo>
                <a:cubicBezTo>
                  <a:pt x="1192" y="1328"/>
                  <a:pt x="2012" y="1624"/>
                  <a:pt x="2832" y="1920"/>
                </a:cubicBezTo>
              </a:path>
            </a:pathLst>
          </a:custGeom>
          <a:noFill/>
          <a:ln w="38100">
            <a:solidFill>
              <a:schemeClr val="accent2"/>
            </a:solidFill>
            <a:prstDash val="dash"/>
            <a:round/>
            <a:headEnd/>
            <a:tailEnd/>
          </a:ln>
        </p:spPr>
        <p:txBody>
          <a:bodyPr/>
          <a:lstStyle/>
          <a:p>
            <a:endParaRPr lang="fr-FR"/>
          </a:p>
        </p:txBody>
      </p:sp>
      <p:sp>
        <p:nvSpPr>
          <p:cNvPr id="220182" name="Rectangle 22"/>
          <p:cNvSpPr>
            <a:spLocks noChangeArrowheads="1"/>
          </p:cNvSpPr>
          <p:nvPr/>
        </p:nvSpPr>
        <p:spPr bwMode="auto">
          <a:xfrm>
            <a:off x="7010400" y="4419600"/>
            <a:ext cx="1882775" cy="396875"/>
          </a:xfrm>
          <a:prstGeom prst="rect">
            <a:avLst/>
          </a:prstGeom>
          <a:noFill/>
          <a:ln w="9525">
            <a:noFill/>
            <a:miter lim="800000"/>
            <a:headEnd/>
            <a:tailEnd/>
          </a:ln>
        </p:spPr>
        <p:txBody>
          <a:bodyPr>
            <a:spAutoFit/>
          </a:bodyPr>
          <a:lstStyle/>
          <a:p>
            <a:pPr eaLnBrk="0" hangingPunct="0"/>
            <a:r>
              <a:rPr lang="fr-FR" sz="2000">
                <a:solidFill>
                  <a:schemeClr val="bg1"/>
                </a:solidFill>
              </a:rPr>
              <a:t> </a:t>
            </a:r>
            <a:r>
              <a:rPr lang="fr-FR" sz="2000">
                <a:solidFill>
                  <a:schemeClr val="accent2"/>
                </a:solidFill>
              </a:rPr>
              <a:t>Achat=f(p,X2)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 calcmode="lin" valueType="num">
                                      <p:cBhvr additive="base">
                                        <p:cTn id="7" dur="500" fill="hold"/>
                                        <p:tgtEl>
                                          <p:spTgt spid="220162"/>
                                        </p:tgtEl>
                                        <p:attrNameLst>
                                          <p:attrName>ppt_x</p:attrName>
                                        </p:attrNameLst>
                                      </p:cBhvr>
                                      <p:tavLst>
                                        <p:tav tm="0">
                                          <p:val>
                                            <p:strVal val="0-#ppt_w/2"/>
                                          </p:val>
                                        </p:tav>
                                        <p:tav tm="100000">
                                          <p:val>
                                            <p:strVal val="#ppt_x"/>
                                          </p:val>
                                        </p:tav>
                                      </p:tavLst>
                                    </p:anim>
                                    <p:anim calcmode="lin" valueType="num">
                                      <p:cBhvr additive="base">
                                        <p:cTn id="8" dur="500" fill="hold"/>
                                        <p:tgtEl>
                                          <p:spTgt spid="2201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0181"/>
                                        </p:tgtEl>
                                        <p:attrNameLst>
                                          <p:attrName>style.visibility</p:attrName>
                                        </p:attrNameLst>
                                      </p:cBhvr>
                                      <p:to>
                                        <p:strVal val="visible"/>
                                      </p:to>
                                    </p:set>
                                    <p:anim calcmode="lin" valueType="num">
                                      <p:cBhvr additive="base">
                                        <p:cTn id="13" dur="500" fill="hold"/>
                                        <p:tgtEl>
                                          <p:spTgt spid="220181"/>
                                        </p:tgtEl>
                                        <p:attrNameLst>
                                          <p:attrName>ppt_x</p:attrName>
                                        </p:attrNameLst>
                                      </p:cBhvr>
                                      <p:tavLst>
                                        <p:tav tm="0">
                                          <p:val>
                                            <p:strVal val="0-#ppt_w/2"/>
                                          </p:val>
                                        </p:tav>
                                        <p:tav tm="100000">
                                          <p:val>
                                            <p:strVal val="#ppt_x"/>
                                          </p:val>
                                        </p:tav>
                                      </p:tavLst>
                                    </p:anim>
                                    <p:anim calcmode="lin" valueType="num">
                                      <p:cBhvr additive="base">
                                        <p:cTn id="14" dur="500" fill="hold"/>
                                        <p:tgtEl>
                                          <p:spTgt spid="22018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0176"/>
                                        </p:tgtEl>
                                        <p:attrNameLst>
                                          <p:attrName>style.visibility</p:attrName>
                                        </p:attrNameLst>
                                      </p:cBhvr>
                                      <p:to>
                                        <p:strVal val="visible"/>
                                      </p:to>
                                    </p:set>
                                    <p:anim calcmode="lin" valueType="num">
                                      <p:cBhvr additive="base">
                                        <p:cTn id="19" dur="500" fill="hold"/>
                                        <p:tgtEl>
                                          <p:spTgt spid="220176"/>
                                        </p:tgtEl>
                                        <p:attrNameLst>
                                          <p:attrName>ppt_x</p:attrName>
                                        </p:attrNameLst>
                                      </p:cBhvr>
                                      <p:tavLst>
                                        <p:tav tm="0">
                                          <p:val>
                                            <p:strVal val="0-#ppt_w/2"/>
                                          </p:val>
                                        </p:tav>
                                        <p:tav tm="100000">
                                          <p:val>
                                            <p:strVal val="#ppt_x"/>
                                          </p:val>
                                        </p:tav>
                                      </p:tavLst>
                                    </p:anim>
                                    <p:anim calcmode="lin" valueType="num">
                                      <p:cBhvr additive="base">
                                        <p:cTn id="20" dur="500" fill="hold"/>
                                        <p:tgtEl>
                                          <p:spTgt spid="2201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0179"/>
                                        </p:tgtEl>
                                        <p:attrNameLst>
                                          <p:attrName>style.visibility</p:attrName>
                                        </p:attrNameLst>
                                      </p:cBhvr>
                                      <p:to>
                                        <p:strVal val="visible"/>
                                      </p:to>
                                    </p:set>
                                    <p:anim calcmode="lin" valueType="num">
                                      <p:cBhvr additive="base">
                                        <p:cTn id="25" dur="500" fill="hold"/>
                                        <p:tgtEl>
                                          <p:spTgt spid="220179"/>
                                        </p:tgtEl>
                                        <p:attrNameLst>
                                          <p:attrName>ppt_x</p:attrName>
                                        </p:attrNameLst>
                                      </p:cBhvr>
                                      <p:tavLst>
                                        <p:tav tm="0">
                                          <p:val>
                                            <p:strVal val="0-#ppt_w/2"/>
                                          </p:val>
                                        </p:tav>
                                        <p:tav tm="100000">
                                          <p:val>
                                            <p:strVal val="#ppt_x"/>
                                          </p:val>
                                        </p:tav>
                                      </p:tavLst>
                                    </p:anim>
                                    <p:anim calcmode="lin" valueType="num">
                                      <p:cBhvr additive="base">
                                        <p:cTn id="26" dur="500" fill="hold"/>
                                        <p:tgtEl>
                                          <p:spTgt spid="22017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0180"/>
                                        </p:tgtEl>
                                        <p:attrNameLst>
                                          <p:attrName>style.visibility</p:attrName>
                                        </p:attrNameLst>
                                      </p:cBhvr>
                                      <p:to>
                                        <p:strVal val="visible"/>
                                      </p:to>
                                    </p:set>
                                    <p:anim calcmode="lin" valueType="num">
                                      <p:cBhvr additive="base">
                                        <p:cTn id="31" dur="500" fill="hold"/>
                                        <p:tgtEl>
                                          <p:spTgt spid="220180"/>
                                        </p:tgtEl>
                                        <p:attrNameLst>
                                          <p:attrName>ppt_x</p:attrName>
                                        </p:attrNameLst>
                                      </p:cBhvr>
                                      <p:tavLst>
                                        <p:tav tm="0">
                                          <p:val>
                                            <p:strVal val="0-#ppt_w/2"/>
                                          </p:val>
                                        </p:tav>
                                        <p:tav tm="100000">
                                          <p:val>
                                            <p:strVal val="#ppt_x"/>
                                          </p:val>
                                        </p:tav>
                                      </p:tavLst>
                                    </p:anim>
                                    <p:anim calcmode="lin" valueType="num">
                                      <p:cBhvr additive="base">
                                        <p:cTn id="32" dur="500" fill="hold"/>
                                        <p:tgtEl>
                                          <p:spTgt spid="2201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0177"/>
                                        </p:tgtEl>
                                        <p:attrNameLst>
                                          <p:attrName>style.visibility</p:attrName>
                                        </p:attrNameLst>
                                      </p:cBhvr>
                                      <p:to>
                                        <p:strVal val="visible"/>
                                      </p:to>
                                    </p:set>
                                    <p:anim calcmode="lin" valueType="num">
                                      <p:cBhvr additive="base">
                                        <p:cTn id="37" dur="500" fill="hold"/>
                                        <p:tgtEl>
                                          <p:spTgt spid="220177"/>
                                        </p:tgtEl>
                                        <p:attrNameLst>
                                          <p:attrName>ppt_x</p:attrName>
                                        </p:attrNameLst>
                                      </p:cBhvr>
                                      <p:tavLst>
                                        <p:tav tm="0">
                                          <p:val>
                                            <p:strVal val="0-#ppt_w/2"/>
                                          </p:val>
                                        </p:tav>
                                        <p:tav tm="100000">
                                          <p:val>
                                            <p:strVal val="#ppt_x"/>
                                          </p:val>
                                        </p:tav>
                                      </p:tavLst>
                                    </p:anim>
                                    <p:anim calcmode="lin" valueType="num">
                                      <p:cBhvr additive="base">
                                        <p:cTn id="38" dur="500" fill="hold"/>
                                        <p:tgtEl>
                                          <p:spTgt spid="22017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0178"/>
                                        </p:tgtEl>
                                        <p:attrNameLst>
                                          <p:attrName>style.visibility</p:attrName>
                                        </p:attrNameLst>
                                      </p:cBhvr>
                                      <p:to>
                                        <p:strVal val="visible"/>
                                      </p:to>
                                    </p:set>
                                    <p:anim calcmode="lin" valueType="num">
                                      <p:cBhvr additive="base">
                                        <p:cTn id="43" dur="500" fill="hold"/>
                                        <p:tgtEl>
                                          <p:spTgt spid="220178"/>
                                        </p:tgtEl>
                                        <p:attrNameLst>
                                          <p:attrName>ppt_x</p:attrName>
                                        </p:attrNameLst>
                                      </p:cBhvr>
                                      <p:tavLst>
                                        <p:tav tm="0">
                                          <p:val>
                                            <p:strVal val="0-#ppt_w/2"/>
                                          </p:val>
                                        </p:tav>
                                        <p:tav tm="100000">
                                          <p:val>
                                            <p:strVal val="#ppt_x"/>
                                          </p:val>
                                        </p:tav>
                                      </p:tavLst>
                                    </p:anim>
                                    <p:anim calcmode="lin" valueType="num">
                                      <p:cBhvr additive="base">
                                        <p:cTn id="44" dur="500" fill="hold"/>
                                        <p:tgtEl>
                                          <p:spTgt spid="22017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0182"/>
                                        </p:tgtEl>
                                        <p:attrNameLst>
                                          <p:attrName>style.visibility</p:attrName>
                                        </p:attrNameLst>
                                      </p:cBhvr>
                                      <p:to>
                                        <p:strVal val="visible"/>
                                      </p:to>
                                    </p:set>
                                    <p:anim calcmode="lin" valueType="num">
                                      <p:cBhvr additive="base">
                                        <p:cTn id="49" dur="500" fill="hold"/>
                                        <p:tgtEl>
                                          <p:spTgt spid="220182"/>
                                        </p:tgtEl>
                                        <p:attrNameLst>
                                          <p:attrName>ppt_x</p:attrName>
                                        </p:attrNameLst>
                                      </p:cBhvr>
                                      <p:tavLst>
                                        <p:tav tm="0">
                                          <p:val>
                                            <p:strVal val="0-#ppt_w/2"/>
                                          </p:val>
                                        </p:tav>
                                        <p:tav tm="100000">
                                          <p:val>
                                            <p:strVal val="#ppt_x"/>
                                          </p:val>
                                        </p:tav>
                                      </p:tavLst>
                                    </p:anim>
                                    <p:anim calcmode="lin" valueType="num">
                                      <p:cBhvr additive="base">
                                        <p:cTn id="50" dur="500" fill="hold"/>
                                        <p:tgtEl>
                                          <p:spTgt spid="220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utoUpdateAnimBg="0"/>
      <p:bldP spid="220176" grpId="0" animBg="1"/>
      <p:bldP spid="220177" grpId="0" animBg="1"/>
      <p:bldP spid="220178" grpId="0" animBg="1"/>
      <p:bldP spid="220179" grpId="0" animBg="1"/>
      <p:bldP spid="220180" grpId="0" animBg="1"/>
      <p:bldP spid="220181" grpId="0" animBg="1"/>
      <p:bldP spid="22018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Derrière ce </a:t>
            </a:r>
            <a:r>
              <a:rPr lang="fr-FR" sz="3600" dirty="0" err="1" smtClean="0"/>
              <a:t>shéma</a:t>
            </a:r>
            <a:r>
              <a:rPr lang="fr-FR" sz="3600" dirty="0" smtClean="0"/>
              <a:t> simple peut se cacher des comportements complexes</a:t>
            </a:r>
            <a:endParaRPr lang="fr-FR" sz="3600" dirty="0"/>
          </a:p>
        </p:txBody>
      </p:sp>
      <p:sp>
        <p:nvSpPr>
          <p:cNvPr id="3" name="Espace réservé du contenu 2"/>
          <p:cNvSpPr>
            <a:spLocks noGrp="1"/>
          </p:cNvSpPr>
          <p:nvPr>
            <p:ph idx="1"/>
          </p:nvPr>
        </p:nvSpPr>
        <p:spPr/>
        <p:txBody>
          <a:bodyPr/>
          <a:lstStyle/>
          <a:p>
            <a:r>
              <a:rPr lang="fr-FR" sz="2400" i="1" dirty="0" smtClean="0"/>
              <a:t>Achat = f(</a:t>
            </a:r>
            <a:r>
              <a:rPr lang="fr-FR" sz="2400" i="1" dirty="0" err="1" smtClean="0"/>
              <a:t>p,X</a:t>
            </a:r>
            <a:r>
              <a:rPr lang="fr-FR" sz="2400" i="1" dirty="0" smtClean="0"/>
              <a:t>) </a:t>
            </a:r>
            <a:r>
              <a:rPr lang="fr-FR" sz="2400" dirty="0" smtClean="0"/>
              <a:t>: </a:t>
            </a:r>
            <a:r>
              <a:rPr lang="fr-FR" sz="2400" i="1" dirty="0" smtClean="0"/>
              <a:t>X </a:t>
            </a:r>
            <a:r>
              <a:rPr lang="fr-FR" sz="2400" dirty="0" smtClean="0"/>
              <a:t>peut être un revenu courant, mais également une anticipation de revenus futurs si on a accès au crédit</a:t>
            </a:r>
          </a:p>
          <a:p>
            <a:r>
              <a:rPr lang="fr-FR" sz="2400" i="1" dirty="0" smtClean="0"/>
              <a:t>Vente = g(</a:t>
            </a:r>
            <a:r>
              <a:rPr lang="fr-FR" sz="2400" i="1" dirty="0" err="1" smtClean="0"/>
              <a:t>p,Y</a:t>
            </a:r>
            <a:r>
              <a:rPr lang="fr-FR" sz="2400" i="1" dirty="0" smtClean="0"/>
              <a:t>) </a:t>
            </a:r>
            <a:r>
              <a:rPr lang="fr-FR" sz="2400" dirty="0" smtClean="0"/>
              <a:t>: </a:t>
            </a:r>
            <a:r>
              <a:rPr lang="fr-FR" sz="2400" i="1" dirty="0" smtClean="0"/>
              <a:t>Y </a:t>
            </a:r>
            <a:r>
              <a:rPr lang="fr-FR" sz="2400" dirty="0" smtClean="0"/>
              <a:t>peut être une technologie courante, mais également la valeur des brevets sur des droits futurs</a:t>
            </a:r>
          </a:p>
          <a:p>
            <a:r>
              <a:rPr lang="fr-FR" sz="2400" dirty="0" smtClean="0">
                <a:sym typeface="Wingdings" pitchFamily="2" charset="2"/>
              </a:rPr>
              <a:t> les contrats d’aujourd’hui dépendent de ce que sera demain….</a:t>
            </a:r>
          </a:p>
          <a:p>
            <a:r>
              <a:rPr lang="fr-FR" sz="2400" dirty="0" smtClean="0">
                <a:sym typeface="Wingdings" pitchFamily="2" charset="2"/>
              </a:rPr>
              <a:t>Comment prévoir aujourd’hui ces contrats sachant qu’ils dépendent d’informations sur le futur? </a:t>
            </a:r>
          </a:p>
          <a:p>
            <a:r>
              <a:rPr lang="fr-FR" sz="2400" dirty="0" smtClean="0">
                <a:sym typeface="Wingdings" pitchFamily="2" charset="2"/>
              </a:rPr>
              <a:t> besoin  de statistiques </a:t>
            </a:r>
            <a:r>
              <a:rPr lang="fr-FR" sz="2400" dirty="0" smtClean="0">
                <a:sym typeface="Wingdings" pitchFamily="2" charset="2"/>
              </a:rPr>
              <a:t>prédictives et surtou</a:t>
            </a:r>
            <a:r>
              <a:rPr lang="fr-FR" sz="2400" dirty="0" smtClean="0">
                <a:sym typeface="Wingdings" pitchFamily="2" charset="2"/>
              </a:rPr>
              <a:t>t de modèles de prédiction</a:t>
            </a:r>
            <a:endParaRPr lang="fr-FR" sz="2400" dirty="0"/>
          </a:p>
        </p:txBody>
      </p:sp>
      <p:sp>
        <p:nvSpPr>
          <p:cNvPr id="4" name="Espace réservé du pied de page 3"/>
          <p:cNvSpPr>
            <a:spLocks noGrp="1"/>
          </p:cNvSpPr>
          <p:nvPr>
            <p:ph type="ftr" sz="quarter" idx="10"/>
          </p:nvPr>
        </p:nvSpPr>
        <p:spPr/>
        <p:txBody>
          <a:bodyPr/>
          <a:lstStyle/>
          <a:p>
            <a:pPr>
              <a:defRPr/>
            </a:pPr>
            <a:r>
              <a:rPr lang="fr-FR" smtClean="0"/>
              <a:t>Thème 1 - </a:t>
            </a:r>
            <a:fld id="{75B35402-E1BF-4E2B-9348-F4165366ECAB}" type="slidenum">
              <a:rPr lang="fr-FR" smtClean="0"/>
              <a:pPr>
                <a:defRPr/>
              </a:pPr>
              <a:t>21</a:t>
            </a:fld>
            <a:r>
              <a:rPr lang="fr-FR" smtClean="0"/>
              <a:t> - </a:t>
            </a: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bwMode="auto">
          <a:xfrm>
            <a:off x="1907704" y="5877272"/>
            <a:ext cx="5328592" cy="5040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1" i="0" u="none" strike="noStrike" cap="none" normalizeH="0" baseline="0" smtClean="0">
              <a:ln>
                <a:noFill/>
              </a:ln>
              <a:solidFill>
                <a:schemeClr val="tx1"/>
              </a:solidFill>
              <a:effectLst/>
              <a:latin typeface="Times" charset="0"/>
            </a:endParaRPr>
          </a:p>
        </p:txBody>
      </p:sp>
      <p:sp>
        <p:nvSpPr>
          <p:cNvPr id="20482" name="Espace réservé du pied de page 3"/>
          <p:cNvSpPr>
            <a:spLocks noGrp="1"/>
          </p:cNvSpPr>
          <p:nvPr>
            <p:ph type="ftr" sz="quarter" idx="10"/>
          </p:nvPr>
        </p:nvSpPr>
        <p:spPr>
          <a:noFill/>
        </p:spPr>
        <p:txBody>
          <a:bodyPr/>
          <a:lstStyle/>
          <a:p>
            <a:r>
              <a:rPr lang="fr-FR" smtClean="0">
                <a:latin typeface="Times" pitchFamily="18" charset="0"/>
              </a:rPr>
              <a:t>Thème 1 - </a:t>
            </a:r>
            <a:fld id="{89FBD4F0-FCA8-4D02-BE9F-9A004FE509BA}" type="slidenum">
              <a:rPr lang="fr-FR" smtClean="0">
                <a:latin typeface="Times" pitchFamily="18" charset="0"/>
              </a:rPr>
              <a:pPr/>
              <a:t>22</a:t>
            </a:fld>
            <a:r>
              <a:rPr lang="fr-FR" smtClean="0">
                <a:latin typeface="Times" pitchFamily="18" charset="0"/>
              </a:rPr>
              <a:t> - </a:t>
            </a:r>
          </a:p>
        </p:txBody>
      </p:sp>
      <p:sp>
        <p:nvSpPr>
          <p:cNvPr id="20483" name="Rectangle 2"/>
          <p:cNvSpPr>
            <a:spLocks noGrp="1" noChangeArrowheads="1"/>
          </p:cNvSpPr>
          <p:nvPr>
            <p:ph type="title"/>
          </p:nvPr>
        </p:nvSpPr>
        <p:spPr>
          <a:xfrm>
            <a:off x="76200" y="44624"/>
            <a:ext cx="8915400" cy="1143000"/>
          </a:xfrm>
        </p:spPr>
        <p:txBody>
          <a:bodyPr/>
          <a:lstStyle/>
          <a:p>
            <a:pPr marL="838200" indent="-838200"/>
            <a:r>
              <a:rPr lang="fr-FR" dirty="0" smtClean="0"/>
              <a:t>Données Statistiques</a:t>
            </a:r>
            <a:r>
              <a:rPr lang="fr-FR" sz="2800" dirty="0" smtClean="0"/>
              <a:t/>
            </a:r>
            <a:br>
              <a:rPr lang="fr-FR" sz="2800" dirty="0" smtClean="0"/>
            </a:br>
            <a:r>
              <a:rPr lang="fr-FR" dirty="0" smtClean="0">
                <a:solidFill>
                  <a:schemeClr val="tx1"/>
                </a:solidFill>
              </a:rPr>
              <a:t> </a:t>
            </a:r>
            <a:endParaRPr lang="fr-FR" sz="2400" dirty="0" smtClean="0">
              <a:solidFill>
                <a:schemeClr val="tx1"/>
              </a:solidFill>
            </a:endParaRPr>
          </a:p>
        </p:txBody>
      </p:sp>
      <p:sp>
        <p:nvSpPr>
          <p:cNvPr id="221187" name="Rectangle 3"/>
          <p:cNvSpPr>
            <a:spLocks noGrp="1" noChangeArrowheads="1"/>
          </p:cNvSpPr>
          <p:nvPr>
            <p:ph type="body" idx="1"/>
          </p:nvPr>
        </p:nvSpPr>
        <p:spPr>
          <a:xfrm>
            <a:off x="714375" y="764704"/>
            <a:ext cx="8143875" cy="5184775"/>
          </a:xfrm>
        </p:spPr>
        <p:txBody>
          <a:bodyPr/>
          <a:lstStyle/>
          <a:p>
            <a:pPr lvl="1"/>
            <a:r>
              <a:rPr lang="fr-FR" sz="2400" dirty="0" smtClean="0"/>
              <a:t>Pas de données sans théorie</a:t>
            </a:r>
          </a:p>
          <a:p>
            <a:pPr lvl="1">
              <a:buFontTx/>
              <a:buNone/>
            </a:pPr>
            <a:r>
              <a:rPr lang="fr-FR" sz="2400" dirty="0" smtClean="0"/>
              <a:t>Comme en </a:t>
            </a:r>
            <a:r>
              <a:rPr lang="fr-FR" sz="2400" dirty="0" err="1" smtClean="0"/>
              <a:t>astro-physique</a:t>
            </a:r>
            <a:r>
              <a:rPr lang="fr-FR" sz="2400" dirty="0" smtClean="0"/>
              <a:t>, par exemple, on ne peut pas faire d’expériences (ou peu). Il faut donc construire des « séries ou échantillons statistique » </a:t>
            </a:r>
          </a:p>
          <a:p>
            <a:pPr lvl="1">
              <a:buFontTx/>
              <a:buNone/>
            </a:pPr>
            <a:r>
              <a:rPr lang="fr-FR" sz="2400" dirty="0" smtClean="0"/>
              <a:t>Mesurer l’activité d’une nation </a:t>
            </a:r>
            <a:r>
              <a:rPr lang="fr-FR" sz="2400" dirty="0" smtClean="0"/>
              <a:t>: le PIB</a:t>
            </a:r>
            <a:endParaRPr lang="fr-FR" sz="2400" dirty="0" smtClean="0"/>
          </a:p>
          <a:p>
            <a:pPr lvl="1">
              <a:buFontTx/>
              <a:buNone/>
            </a:pPr>
            <a:r>
              <a:rPr lang="fr-FR" sz="2400" dirty="0" smtClean="0"/>
              <a:t>Conso + investissement + dépenses publiques = PIB</a:t>
            </a:r>
          </a:p>
          <a:p>
            <a:pPr lvl="1">
              <a:buFontTx/>
              <a:buNone/>
            </a:pPr>
            <a:r>
              <a:rPr lang="fr-FR" sz="2400" dirty="0" smtClean="0"/>
              <a:t> = </a:t>
            </a:r>
            <a:r>
              <a:rPr lang="fr-FR" sz="2400" dirty="0" err="1" smtClean="0"/>
              <a:t>Rev</a:t>
            </a:r>
            <a:r>
              <a:rPr lang="fr-FR" sz="2400" dirty="0" smtClean="0"/>
              <a:t>. du travail + </a:t>
            </a:r>
            <a:r>
              <a:rPr lang="fr-FR" sz="2400" dirty="0" err="1" smtClean="0"/>
              <a:t>Rev</a:t>
            </a:r>
            <a:r>
              <a:rPr lang="fr-FR" sz="2400" dirty="0" smtClean="0"/>
              <a:t>. financiers – impôts</a:t>
            </a:r>
            <a:r>
              <a:rPr lang="fr-FR" sz="2400" dirty="0" smtClean="0"/>
              <a:t>.</a:t>
            </a:r>
          </a:p>
          <a:p>
            <a:pPr lvl="1">
              <a:buFontTx/>
              <a:buNone/>
            </a:pPr>
            <a:r>
              <a:rPr lang="fr-FR" sz="2400" dirty="0" smtClean="0"/>
              <a:t>Mais on sait aussi que (vers une « théorie » du PIB) </a:t>
            </a:r>
          </a:p>
          <a:p>
            <a:pPr lvl="1">
              <a:buFontTx/>
              <a:buNone/>
            </a:pPr>
            <a:r>
              <a:rPr lang="fr-FR" sz="2400" dirty="0" smtClean="0"/>
              <a:t>- la Conso va dépendre de tous ces  revenus </a:t>
            </a:r>
          </a:p>
          <a:p>
            <a:pPr lvl="1">
              <a:buFont typeface="Symbol"/>
              <a:buChar char="Þ"/>
            </a:pPr>
            <a:r>
              <a:rPr lang="fr-FR" sz="2400" dirty="0" smtClean="0"/>
              <a:t> Conso(PIB) </a:t>
            </a:r>
          </a:p>
          <a:p>
            <a:pPr lvl="1">
              <a:buFontTx/>
              <a:buChar char="-"/>
            </a:pPr>
            <a:r>
              <a:rPr lang="fr-FR" sz="2400" dirty="0" smtClean="0"/>
              <a:t>l’investissement dépend des débouchées (la demande) </a:t>
            </a:r>
          </a:p>
          <a:p>
            <a:pPr lvl="1">
              <a:buFont typeface="Symbol"/>
              <a:buChar char="Þ"/>
            </a:pPr>
            <a:r>
              <a:rPr lang="fr-FR" sz="2400" dirty="0" smtClean="0"/>
              <a:t> Investissement(PIB)</a:t>
            </a:r>
          </a:p>
          <a:p>
            <a:pPr lvl="1">
              <a:buNone/>
            </a:pPr>
            <a:r>
              <a:rPr lang="fr-FR" sz="2400" dirty="0" smtClean="0"/>
              <a:t>D’où Conso(PIB</a:t>
            </a:r>
            <a:r>
              <a:rPr lang="fr-FR" sz="2400" dirty="0" smtClean="0"/>
              <a:t>) + </a:t>
            </a:r>
            <a:r>
              <a:rPr lang="fr-FR" sz="2400" dirty="0" err="1" smtClean="0"/>
              <a:t>Inv</a:t>
            </a:r>
            <a:r>
              <a:rPr lang="fr-FR" sz="2400" dirty="0" smtClean="0"/>
              <a:t> (</a:t>
            </a:r>
            <a:r>
              <a:rPr lang="fr-FR" sz="2400" dirty="0" smtClean="0"/>
              <a:t>PIB</a:t>
            </a:r>
            <a:r>
              <a:rPr lang="fr-FR" sz="2400" dirty="0" smtClean="0"/>
              <a:t>) + </a:t>
            </a:r>
            <a:r>
              <a:rPr lang="fr-FR" sz="2400" dirty="0" err="1" smtClean="0"/>
              <a:t>Dep.Pub</a:t>
            </a:r>
            <a:r>
              <a:rPr lang="fr-FR" sz="2400" dirty="0" smtClean="0"/>
              <a:t> = PIB</a:t>
            </a:r>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1187">
                                            <p:txEl>
                                              <p:pRg st="3" end="3"/>
                                            </p:txEl>
                                          </p:spTgt>
                                        </p:tgtEl>
                                        <p:attrNameLst>
                                          <p:attrName>style.visibility</p:attrName>
                                        </p:attrNameLst>
                                      </p:cBhvr>
                                      <p:to>
                                        <p:strVal val="visible"/>
                                      </p:to>
                                    </p:set>
                                    <p:anim calcmode="lin" valueType="num">
                                      <p:cBhvr additive="base">
                                        <p:cTn id="25" dur="5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1187">
                                            <p:txEl>
                                              <p:pRg st="4" end="4"/>
                                            </p:txEl>
                                          </p:spTgt>
                                        </p:tgtEl>
                                        <p:attrNameLst>
                                          <p:attrName>style.visibility</p:attrName>
                                        </p:attrNameLst>
                                      </p:cBhvr>
                                      <p:to>
                                        <p:strVal val="visible"/>
                                      </p:to>
                                    </p:set>
                                    <p:anim calcmode="lin" valueType="num">
                                      <p:cBhvr additive="base">
                                        <p:cTn id="31" dur="500" fill="hold"/>
                                        <p:tgtEl>
                                          <p:spTgt spid="221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1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1187">
                                            <p:txEl>
                                              <p:pRg st="5" end="5"/>
                                            </p:txEl>
                                          </p:spTgt>
                                        </p:tgtEl>
                                        <p:attrNameLst>
                                          <p:attrName>style.visibility</p:attrName>
                                        </p:attrNameLst>
                                      </p:cBhvr>
                                      <p:to>
                                        <p:strVal val="visible"/>
                                      </p:to>
                                    </p:set>
                                    <p:anim calcmode="lin" valueType="num">
                                      <p:cBhvr additive="base">
                                        <p:cTn id="37" dur="500" fill="hold"/>
                                        <p:tgtEl>
                                          <p:spTgt spid="221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11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1187">
                                            <p:txEl>
                                              <p:pRg st="6" end="6"/>
                                            </p:txEl>
                                          </p:spTgt>
                                        </p:tgtEl>
                                        <p:attrNameLst>
                                          <p:attrName>style.visibility</p:attrName>
                                        </p:attrNameLst>
                                      </p:cBhvr>
                                      <p:to>
                                        <p:strVal val="visible"/>
                                      </p:to>
                                    </p:set>
                                    <p:anim calcmode="lin" valueType="num">
                                      <p:cBhvr additive="base">
                                        <p:cTn id="43" dur="500" fill="hold"/>
                                        <p:tgtEl>
                                          <p:spTgt spid="221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11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1187">
                                            <p:txEl>
                                              <p:pRg st="7" end="7"/>
                                            </p:txEl>
                                          </p:spTgt>
                                        </p:tgtEl>
                                        <p:attrNameLst>
                                          <p:attrName>style.visibility</p:attrName>
                                        </p:attrNameLst>
                                      </p:cBhvr>
                                      <p:to>
                                        <p:strVal val="visible"/>
                                      </p:to>
                                    </p:set>
                                    <p:anim calcmode="lin" valueType="num">
                                      <p:cBhvr additive="base">
                                        <p:cTn id="49" dur="500" fill="hold"/>
                                        <p:tgtEl>
                                          <p:spTgt spid="221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11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1187">
                                            <p:txEl>
                                              <p:pRg st="8" end="8"/>
                                            </p:txEl>
                                          </p:spTgt>
                                        </p:tgtEl>
                                        <p:attrNameLst>
                                          <p:attrName>style.visibility</p:attrName>
                                        </p:attrNameLst>
                                      </p:cBhvr>
                                      <p:to>
                                        <p:strVal val="visible"/>
                                      </p:to>
                                    </p:set>
                                    <p:anim calcmode="lin" valueType="num">
                                      <p:cBhvr additive="base">
                                        <p:cTn id="55" dur="500" fill="hold"/>
                                        <p:tgtEl>
                                          <p:spTgt spid="221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11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1187">
                                            <p:txEl>
                                              <p:pRg st="9" end="9"/>
                                            </p:txEl>
                                          </p:spTgt>
                                        </p:tgtEl>
                                        <p:attrNameLst>
                                          <p:attrName>style.visibility</p:attrName>
                                        </p:attrNameLst>
                                      </p:cBhvr>
                                      <p:to>
                                        <p:strVal val="visible"/>
                                      </p:to>
                                    </p:set>
                                    <p:anim calcmode="lin" valueType="num">
                                      <p:cBhvr additive="base">
                                        <p:cTn id="61" dur="500" fill="hold"/>
                                        <p:tgtEl>
                                          <p:spTgt spid="221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11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1187">
                                            <p:txEl>
                                              <p:pRg st="10" end="10"/>
                                            </p:txEl>
                                          </p:spTgt>
                                        </p:tgtEl>
                                        <p:attrNameLst>
                                          <p:attrName>style.visibility</p:attrName>
                                        </p:attrNameLst>
                                      </p:cBhvr>
                                      <p:to>
                                        <p:strVal val="visible"/>
                                      </p:to>
                                    </p:set>
                                    <p:anim calcmode="lin" valueType="num">
                                      <p:cBhvr additive="base">
                                        <p:cTn id="67" dur="500" fill="hold"/>
                                        <p:tgtEl>
                                          <p:spTgt spid="22118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11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Espace réservé du pied de page 3"/>
          <p:cNvSpPr>
            <a:spLocks noGrp="1"/>
          </p:cNvSpPr>
          <p:nvPr>
            <p:ph type="ftr" sz="quarter" idx="10"/>
          </p:nvPr>
        </p:nvSpPr>
        <p:spPr>
          <a:noFill/>
        </p:spPr>
        <p:txBody>
          <a:bodyPr/>
          <a:lstStyle/>
          <a:p>
            <a:r>
              <a:rPr lang="fr-FR" smtClean="0">
                <a:latin typeface="Times" pitchFamily="18" charset="0"/>
              </a:rPr>
              <a:t>Thème 1 - </a:t>
            </a:r>
            <a:fld id="{89FBD4F0-FCA8-4D02-BE9F-9A004FE509BA}" type="slidenum">
              <a:rPr lang="fr-FR" smtClean="0">
                <a:latin typeface="Times" pitchFamily="18" charset="0"/>
              </a:rPr>
              <a:pPr/>
              <a:t>23</a:t>
            </a:fld>
            <a:r>
              <a:rPr lang="fr-FR" smtClean="0">
                <a:latin typeface="Times" pitchFamily="18" charset="0"/>
              </a:rPr>
              <a:t> - </a:t>
            </a:r>
          </a:p>
        </p:txBody>
      </p:sp>
      <p:sp>
        <p:nvSpPr>
          <p:cNvPr id="20483" name="Rectangle 2"/>
          <p:cNvSpPr>
            <a:spLocks noGrp="1" noChangeArrowheads="1"/>
          </p:cNvSpPr>
          <p:nvPr>
            <p:ph type="title"/>
          </p:nvPr>
        </p:nvSpPr>
        <p:spPr>
          <a:xfrm>
            <a:off x="76200" y="533400"/>
            <a:ext cx="8915400" cy="1143000"/>
          </a:xfrm>
        </p:spPr>
        <p:txBody>
          <a:bodyPr/>
          <a:lstStyle/>
          <a:p>
            <a:pPr marL="838200" indent="-838200"/>
            <a:r>
              <a:rPr lang="fr-FR" smtClean="0"/>
              <a:t>Données Statistiques</a:t>
            </a:r>
            <a:r>
              <a:rPr lang="fr-FR" sz="2800" smtClean="0"/>
              <a:t/>
            </a:r>
            <a:br>
              <a:rPr lang="fr-FR" sz="2800" smtClean="0"/>
            </a:br>
            <a:r>
              <a:rPr lang="fr-FR" smtClean="0">
                <a:solidFill>
                  <a:schemeClr val="tx1"/>
                </a:solidFill>
              </a:rPr>
              <a:t> </a:t>
            </a:r>
            <a:endParaRPr lang="fr-FR" sz="2400" smtClean="0">
              <a:solidFill>
                <a:schemeClr val="tx1"/>
              </a:solidFill>
            </a:endParaRPr>
          </a:p>
        </p:txBody>
      </p:sp>
      <p:sp>
        <p:nvSpPr>
          <p:cNvPr id="221187" name="Rectangle 3"/>
          <p:cNvSpPr>
            <a:spLocks noGrp="1" noChangeArrowheads="1"/>
          </p:cNvSpPr>
          <p:nvPr>
            <p:ph type="body" idx="1"/>
          </p:nvPr>
        </p:nvSpPr>
        <p:spPr>
          <a:xfrm>
            <a:off x="714375" y="1071563"/>
            <a:ext cx="8143875" cy="5184775"/>
          </a:xfrm>
        </p:spPr>
        <p:txBody>
          <a:bodyPr/>
          <a:lstStyle/>
          <a:p>
            <a:pPr lvl="1">
              <a:buFontTx/>
              <a:buNone/>
            </a:pPr>
            <a:r>
              <a:rPr lang="fr-FR" sz="2400" dirty="0" smtClean="0"/>
              <a:t>Intérêt </a:t>
            </a:r>
            <a:r>
              <a:rPr lang="fr-FR" sz="2400" dirty="0" smtClean="0"/>
              <a:t>de la mesure : construire des indicateurs, prévoir. </a:t>
            </a:r>
          </a:p>
          <a:p>
            <a:pPr lvl="1"/>
            <a:r>
              <a:rPr lang="fr-FR" sz="2400" dirty="0" smtClean="0"/>
              <a:t>le long-terme : la tendance </a:t>
            </a:r>
            <a:r>
              <a:rPr lang="fr-FR" sz="2400" dirty="0" smtClean="0">
                <a:sym typeface="Wingdings" pitchFamily="2" charset="2"/>
              </a:rPr>
              <a:t> activité faisant intervenir l’investissement en capital</a:t>
            </a:r>
            <a:endParaRPr lang="fr-FR" sz="2400" dirty="0" smtClean="0"/>
          </a:p>
          <a:p>
            <a:pPr lvl="1"/>
            <a:r>
              <a:rPr lang="fr-FR" sz="2400" dirty="0" smtClean="0"/>
              <a:t>le court-terme : le cycle </a:t>
            </a:r>
            <a:r>
              <a:rPr lang="fr-FR" sz="2400" dirty="0" smtClean="0">
                <a:sym typeface="Wingdings" pitchFamily="2" charset="2"/>
              </a:rPr>
              <a:t> activité où les ressources sont </a:t>
            </a:r>
            <a:r>
              <a:rPr lang="fr-FR" sz="2400" dirty="0" smtClean="0">
                <a:sym typeface="Wingdings" pitchFamily="2" charset="2"/>
              </a:rPr>
              <a:t>fixes</a:t>
            </a:r>
          </a:p>
          <a:p>
            <a:pPr lvl="1">
              <a:buFont typeface="Symbol"/>
              <a:buChar char="Þ"/>
            </a:pPr>
            <a:r>
              <a:rPr lang="fr-FR" sz="2400" dirty="0" smtClean="0">
                <a:sym typeface="Wingdings" pitchFamily="2" charset="2"/>
              </a:rPr>
              <a:t> Il est nécessaire de détecter les « mouvements » très fréquents qui vont donc changer l’environnement à court terme, de ceux qui sont peu fréquents et ne modifier la société que dans la long terme.</a:t>
            </a:r>
          </a:p>
          <a:p>
            <a:pPr lvl="1">
              <a:buFont typeface="Symbol"/>
              <a:buChar char="Þ"/>
            </a:pPr>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1187">
                                            <p:txEl>
                                              <p:pRg st="3" end="3"/>
                                            </p:txEl>
                                          </p:spTgt>
                                        </p:tgtEl>
                                        <p:attrNameLst>
                                          <p:attrName>style.visibility</p:attrName>
                                        </p:attrNameLst>
                                      </p:cBhvr>
                                      <p:to>
                                        <p:strVal val="visible"/>
                                      </p:to>
                                    </p:set>
                                    <p:anim calcmode="lin" valueType="num">
                                      <p:cBhvr additive="base">
                                        <p:cTn id="25" dur="5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Espace réservé du pied de page 3"/>
          <p:cNvSpPr>
            <a:spLocks noGrp="1"/>
          </p:cNvSpPr>
          <p:nvPr>
            <p:ph type="ftr" sz="quarter" idx="10"/>
          </p:nvPr>
        </p:nvSpPr>
        <p:spPr>
          <a:noFill/>
        </p:spPr>
        <p:txBody>
          <a:bodyPr/>
          <a:lstStyle/>
          <a:p>
            <a:r>
              <a:rPr lang="fr-FR" smtClean="0">
                <a:latin typeface="Times" pitchFamily="18" charset="0"/>
              </a:rPr>
              <a:t>Thème 1 - </a:t>
            </a:r>
            <a:fld id="{4DA0D7D8-3042-40E7-8DC4-4FAF1DF03275}" type="slidenum">
              <a:rPr lang="fr-FR" smtClean="0">
                <a:latin typeface="Times" pitchFamily="18" charset="0"/>
              </a:rPr>
              <a:pPr/>
              <a:t>24</a:t>
            </a:fld>
            <a:r>
              <a:rPr lang="fr-FR" smtClean="0">
                <a:latin typeface="Times" pitchFamily="18" charset="0"/>
              </a:rPr>
              <a:t> - </a:t>
            </a:r>
          </a:p>
        </p:txBody>
      </p:sp>
      <p:sp>
        <p:nvSpPr>
          <p:cNvPr id="222210" name="Rectangle 2"/>
          <p:cNvSpPr>
            <a:spLocks noGrp="1" noChangeArrowheads="1"/>
          </p:cNvSpPr>
          <p:nvPr>
            <p:ph type="title"/>
          </p:nvPr>
        </p:nvSpPr>
        <p:spPr>
          <a:xfrm>
            <a:off x="609600" y="228600"/>
            <a:ext cx="7772400" cy="838200"/>
          </a:xfrm>
        </p:spPr>
        <p:txBody>
          <a:bodyPr/>
          <a:lstStyle/>
          <a:p>
            <a:r>
              <a:rPr lang="fr-FR" sz="3600" smtClean="0">
                <a:solidFill>
                  <a:schemeClr val="tx1"/>
                </a:solidFill>
              </a:rPr>
              <a:t>Décomposition cycle-tendance</a:t>
            </a:r>
          </a:p>
        </p:txBody>
      </p:sp>
      <p:grpSp>
        <p:nvGrpSpPr>
          <p:cNvPr id="2" name="Group 3"/>
          <p:cNvGrpSpPr>
            <a:grpSpLocks/>
          </p:cNvGrpSpPr>
          <p:nvPr/>
        </p:nvGrpSpPr>
        <p:grpSpPr bwMode="auto">
          <a:xfrm>
            <a:off x="1143000" y="1600200"/>
            <a:ext cx="6629400" cy="4267200"/>
            <a:chOff x="672" y="1008"/>
            <a:chExt cx="4176" cy="2688"/>
          </a:xfrm>
        </p:grpSpPr>
        <p:sp>
          <p:nvSpPr>
            <p:cNvPr id="21529" name="Line 4"/>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1530" name="Line 5"/>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sp>
        <p:nvSpPr>
          <p:cNvPr id="222214" name="Text Box 6"/>
          <p:cNvSpPr txBox="1">
            <a:spLocks noChangeArrowheads="1"/>
          </p:cNvSpPr>
          <p:nvPr/>
        </p:nvSpPr>
        <p:spPr bwMode="auto">
          <a:xfrm>
            <a:off x="655638" y="1203325"/>
            <a:ext cx="733425" cy="396875"/>
          </a:xfrm>
          <a:prstGeom prst="rect">
            <a:avLst/>
          </a:prstGeom>
          <a:noFill/>
          <a:ln w="9525">
            <a:noFill/>
            <a:miter lim="800000"/>
            <a:headEnd/>
            <a:tailEnd/>
          </a:ln>
        </p:spPr>
        <p:txBody>
          <a:bodyPr wrap="none">
            <a:spAutoFit/>
          </a:bodyPr>
          <a:lstStyle/>
          <a:p>
            <a:pPr eaLnBrk="0" hangingPunct="0"/>
            <a:r>
              <a:rPr lang="fr-FR" sz="2000"/>
              <a:t>Série</a:t>
            </a:r>
          </a:p>
        </p:txBody>
      </p:sp>
      <p:sp>
        <p:nvSpPr>
          <p:cNvPr id="222215" name="Text Box 7"/>
          <p:cNvSpPr txBox="1">
            <a:spLocks noChangeArrowheads="1"/>
          </p:cNvSpPr>
          <p:nvPr/>
        </p:nvSpPr>
        <p:spPr bwMode="auto">
          <a:xfrm>
            <a:off x="7696200" y="5638800"/>
            <a:ext cx="917575" cy="396875"/>
          </a:xfrm>
          <a:prstGeom prst="rect">
            <a:avLst/>
          </a:prstGeom>
          <a:noFill/>
          <a:ln w="9525">
            <a:noFill/>
            <a:miter lim="800000"/>
            <a:headEnd/>
            <a:tailEnd/>
          </a:ln>
        </p:spPr>
        <p:txBody>
          <a:bodyPr wrap="none">
            <a:spAutoFit/>
          </a:bodyPr>
          <a:lstStyle/>
          <a:p>
            <a:pPr eaLnBrk="0" hangingPunct="0"/>
            <a:r>
              <a:rPr lang="fr-FR" sz="2000"/>
              <a:t>Temps</a:t>
            </a:r>
          </a:p>
        </p:txBody>
      </p:sp>
      <p:grpSp>
        <p:nvGrpSpPr>
          <p:cNvPr id="21511" name="Group 8"/>
          <p:cNvGrpSpPr>
            <a:grpSpLocks/>
          </p:cNvGrpSpPr>
          <p:nvPr/>
        </p:nvGrpSpPr>
        <p:grpSpPr bwMode="auto">
          <a:xfrm>
            <a:off x="8305800" y="6413500"/>
            <a:ext cx="833438" cy="444500"/>
            <a:chOff x="3600" y="2592"/>
            <a:chExt cx="2465" cy="1276"/>
          </a:xfrm>
        </p:grpSpPr>
        <p:pic>
          <p:nvPicPr>
            <p:cNvPr id="21526" name="Picture 9"/>
            <p:cNvPicPr>
              <a:picLocks noChangeAspect="1" noChangeArrowheads="1"/>
            </p:cNvPicPr>
            <p:nvPr/>
          </p:nvPicPr>
          <p:blipFill>
            <a:blip r:embed="rId2" cstate="print"/>
            <a:srcRect r="417"/>
            <a:stretch>
              <a:fillRect/>
            </a:stretch>
          </p:blipFill>
          <p:spPr bwMode="auto">
            <a:xfrm>
              <a:off x="3600" y="2592"/>
              <a:ext cx="2465" cy="517"/>
            </a:xfrm>
            <a:prstGeom prst="rect">
              <a:avLst/>
            </a:prstGeom>
            <a:noFill/>
            <a:ln w="9525">
              <a:noFill/>
              <a:miter lim="800000"/>
              <a:headEnd/>
              <a:tailEnd/>
            </a:ln>
          </p:spPr>
        </p:pic>
        <p:pic>
          <p:nvPicPr>
            <p:cNvPr id="21527" name="Picture 10"/>
            <p:cNvPicPr>
              <a:picLocks noChangeAspect="1" noChangeArrowheads="1"/>
            </p:cNvPicPr>
            <p:nvPr/>
          </p:nvPicPr>
          <p:blipFill>
            <a:blip r:embed="rId3" cstate="print"/>
            <a:srcRect r="417"/>
            <a:stretch>
              <a:fillRect/>
            </a:stretch>
          </p:blipFill>
          <p:spPr bwMode="auto">
            <a:xfrm>
              <a:off x="3600" y="3109"/>
              <a:ext cx="2465" cy="518"/>
            </a:xfrm>
            <a:prstGeom prst="rect">
              <a:avLst/>
            </a:prstGeom>
            <a:noFill/>
            <a:ln w="9525">
              <a:noFill/>
              <a:miter lim="800000"/>
              <a:headEnd/>
              <a:tailEnd/>
            </a:ln>
          </p:spPr>
        </p:pic>
        <p:pic>
          <p:nvPicPr>
            <p:cNvPr id="21528" name="Picture 11"/>
            <p:cNvPicPr>
              <a:picLocks noChangeAspect="1" noChangeArrowheads="1"/>
            </p:cNvPicPr>
            <p:nvPr/>
          </p:nvPicPr>
          <p:blipFill>
            <a:blip r:embed="rId4" cstate="print"/>
            <a:srcRect r="417"/>
            <a:stretch>
              <a:fillRect/>
            </a:stretch>
          </p:blipFill>
          <p:spPr bwMode="auto">
            <a:xfrm>
              <a:off x="3600" y="3627"/>
              <a:ext cx="2465" cy="241"/>
            </a:xfrm>
            <a:prstGeom prst="rect">
              <a:avLst/>
            </a:prstGeom>
            <a:noFill/>
            <a:ln w="9525">
              <a:noFill/>
              <a:miter lim="800000"/>
              <a:headEnd/>
              <a:tailEnd/>
            </a:ln>
          </p:spPr>
        </p:pic>
      </p:grpSp>
      <p:sp>
        <p:nvSpPr>
          <p:cNvPr id="222220" name="Freeform 12"/>
          <p:cNvSpPr>
            <a:spLocks/>
          </p:cNvSpPr>
          <p:nvPr/>
        </p:nvSpPr>
        <p:spPr bwMode="auto">
          <a:xfrm>
            <a:off x="1143000" y="1181100"/>
            <a:ext cx="5816600" cy="4229100"/>
          </a:xfrm>
          <a:custGeom>
            <a:avLst/>
            <a:gdLst>
              <a:gd name="T0" fmla="*/ 0 w 3664"/>
              <a:gd name="T1" fmla="*/ 2147483647 h 2664"/>
              <a:gd name="T2" fmla="*/ 2147483647 w 3664"/>
              <a:gd name="T3" fmla="*/ 2147483647 h 2664"/>
              <a:gd name="T4" fmla="*/ 2147483647 w 3664"/>
              <a:gd name="T5" fmla="*/ 2147483647 h 2664"/>
              <a:gd name="T6" fmla="*/ 2147483647 w 3664"/>
              <a:gd name="T7" fmla="*/ 2147483647 h 2664"/>
              <a:gd name="T8" fmla="*/ 2147483647 w 3664"/>
              <a:gd name="T9" fmla="*/ 2147483647 h 2664"/>
              <a:gd name="T10" fmla="*/ 2147483647 w 3664"/>
              <a:gd name="T11" fmla="*/ 2147483647 h 2664"/>
              <a:gd name="T12" fmla="*/ 2147483647 w 3664"/>
              <a:gd name="T13" fmla="*/ 2147483647 h 2664"/>
              <a:gd name="T14" fmla="*/ 2147483647 w 3664"/>
              <a:gd name="T15" fmla="*/ 2147483647 h 2664"/>
              <a:gd name="T16" fmla="*/ 2147483647 w 3664"/>
              <a:gd name="T17" fmla="*/ 2147483647 h 2664"/>
              <a:gd name="T18" fmla="*/ 2147483647 w 3664"/>
              <a:gd name="T19" fmla="*/ 2147483647 h 2664"/>
              <a:gd name="T20" fmla="*/ 2147483647 w 3664"/>
              <a:gd name="T21" fmla="*/ 2147483647 h 2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4"/>
              <a:gd name="T34" fmla="*/ 0 h 2664"/>
              <a:gd name="T35" fmla="*/ 3664 w 3664"/>
              <a:gd name="T36" fmla="*/ 2664 h 2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4" h="2664">
                <a:moveTo>
                  <a:pt x="0" y="2664"/>
                </a:moveTo>
                <a:cubicBezTo>
                  <a:pt x="64" y="2416"/>
                  <a:pt x="128" y="2168"/>
                  <a:pt x="240" y="2136"/>
                </a:cubicBezTo>
                <a:cubicBezTo>
                  <a:pt x="352" y="2104"/>
                  <a:pt x="560" y="2552"/>
                  <a:pt x="672" y="2472"/>
                </a:cubicBezTo>
                <a:cubicBezTo>
                  <a:pt x="784" y="2392"/>
                  <a:pt x="768" y="1736"/>
                  <a:pt x="912" y="1656"/>
                </a:cubicBezTo>
                <a:cubicBezTo>
                  <a:pt x="1056" y="1576"/>
                  <a:pt x="1384" y="2128"/>
                  <a:pt x="1536" y="1992"/>
                </a:cubicBezTo>
                <a:cubicBezTo>
                  <a:pt x="1688" y="1856"/>
                  <a:pt x="1688" y="944"/>
                  <a:pt x="1824" y="840"/>
                </a:cubicBezTo>
                <a:cubicBezTo>
                  <a:pt x="1960" y="736"/>
                  <a:pt x="2208" y="1448"/>
                  <a:pt x="2352" y="1368"/>
                </a:cubicBezTo>
                <a:cubicBezTo>
                  <a:pt x="2496" y="1288"/>
                  <a:pt x="2536" y="456"/>
                  <a:pt x="2688" y="360"/>
                </a:cubicBezTo>
                <a:cubicBezTo>
                  <a:pt x="2840" y="264"/>
                  <a:pt x="3112" y="832"/>
                  <a:pt x="3264" y="792"/>
                </a:cubicBezTo>
                <a:cubicBezTo>
                  <a:pt x="3416" y="752"/>
                  <a:pt x="3536" y="240"/>
                  <a:pt x="3600" y="120"/>
                </a:cubicBezTo>
                <a:cubicBezTo>
                  <a:pt x="3664" y="0"/>
                  <a:pt x="3656" y="36"/>
                  <a:pt x="3648" y="72"/>
                </a:cubicBezTo>
              </a:path>
            </a:pathLst>
          </a:custGeom>
          <a:noFill/>
          <a:ln w="28575">
            <a:solidFill>
              <a:schemeClr val="accent2"/>
            </a:solidFill>
            <a:round/>
            <a:headEnd/>
            <a:tailEnd/>
          </a:ln>
        </p:spPr>
        <p:txBody>
          <a:bodyPr wrap="none" anchor="ctr"/>
          <a:lstStyle/>
          <a:p>
            <a:endParaRPr lang="fr-FR"/>
          </a:p>
        </p:txBody>
      </p:sp>
      <p:sp>
        <p:nvSpPr>
          <p:cNvPr id="222221" name="Line 13"/>
          <p:cNvSpPr>
            <a:spLocks noChangeShapeType="1"/>
          </p:cNvSpPr>
          <p:nvPr/>
        </p:nvSpPr>
        <p:spPr bwMode="auto">
          <a:xfrm flipV="1">
            <a:off x="1143000" y="1371600"/>
            <a:ext cx="6019800" cy="3886200"/>
          </a:xfrm>
          <a:prstGeom prst="line">
            <a:avLst/>
          </a:prstGeom>
          <a:noFill/>
          <a:ln w="28575">
            <a:solidFill>
              <a:srgbClr val="FF0000"/>
            </a:solidFill>
            <a:prstDash val="lgDash"/>
            <a:round/>
            <a:headEnd/>
            <a:tailEnd/>
          </a:ln>
        </p:spPr>
        <p:txBody>
          <a:bodyPr wrap="none" anchor="ctr"/>
          <a:lstStyle/>
          <a:p>
            <a:endParaRPr lang="fr-FR"/>
          </a:p>
        </p:txBody>
      </p:sp>
      <p:sp>
        <p:nvSpPr>
          <p:cNvPr id="222222" name="Text Box 14"/>
          <p:cNvSpPr txBox="1">
            <a:spLocks noChangeArrowheads="1"/>
          </p:cNvSpPr>
          <p:nvPr/>
        </p:nvSpPr>
        <p:spPr bwMode="auto">
          <a:xfrm>
            <a:off x="2438400" y="1600200"/>
            <a:ext cx="1301750" cy="366713"/>
          </a:xfrm>
          <a:prstGeom prst="rect">
            <a:avLst/>
          </a:prstGeom>
          <a:noFill/>
          <a:ln w="9525">
            <a:noFill/>
            <a:miter lim="800000"/>
            <a:headEnd/>
            <a:tailEnd/>
          </a:ln>
        </p:spPr>
        <p:txBody>
          <a:bodyPr wrap="none">
            <a:spAutoFit/>
          </a:bodyPr>
          <a:lstStyle/>
          <a:p>
            <a:pPr eaLnBrk="0" hangingPunct="0"/>
            <a:r>
              <a:rPr lang="fr-FR" sz="1800">
                <a:solidFill>
                  <a:srgbClr val="00FF00"/>
                </a:solidFill>
                <a:latin typeface="Times New Roman" pitchFamily="18" charset="0"/>
              </a:rPr>
              <a:t>Expansions</a:t>
            </a:r>
            <a:endParaRPr lang="fr-FR" sz="1800">
              <a:solidFill>
                <a:schemeClr val="bg1"/>
              </a:solidFill>
              <a:latin typeface="Times New Roman" pitchFamily="18" charset="0"/>
            </a:endParaRPr>
          </a:p>
        </p:txBody>
      </p:sp>
      <p:sp>
        <p:nvSpPr>
          <p:cNvPr id="222223" name="Text Box 15"/>
          <p:cNvSpPr txBox="1">
            <a:spLocks noChangeArrowheads="1"/>
          </p:cNvSpPr>
          <p:nvPr/>
        </p:nvSpPr>
        <p:spPr bwMode="auto">
          <a:xfrm>
            <a:off x="5791200" y="4343400"/>
            <a:ext cx="1225550" cy="366713"/>
          </a:xfrm>
          <a:prstGeom prst="rect">
            <a:avLst/>
          </a:prstGeom>
          <a:noFill/>
          <a:ln w="9525">
            <a:noFill/>
            <a:miter lim="800000"/>
            <a:headEnd/>
            <a:tailEnd/>
          </a:ln>
        </p:spPr>
        <p:txBody>
          <a:bodyPr wrap="none">
            <a:spAutoFit/>
          </a:bodyPr>
          <a:lstStyle/>
          <a:p>
            <a:pPr eaLnBrk="0" hangingPunct="0"/>
            <a:r>
              <a:rPr lang="fr-FR" sz="1800">
                <a:solidFill>
                  <a:srgbClr val="00FF00"/>
                </a:solidFill>
                <a:latin typeface="Times New Roman" pitchFamily="18" charset="0"/>
              </a:rPr>
              <a:t>Récessions</a:t>
            </a:r>
            <a:endParaRPr lang="fr-FR" sz="1800">
              <a:solidFill>
                <a:schemeClr val="bg1"/>
              </a:solidFill>
              <a:latin typeface="Times New Roman" pitchFamily="18" charset="0"/>
            </a:endParaRPr>
          </a:p>
        </p:txBody>
      </p:sp>
      <p:sp>
        <p:nvSpPr>
          <p:cNvPr id="222224" name="Line 16"/>
          <p:cNvSpPr>
            <a:spLocks noChangeShapeType="1"/>
          </p:cNvSpPr>
          <p:nvPr/>
        </p:nvSpPr>
        <p:spPr bwMode="auto">
          <a:xfrm flipH="1">
            <a:off x="1524000" y="2133600"/>
            <a:ext cx="1219200" cy="2438400"/>
          </a:xfrm>
          <a:prstGeom prst="line">
            <a:avLst/>
          </a:prstGeom>
          <a:noFill/>
          <a:ln w="9525">
            <a:solidFill>
              <a:srgbClr val="00FF00"/>
            </a:solidFill>
            <a:round/>
            <a:headEnd/>
            <a:tailEnd type="triangle" w="med" len="med"/>
          </a:ln>
        </p:spPr>
        <p:txBody>
          <a:bodyPr wrap="none" anchor="ctr"/>
          <a:lstStyle/>
          <a:p>
            <a:endParaRPr lang="fr-FR"/>
          </a:p>
        </p:txBody>
      </p:sp>
      <p:sp>
        <p:nvSpPr>
          <p:cNvPr id="222225" name="Line 17"/>
          <p:cNvSpPr>
            <a:spLocks noChangeShapeType="1"/>
          </p:cNvSpPr>
          <p:nvPr/>
        </p:nvSpPr>
        <p:spPr bwMode="auto">
          <a:xfrm flipH="1">
            <a:off x="2590800" y="2133600"/>
            <a:ext cx="152400" cy="1600200"/>
          </a:xfrm>
          <a:prstGeom prst="line">
            <a:avLst/>
          </a:prstGeom>
          <a:noFill/>
          <a:ln w="9525">
            <a:solidFill>
              <a:srgbClr val="00FF00"/>
            </a:solidFill>
            <a:round/>
            <a:headEnd/>
            <a:tailEnd type="triangle" w="med" len="med"/>
          </a:ln>
        </p:spPr>
        <p:txBody>
          <a:bodyPr wrap="none" anchor="ctr"/>
          <a:lstStyle/>
          <a:p>
            <a:endParaRPr lang="fr-FR"/>
          </a:p>
        </p:txBody>
      </p:sp>
      <p:sp>
        <p:nvSpPr>
          <p:cNvPr id="222226" name="Line 18"/>
          <p:cNvSpPr>
            <a:spLocks noChangeShapeType="1"/>
          </p:cNvSpPr>
          <p:nvPr/>
        </p:nvSpPr>
        <p:spPr bwMode="auto">
          <a:xfrm>
            <a:off x="2743200" y="2133600"/>
            <a:ext cx="1295400" cy="381000"/>
          </a:xfrm>
          <a:prstGeom prst="line">
            <a:avLst/>
          </a:prstGeom>
          <a:noFill/>
          <a:ln w="9525">
            <a:solidFill>
              <a:srgbClr val="00FF00"/>
            </a:solidFill>
            <a:round/>
            <a:headEnd/>
            <a:tailEnd type="triangle" w="med" len="med"/>
          </a:ln>
        </p:spPr>
        <p:txBody>
          <a:bodyPr wrap="none" anchor="ctr"/>
          <a:lstStyle/>
          <a:p>
            <a:endParaRPr lang="fr-FR"/>
          </a:p>
        </p:txBody>
      </p:sp>
      <p:sp>
        <p:nvSpPr>
          <p:cNvPr id="222227" name="Line 19"/>
          <p:cNvSpPr>
            <a:spLocks noChangeShapeType="1"/>
          </p:cNvSpPr>
          <p:nvPr/>
        </p:nvSpPr>
        <p:spPr bwMode="auto">
          <a:xfrm flipV="1">
            <a:off x="2819400" y="1752600"/>
            <a:ext cx="2590800" cy="381000"/>
          </a:xfrm>
          <a:prstGeom prst="line">
            <a:avLst/>
          </a:prstGeom>
          <a:noFill/>
          <a:ln w="9525">
            <a:solidFill>
              <a:srgbClr val="00FF00"/>
            </a:solidFill>
            <a:round/>
            <a:headEnd/>
            <a:tailEnd type="triangle" w="med" len="med"/>
          </a:ln>
        </p:spPr>
        <p:txBody>
          <a:bodyPr wrap="none" anchor="ctr"/>
          <a:lstStyle/>
          <a:p>
            <a:endParaRPr lang="fr-FR"/>
          </a:p>
        </p:txBody>
      </p:sp>
      <p:sp>
        <p:nvSpPr>
          <p:cNvPr id="222228" name="Line 20"/>
          <p:cNvSpPr>
            <a:spLocks noChangeShapeType="1"/>
          </p:cNvSpPr>
          <p:nvPr/>
        </p:nvSpPr>
        <p:spPr bwMode="auto">
          <a:xfrm flipV="1">
            <a:off x="5638800" y="2438400"/>
            <a:ext cx="609600" cy="1981200"/>
          </a:xfrm>
          <a:prstGeom prst="line">
            <a:avLst/>
          </a:prstGeom>
          <a:noFill/>
          <a:ln w="9525">
            <a:solidFill>
              <a:srgbClr val="00FF00"/>
            </a:solidFill>
            <a:round/>
            <a:headEnd/>
            <a:tailEnd type="triangle" w="med" len="med"/>
          </a:ln>
        </p:spPr>
        <p:txBody>
          <a:bodyPr wrap="none" anchor="ctr"/>
          <a:lstStyle/>
          <a:p>
            <a:endParaRPr lang="fr-FR"/>
          </a:p>
        </p:txBody>
      </p:sp>
      <p:sp>
        <p:nvSpPr>
          <p:cNvPr id="222229" name="Line 21"/>
          <p:cNvSpPr>
            <a:spLocks noChangeShapeType="1"/>
          </p:cNvSpPr>
          <p:nvPr/>
        </p:nvSpPr>
        <p:spPr bwMode="auto">
          <a:xfrm flipH="1" flipV="1">
            <a:off x="4953000" y="3352800"/>
            <a:ext cx="685800" cy="1066800"/>
          </a:xfrm>
          <a:prstGeom prst="line">
            <a:avLst/>
          </a:prstGeom>
          <a:noFill/>
          <a:ln w="9525">
            <a:solidFill>
              <a:srgbClr val="00FF00"/>
            </a:solidFill>
            <a:round/>
            <a:headEnd/>
            <a:tailEnd type="triangle" w="med" len="med"/>
          </a:ln>
        </p:spPr>
        <p:txBody>
          <a:bodyPr wrap="none" anchor="ctr"/>
          <a:lstStyle/>
          <a:p>
            <a:endParaRPr lang="fr-FR"/>
          </a:p>
        </p:txBody>
      </p:sp>
      <p:sp>
        <p:nvSpPr>
          <p:cNvPr id="222230" name="Line 22"/>
          <p:cNvSpPr>
            <a:spLocks noChangeShapeType="1"/>
          </p:cNvSpPr>
          <p:nvPr/>
        </p:nvSpPr>
        <p:spPr bwMode="auto">
          <a:xfrm flipH="1" flipV="1">
            <a:off x="3581400" y="4343400"/>
            <a:ext cx="2057400" cy="76200"/>
          </a:xfrm>
          <a:prstGeom prst="line">
            <a:avLst/>
          </a:prstGeom>
          <a:noFill/>
          <a:ln w="9525">
            <a:solidFill>
              <a:srgbClr val="00FF00"/>
            </a:solidFill>
            <a:round/>
            <a:headEnd/>
            <a:tailEnd type="triangle" w="med" len="med"/>
          </a:ln>
        </p:spPr>
        <p:txBody>
          <a:bodyPr wrap="none" anchor="ctr"/>
          <a:lstStyle/>
          <a:p>
            <a:endParaRPr lang="fr-FR"/>
          </a:p>
        </p:txBody>
      </p:sp>
      <p:sp>
        <p:nvSpPr>
          <p:cNvPr id="222231" name="Line 23"/>
          <p:cNvSpPr>
            <a:spLocks noChangeShapeType="1"/>
          </p:cNvSpPr>
          <p:nvPr/>
        </p:nvSpPr>
        <p:spPr bwMode="auto">
          <a:xfrm flipH="1">
            <a:off x="2209800" y="4419600"/>
            <a:ext cx="3429000" cy="685800"/>
          </a:xfrm>
          <a:prstGeom prst="line">
            <a:avLst/>
          </a:prstGeom>
          <a:noFill/>
          <a:ln w="9525">
            <a:solidFill>
              <a:srgbClr val="00FF00"/>
            </a:solidFill>
            <a:round/>
            <a:headEnd/>
            <a:tailEnd type="triangle" w="med" len="med"/>
          </a:ln>
        </p:spPr>
        <p:txBody>
          <a:bodyPr wrap="none" anchor="ctr"/>
          <a:lstStyle/>
          <a:p>
            <a:endParaRPr lang="fr-FR"/>
          </a:p>
        </p:txBody>
      </p:sp>
      <p:sp>
        <p:nvSpPr>
          <p:cNvPr id="222232" name="Text Box 24"/>
          <p:cNvSpPr txBox="1">
            <a:spLocks noChangeArrowheads="1"/>
          </p:cNvSpPr>
          <p:nvPr/>
        </p:nvSpPr>
        <p:spPr bwMode="auto">
          <a:xfrm>
            <a:off x="7162800" y="1295400"/>
            <a:ext cx="1243013" cy="396875"/>
          </a:xfrm>
          <a:prstGeom prst="rect">
            <a:avLst/>
          </a:prstGeom>
          <a:noFill/>
          <a:ln w="9525">
            <a:noFill/>
            <a:miter lim="800000"/>
            <a:headEnd/>
            <a:tailEnd/>
          </a:ln>
        </p:spPr>
        <p:txBody>
          <a:bodyPr wrap="none">
            <a:spAutoFit/>
          </a:bodyPr>
          <a:lstStyle/>
          <a:p>
            <a:pPr eaLnBrk="0" hangingPunct="0"/>
            <a:r>
              <a:rPr lang="fr-FR" sz="2000">
                <a:solidFill>
                  <a:srgbClr val="FF0000"/>
                </a:solidFill>
                <a:latin typeface="Times New Roman" pitchFamily="18" charset="0"/>
              </a:rPr>
              <a:t>Tendance</a:t>
            </a:r>
          </a:p>
        </p:txBody>
      </p:sp>
      <p:sp>
        <p:nvSpPr>
          <p:cNvPr id="222233" name="Text Box 25"/>
          <p:cNvSpPr txBox="1">
            <a:spLocks noChangeArrowheads="1"/>
          </p:cNvSpPr>
          <p:nvPr/>
        </p:nvSpPr>
        <p:spPr bwMode="auto">
          <a:xfrm>
            <a:off x="6858000" y="838200"/>
            <a:ext cx="733425" cy="396875"/>
          </a:xfrm>
          <a:prstGeom prst="rect">
            <a:avLst/>
          </a:prstGeom>
          <a:noFill/>
          <a:ln w="9525">
            <a:noFill/>
            <a:miter lim="800000"/>
            <a:headEnd/>
            <a:tailEnd/>
          </a:ln>
        </p:spPr>
        <p:txBody>
          <a:bodyPr wrap="none">
            <a:spAutoFit/>
          </a:bodyPr>
          <a:lstStyle/>
          <a:p>
            <a:pPr eaLnBrk="0" hangingPunct="0"/>
            <a:r>
              <a:rPr lang="fr-FR" sz="2000">
                <a:solidFill>
                  <a:schemeClr val="accent2"/>
                </a:solidFill>
                <a:latin typeface="Times New Roman" pitchFamily="18" charset="0"/>
              </a:rPr>
              <a:t>Série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additive="base">
                                        <p:cTn id="7" dur="500" fill="hold"/>
                                        <p:tgtEl>
                                          <p:spTgt spid="222210"/>
                                        </p:tgtEl>
                                        <p:attrNameLst>
                                          <p:attrName>ppt_x</p:attrName>
                                        </p:attrNameLst>
                                      </p:cBhvr>
                                      <p:tavLst>
                                        <p:tav tm="0">
                                          <p:val>
                                            <p:strVal val="0-#ppt_w/2"/>
                                          </p:val>
                                        </p:tav>
                                        <p:tav tm="100000">
                                          <p:val>
                                            <p:strVal val="#ppt_x"/>
                                          </p:val>
                                        </p:tav>
                                      </p:tavLst>
                                    </p:anim>
                                    <p:anim calcmode="lin" valueType="num">
                                      <p:cBhvr additive="base">
                                        <p:cTn id="8" dur="500" fill="hold"/>
                                        <p:tgtEl>
                                          <p:spTgt spid="222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2214"/>
                                        </p:tgtEl>
                                        <p:attrNameLst>
                                          <p:attrName>style.visibility</p:attrName>
                                        </p:attrNameLst>
                                      </p:cBhvr>
                                      <p:to>
                                        <p:strVal val="visible"/>
                                      </p:to>
                                    </p:set>
                                    <p:anim calcmode="lin" valueType="num">
                                      <p:cBhvr additive="base">
                                        <p:cTn id="19" dur="500" fill="hold"/>
                                        <p:tgtEl>
                                          <p:spTgt spid="222214"/>
                                        </p:tgtEl>
                                        <p:attrNameLst>
                                          <p:attrName>ppt_x</p:attrName>
                                        </p:attrNameLst>
                                      </p:cBhvr>
                                      <p:tavLst>
                                        <p:tav tm="0">
                                          <p:val>
                                            <p:strVal val="0-#ppt_w/2"/>
                                          </p:val>
                                        </p:tav>
                                        <p:tav tm="100000">
                                          <p:val>
                                            <p:strVal val="#ppt_x"/>
                                          </p:val>
                                        </p:tav>
                                      </p:tavLst>
                                    </p:anim>
                                    <p:anim calcmode="lin" valueType="num">
                                      <p:cBhvr additive="base">
                                        <p:cTn id="20" dur="500" fill="hold"/>
                                        <p:tgtEl>
                                          <p:spTgt spid="2222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2215"/>
                                        </p:tgtEl>
                                        <p:attrNameLst>
                                          <p:attrName>style.visibility</p:attrName>
                                        </p:attrNameLst>
                                      </p:cBhvr>
                                      <p:to>
                                        <p:strVal val="visible"/>
                                      </p:to>
                                    </p:set>
                                    <p:anim calcmode="lin" valueType="num">
                                      <p:cBhvr additive="base">
                                        <p:cTn id="25" dur="500" fill="hold"/>
                                        <p:tgtEl>
                                          <p:spTgt spid="222215"/>
                                        </p:tgtEl>
                                        <p:attrNameLst>
                                          <p:attrName>ppt_x</p:attrName>
                                        </p:attrNameLst>
                                      </p:cBhvr>
                                      <p:tavLst>
                                        <p:tav tm="0">
                                          <p:val>
                                            <p:strVal val="0-#ppt_w/2"/>
                                          </p:val>
                                        </p:tav>
                                        <p:tav tm="100000">
                                          <p:val>
                                            <p:strVal val="#ppt_x"/>
                                          </p:val>
                                        </p:tav>
                                      </p:tavLst>
                                    </p:anim>
                                    <p:anim calcmode="lin" valueType="num">
                                      <p:cBhvr additive="base">
                                        <p:cTn id="26" dur="500" fill="hold"/>
                                        <p:tgtEl>
                                          <p:spTgt spid="2222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2220"/>
                                        </p:tgtEl>
                                        <p:attrNameLst>
                                          <p:attrName>style.visibility</p:attrName>
                                        </p:attrNameLst>
                                      </p:cBhvr>
                                      <p:to>
                                        <p:strVal val="visible"/>
                                      </p:to>
                                    </p:set>
                                    <p:anim calcmode="lin" valueType="num">
                                      <p:cBhvr additive="base">
                                        <p:cTn id="31" dur="500" fill="hold"/>
                                        <p:tgtEl>
                                          <p:spTgt spid="222220"/>
                                        </p:tgtEl>
                                        <p:attrNameLst>
                                          <p:attrName>ppt_x</p:attrName>
                                        </p:attrNameLst>
                                      </p:cBhvr>
                                      <p:tavLst>
                                        <p:tav tm="0">
                                          <p:val>
                                            <p:strVal val="0-#ppt_w/2"/>
                                          </p:val>
                                        </p:tav>
                                        <p:tav tm="100000">
                                          <p:val>
                                            <p:strVal val="#ppt_x"/>
                                          </p:val>
                                        </p:tav>
                                      </p:tavLst>
                                    </p:anim>
                                    <p:anim calcmode="lin" valueType="num">
                                      <p:cBhvr additive="base">
                                        <p:cTn id="32" dur="500" fill="hold"/>
                                        <p:tgtEl>
                                          <p:spTgt spid="2222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2233"/>
                                        </p:tgtEl>
                                        <p:attrNameLst>
                                          <p:attrName>style.visibility</p:attrName>
                                        </p:attrNameLst>
                                      </p:cBhvr>
                                      <p:to>
                                        <p:strVal val="visible"/>
                                      </p:to>
                                    </p:set>
                                    <p:anim calcmode="lin" valueType="num">
                                      <p:cBhvr additive="base">
                                        <p:cTn id="37" dur="500" fill="hold"/>
                                        <p:tgtEl>
                                          <p:spTgt spid="222233"/>
                                        </p:tgtEl>
                                        <p:attrNameLst>
                                          <p:attrName>ppt_x</p:attrName>
                                        </p:attrNameLst>
                                      </p:cBhvr>
                                      <p:tavLst>
                                        <p:tav tm="0">
                                          <p:val>
                                            <p:strVal val="0-#ppt_w/2"/>
                                          </p:val>
                                        </p:tav>
                                        <p:tav tm="100000">
                                          <p:val>
                                            <p:strVal val="#ppt_x"/>
                                          </p:val>
                                        </p:tav>
                                      </p:tavLst>
                                    </p:anim>
                                    <p:anim calcmode="lin" valueType="num">
                                      <p:cBhvr additive="base">
                                        <p:cTn id="38" dur="500" fill="hold"/>
                                        <p:tgtEl>
                                          <p:spTgt spid="22223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2221"/>
                                        </p:tgtEl>
                                        <p:attrNameLst>
                                          <p:attrName>style.visibility</p:attrName>
                                        </p:attrNameLst>
                                      </p:cBhvr>
                                      <p:to>
                                        <p:strVal val="visible"/>
                                      </p:to>
                                    </p:set>
                                    <p:anim calcmode="lin" valueType="num">
                                      <p:cBhvr additive="base">
                                        <p:cTn id="43" dur="500" fill="hold"/>
                                        <p:tgtEl>
                                          <p:spTgt spid="222221"/>
                                        </p:tgtEl>
                                        <p:attrNameLst>
                                          <p:attrName>ppt_x</p:attrName>
                                        </p:attrNameLst>
                                      </p:cBhvr>
                                      <p:tavLst>
                                        <p:tav tm="0">
                                          <p:val>
                                            <p:strVal val="0-#ppt_w/2"/>
                                          </p:val>
                                        </p:tav>
                                        <p:tav tm="100000">
                                          <p:val>
                                            <p:strVal val="#ppt_x"/>
                                          </p:val>
                                        </p:tav>
                                      </p:tavLst>
                                    </p:anim>
                                    <p:anim calcmode="lin" valueType="num">
                                      <p:cBhvr additive="base">
                                        <p:cTn id="44" dur="500" fill="hold"/>
                                        <p:tgtEl>
                                          <p:spTgt spid="2222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2232"/>
                                        </p:tgtEl>
                                        <p:attrNameLst>
                                          <p:attrName>style.visibility</p:attrName>
                                        </p:attrNameLst>
                                      </p:cBhvr>
                                      <p:to>
                                        <p:strVal val="visible"/>
                                      </p:to>
                                    </p:set>
                                    <p:anim calcmode="lin" valueType="num">
                                      <p:cBhvr additive="base">
                                        <p:cTn id="49" dur="500" fill="hold"/>
                                        <p:tgtEl>
                                          <p:spTgt spid="222232"/>
                                        </p:tgtEl>
                                        <p:attrNameLst>
                                          <p:attrName>ppt_x</p:attrName>
                                        </p:attrNameLst>
                                      </p:cBhvr>
                                      <p:tavLst>
                                        <p:tav tm="0">
                                          <p:val>
                                            <p:strVal val="0-#ppt_w/2"/>
                                          </p:val>
                                        </p:tav>
                                        <p:tav tm="100000">
                                          <p:val>
                                            <p:strVal val="#ppt_x"/>
                                          </p:val>
                                        </p:tav>
                                      </p:tavLst>
                                    </p:anim>
                                    <p:anim calcmode="lin" valueType="num">
                                      <p:cBhvr additive="base">
                                        <p:cTn id="50" dur="500" fill="hold"/>
                                        <p:tgtEl>
                                          <p:spTgt spid="22223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22222"/>
                                        </p:tgtEl>
                                        <p:attrNameLst>
                                          <p:attrName>style.visibility</p:attrName>
                                        </p:attrNameLst>
                                      </p:cBhvr>
                                      <p:to>
                                        <p:strVal val="visible"/>
                                      </p:to>
                                    </p:set>
                                    <p:anim calcmode="lin" valueType="num">
                                      <p:cBhvr additive="base">
                                        <p:cTn id="55" dur="500" fill="hold"/>
                                        <p:tgtEl>
                                          <p:spTgt spid="222222"/>
                                        </p:tgtEl>
                                        <p:attrNameLst>
                                          <p:attrName>ppt_x</p:attrName>
                                        </p:attrNameLst>
                                      </p:cBhvr>
                                      <p:tavLst>
                                        <p:tav tm="0">
                                          <p:val>
                                            <p:strVal val="0-#ppt_w/2"/>
                                          </p:val>
                                        </p:tav>
                                        <p:tav tm="100000">
                                          <p:val>
                                            <p:strVal val="#ppt_x"/>
                                          </p:val>
                                        </p:tav>
                                      </p:tavLst>
                                    </p:anim>
                                    <p:anim calcmode="lin" valueType="num">
                                      <p:cBhvr additive="base">
                                        <p:cTn id="56" dur="500" fill="hold"/>
                                        <p:tgtEl>
                                          <p:spTgt spid="22222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2224"/>
                                        </p:tgtEl>
                                        <p:attrNameLst>
                                          <p:attrName>style.visibility</p:attrName>
                                        </p:attrNameLst>
                                      </p:cBhvr>
                                      <p:to>
                                        <p:strVal val="visible"/>
                                      </p:to>
                                    </p:set>
                                    <p:anim calcmode="lin" valueType="num">
                                      <p:cBhvr additive="base">
                                        <p:cTn id="61" dur="500" fill="hold"/>
                                        <p:tgtEl>
                                          <p:spTgt spid="222224"/>
                                        </p:tgtEl>
                                        <p:attrNameLst>
                                          <p:attrName>ppt_x</p:attrName>
                                        </p:attrNameLst>
                                      </p:cBhvr>
                                      <p:tavLst>
                                        <p:tav tm="0">
                                          <p:val>
                                            <p:strVal val="0-#ppt_w/2"/>
                                          </p:val>
                                        </p:tav>
                                        <p:tav tm="100000">
                                          <p:val>
                                            <p:strVal val="#ppt_x"/>
                                          </p:val>
                                        </p:tav>
                                      </p:tavLst>
                                    </p:anim>
                                    <p:anim calcmode="lin" valueType="num">
                                      <p:cBhvr additive="base">
                                        <p:cTn id="62" dur="500" fill="hold"/>
                                        <p:tgtEl>
                                          <p:spTgt spid="2222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2225"/>
                                        </p:tgtEl>
                                        <p:attrNameLst>
                                          <p:attrName>style.visibility</p:attrName>
                                        </p:attrNameLst>
                                      </p:cBhvr>
                                      <p:to>
                                        <p:strVal val="visible"/>
                                      </p:to>
                                    </p:set>
                                    <p:anim calcmode="lin" valueType="num">
                                      <p:cBhvr additive="base">
                                        <p:cTn id="67" dur="500" fill="hold"/>
                                        <p:tgtEl>
                                          <p:spTgt spid="222225"/>
                                        </p:tgtEl>
                                        <p:attrNameLst>
                                          <p:attrName>ppt_x</p:attrName>
                                        </p:attrNameLst>
                                      </p:cBhvr>
                                      <p:tavLst>
                                        <p:tav tm="0">
                                          <p:val>
                                            <p:strVal val="0-#ppt_w/2"/>
                                          </p:val>
                                        </p:tav>
                                        <p:tav tm="100000">
                                          <p:val>
                                            <p:strVal val="#ppt_x"/>
                                          </p:val>
                                        </p:tav>
                                      </p:tavLst>
                                    </p:anim>
                                    <p:anim calcmode="lin" valueType="num">
                                      <p:cBhvr additive="base">
                                        <p:cTn id="68" dur="500" fill="hold"/>
                                        <p:tgtEl>
                                          <p:spTgt spid="222225"/>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22226"/>
                                        </p:tgtEl>
                                        <p:attrNameLst>
                                          <p:attrName>style.visibility</p:attrName>
                                        </p:attrNameLst>
                                      </p:cBhvr>
                                      <p:to>
                                        <p:strVal val="visible"/>
                                      </p:to>
                                    </p:set>
                                    <p:anim calcmode="lin" valueType="num">
                                      <p:cBhvr additive="base">
                                        <p:cTn id="73" dur="500" fill="hold"/>
                                        <p:tgtEl>
                                          <p:spTgt spid="222226"/>
                                        </p:tgtEl>
                                        <p:attrNameLst>
                                          <p:attrName>ppt_x</p:attrName>
                                        </p:attrNameLst>
                                      </p:cBhvr>
                                      <p:tavLst>
                                        <p:tav tm="0">
                                          <p:val>
                                            <p:strVal val="0-#ppt_w/2"/>
                                          </p:val>
                                        </p:tav>
                                        <p:tav tm="100000">
                                          <p:val>
                                            <p:strVal val="#ppt_x"/>
                                          </p:val>
                                        </p:tav>
                                      </p:tavLst>
                                    </p:anim>
                                    <p:anim calcmode="lin" valueType="num">
                                      <p:cBhvr additive="base">
                                        <p:cTn id="74" dur="500" fill="hold"/>
                                        <p:tgtEl>
                                          <p:spTgt spid="22222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2227"/>
                                        </p:tgtEl>
                                        <p:attrNameLst>
                                          <p:attrName>style.visibility</p:attrName>
                                        </p:attrNameLst>
                                      </p:cBhvr>
                                      <p:to>
                                        <p:strVal val="visible"/>
                                      </p:to>
                                    </p:set>
                                    <p:anim calcmode="lin" valueType="num">
                                      <p:cBhvr additive="base">
                                        <p:cTn id="79" dur="500" fill="hold"/>
                                        <p:tgtEl>
                                          <p:spTgt spid="222227"/>
                                        </p:tgtEl>
                                        <p:attrNameLst>
                                          <p:attrName>ppt_x</p:attrName>
                                        </p:attrNameLst>
                                      </p:cBhvr>
                                      <p:tavLst>
                                        <p:tav tm="0">
                                          <p:val>
                                            <p:strVal val="0-#ppt_w/2"/>
                                          </p:val>
                                        </p:tav>
                                        <p:tav tm="100000">
                                          <p:val>
                                            <p:strVal val="#ppt_x"/>
                                          </p:val>
                                        </p:tav>
                                      </p:tavLst>
                                    </p:anim>
                                    <p:anim calcmode="lin" valueType="num">
                                      <p:cBhvr additive="base">
                                        <p:cTn id="80" dur="500" fill="hold"/>
                                        <p:tgtEl>
                                          <p:spTgt spid="22222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22223"/>
                                        </p:tgtEl>
                                        <p:attrNameLst>
                                          <p:attrName>style.visibility</p:attrName>
                                        </p:attrNameLst>
                                      </p:cBhvr>
                                      <p:to>
                                        <p:strVal val="visible"/>
                                      </p:to>
                                    </p:set>
                                    <p:anim calcmode="lin" valueType="num">
                                      <p:cBhvr additive="base">
                                        <p:cTn id="85" dur="500" fill="hold"/>
                                        <p:tgtEl>
                                          <p:spTgt spid="222223"/>
                                        </p:tgtEl>
                                        <p:attrNameLst>
                                          <p:attrName>ppt_x</p:attrName>
                                        </p:attrNameLst>
                                      </p:cBhvr>
                                      <p:tavLst>
                                        <p:tav tm="0">
                                          <p:val>
                                            <p:strVal val="0-#ppt_w/2"/>
                                          </p:val>
                                        </p:tav>
                                        <p:tav tm="100000">
                                          <p:val>
                                            <p:strVal val="#ppt_x"/>
                                          </p:val>
                                        </p:tav>
                                      </p:tavLst>
                                    </p:anim>
                                    <p:anim calcmode="lin" valueType="num">
                                      <p:cBhvr additive="base">
                                        <p:cTn id="86" dur="500" fill="hold"/>
                                        <p:tgtEl>
                                          <p:spTgt spid="22222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22228"/>
                                        </p:tgtEl>
                                        <p:attrNameLst>
                                          <p:attrName>style.visibility</p:attrName>
                                        </p:attrNameLst>
                                      </p:cBhvr>
                                      <p:to>
                                        <p:strVal val="visible"/>
                                      </p:to>
                                    </p:set>
                                    <p:anim calcmode="lin" valueType="num">
                                      <p:cBhvr additive="base">
                                        <p:cTn id="91" dur="500" fill="hold"/>
                                        <p:tgtEl>
                                          <p:spTgt spid="222228"/>
                                        </p:tgtEl>
                                        <p:attrNameLst>
                                          <p:attrName>ppt_x</p:attrName>
                                        </p:attrNameLst>
                                      </p:cBhvr>
                                      <p:tavLst>
                                        <p:tav tm="0">
                                          <p:val>
                                            <p:strVal val="0-#ppt_w/2"/>
                                          </p:val>
                                        </p:tav>
                                        <p:tav tm="100000">
                                          <p:val>
                                            <p:strVal val="#ppt_x"/>
                                          </p:val>
                                        </p:tav>
                                      </p:tavLst>
                                    </p:anim>
                                    <p:anim calcmode="lin" valueType="num">
                                      <p:cBhvr additive="base">
                                        <p:cTn id="92" dur="500" fill="hold"/>
                                        <p:tgtEl>
                                          <p:spTgt spid="22222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22229"/>
                                        </p:tgtEl>
                                        <p:attrNameLst>
                                          <p:attrName>style.visibility</p:attrName>
                                        </p:attrNameLst>
                                      </p:cBhvr>
                                      <p:to>
                                        <p:strVal val="visible"/>
                                      </p:to>
                                    </p:set>
                                    <p:anim calcmode="lin" valueType="num">
                                      <p:cBhvr additive="base">
                                        <p:cTn id="97" dur="500" fill="hold"/>
                                        <p:tgtEl>
                                          <p:spTgt spid="222229"/>
                                        </p:tgtEl>
                                        <p:attrNameLst>
                                          <p:attrName>ppt_x</p:attrName>
                                        </p:attrNameLst>
                                      </p:cBhvr>
                                      <p:tavLst>
                                        <p:tav tm="0">
                                          <p:val>
                                            <p:strVal val="0-#ppt_w/2"/>
                                          </p:val>
                                        </p:tav>
                                        <p:tav tm="100000">
                                          <p:val>
                                            <p:strVal val="#ppt_x"/>
                                          </p:val>
                                        </p:tav>
                                      </p:tavLst>
                                    </p:anim>
                                    <p:anim calcmode="lin" valueType="num">
                                      <p:cBhvr additive="base">
                                        <p:cTn id="98" dur="500" fill="hold"/>
                                        <p:tgtEl>
                                          <p:spTgt spid="22222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22230"/>
                                        </p:tgtEl>
                                        <p:attrNameLst>
                                          <p:attrName>style.visibility</p:attrName>
                                        </p:attrNameLst>
                                      </p:cBhvr>
                                      <p:to>
                                        <p:strVal val="visible"/>
                                      </p:to>
                                    </p:set>
                                    <p:anim calcmode="lin" valueType="num">
                                      <p:cBhvr additive="base">
                                        <p:cTn id="103" dur="500" fill="hold"/>
                                        <p:tgtEl>
                                          <p:spTgt spid="222230"/>
                                        </p:tgtEl>
                                        <p:attrNameLst>
                                          <p:attrName>ppt_x</p:attrName>
                                        </p:attrNameLst>
                                      </p:cBhvr>
                                      <p:tavLst>
                                        <p:tav tm="0">
                                          <p:val>
                                            <p:strVal val="0-#ppt_w/2"/>
                                          </p:val>
                                        </p:tav>
                                        <p:tav tm="100000">
                                          <p:val>
                                            <p:strVal val="#ppt_x"/>
                                          </p:val>
                                        </p:tav>
                                      </p:tavLst>
                                    </p:anim>
                                    <p:anim calcmode="lin" valueType="num">
                                      <p:cBhvr additive="base">
                                        <p:cTn id="104" dur="500" fill="hold"/>
                                        <p:tgtEl>
                                          <p:spTgt spid="22223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22231"/>
                                        </p:tgtEl>
                                        <p:attrNameLst>
                                          <p:attrName>style.visibility</p:attrName>
                                        </p:attrNameLst>
                                      </p:cBhvr>
                                      <p:to>
                                        <p:strVal val="visible"/>
                                      </p:to>
                                    </p:set>
                                    <p:anim calcmode="lin" valueType="num">
                                      <p:cBhvr additive="base">
                                        <p:cTn id="109" dur="500" fill="hold"/>
                                        <p:tgtEl>
                                          <p:spTgt spid="222231"/>
                                        </p:tgtEl>
                                        <p:attrNameLst>
                                          <p:attrName>ppt_x</p:attrName>
                                        </p:attrNameLst>
                                      </p:cBhvr>
                                      <p:tavLst>
                                        <p:tav tm="0">
                                          <p:val>
                                            <p:strVal val="0-#ppt_w/2"/>
                                          </p:val>
                                        </p:tav>
                                        <p:tav tm="100000">
                                          <p:val>
                                            <p:strVal val="#ppt_x"/>
                                          </p:val>
                                        </p:tav>
                                      </p:tavLst>
                                    </p:anim>
                                    <p:anim calcmode="lin" valueType="num">
                                      <p:cBhvr additive="base">
                                        <p:cTn id="110" dur="500" fill="hold"/>
                                        <p:tgtEl>
                                          <p:spTgt spid="222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utoUpdateAnimBg="0"/>
      <p:bldP spid="222214" grpId="0" autoUpdateAnimBg="0"/>
      <p:bldP spid="222215" grpId="0" autoUpdateAnimBg="0"/>
      <p:bldP spid="222220" grpId="0" animBg="1"/>
      <p:bldP spid="222221" grpId="0" animBg="1"/>
      <p:bldP spid="222222" grpId="0" autoUpdateAnimBg="0"/>
      <p:bldP spid="222223" grpId="0" autoUpdateAnimBg="0"/>
      <p:bldP spid="222224" grpId="0" animBg="1"/>
      <p:bldP spid="222225" grpId="0" animBg="1"/>
      <p:bldP spid="222226" grpId="0" animBg="1"/>
      <p:bldP spid="222227" grpId="0" animBg="1"/>
      <p:bldP spid="222228" grpId="0" animBg="1"/>
      <p:bldP spid="222229" grpId="0" animBg="1"/>
      <p:bldP spid="222230" grpId="0" animBg="1"/>
      <p:bldP spid="222231" grpId="0" animBg="1"/>
      <p:bldP spid="222232" grpId="0" autoUpdateAnimBg="0"/>
      <p:bldP spid="22223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Espace réservé du pied de page 3"/>
          <p:cNvSpPr>
            <a:spLocks noGrp="1"/>
          </p:cNvSpPr>
          <p:nvPr>
            <p:ph type="ftr" sz="quarter" idx="10"/>
          </p:nvPr>
        </p:nvSpPr>
        <p:spPr>
          <a:noFill/>
        </p:spPr>
        <p:txBody>
          <a:bodyPr/>
          <a:lstStyle/>
          <a:p>
            <a:r>
              <a:rPr lang="fr-FR" smtClean="0">
                <a:latin typeface="Times" pitchFamily="18" charset="0"/>
              </a:rPr>
              <a:t>Thème 1 - </a:t>
            </a:r>
            <a:fld id="{201A5EDA-3751-4DE4-A783-04EE3F80D9E9}" type="slidenum">
              <a:rPr lang="fr-FR" smtClean="0">
                <a:latin typeface="Times" pitchFamily="18" charset="0"/>
              </a:rPr>
              <a:pPr/>
              <a:t>25</a:t>
            </a:fld>
            <a:r>
              <a:rPr lang="fr-FR" smtClean="0">
                <a:latin typeface="Times" pitchFamily="18" charset="0"/>
              </a:rPr>
              <a:t> - </a:t>
            </a:r>
          </a:p>
        </p:txBody>
      </p:sp>
      <p:sp>
        <p:nvSpPr>
          <p:cNvPr id="223234" name="Rectangle 2"/>
          <p:cNvSpPr>
            <a:spLocks noGrp="1" noChangeArrowheads="1"/>
          </p:cNvSpPr>
          <p:nvPr>
            <p:ph type="title"/>
          </p:nvPr>
        </p:nvSpPr>
        <p:spPr>
          <a:xfrm>
            <a:off x="685800" y="304800"/>
            <a:ext cx="7772400" cy="762000"/>
          </a:xfrm>
        </p:spPr>
        <p:txBody>
          <a:bodyPr/>
          <a:lstStyle/>
          <a:p>
            <a:r>
              <a:rPr lang="fr-FR" sz="3600" smtClean="0">
                <a:solidFill>
                  <a:schemeClr val="tx1"/>
                </a:solidFill>
              </a:rPr>
              <a:t>Le</a:t>
            </a:r>
            <a:r>
              <a:rPr lang="fr-FR" smtClean="0">
                <a:solidFill>
                  <a:schemeClr val="tx1"/>
                </a:solidFill>
              </a:rPr>
              <a:t> </a:t>
            </a:r>
            <a:r>
              <a:rPr lang="fr-FR" sz="3600" smtClean="0">
                <a:solidFill>
                  <a:schemeClr val="tx1"/>
                </a:solidFill>
              </a:rPr>
              <a:t>Produit</a:t>
            </a:r>
            <a:r>
              <a:rPr lang="fr-FR" smtClean="0">
                <a:solidFill>
                  <a:schemeClr val="tx1"/>
                </a:solidFill>
              </a:rPr>
              <a:t> </a:t>
            </a:r>
            <a:r>
              <a:rPr lang="fr-FR" sz="3600" smtClean="0">
                <a:solidFill>
                  <a:schemeClr val="tx1"/>
                </a:solidFill>
              </a:rPr>
              <a:t>Intérieur Brut : PIB (aujourd’hui 2 000 milliards €/an) </a:t>
            </a:r>
            <a:endParaRPr lang="fr-FR" smtClean="0">
              <a:solidFill>
                <a:schemeClr val="bg1"/>
              </a:solidFill>
            </a:endParaRPr>
          </a:p>
        </p:txBody>
      </p:sp>
      <p:graphicFrame>
        <p:nvGraphicFramePr>
          <p:cNvPr id="6" name="Graphique 5"/>
          <p:cNvGraphicFramePr/>
          <p:nvPr/>
        </p:nvGraphicFramePr>
        <p:xfrm>
          <a:off x="357158" y="1285860"/>
          <a:ext cx="8429684"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additive="base">
                                        <p:cTn id="7" dur="500" fill="hold"/>
                                        <p:tgtEl>
                                          <p:spTgt spid="223234"/>
                                        </p:tgtEl>
                                        <p:attrNameLst>
                                          <p:attrName>ppt_x</p:attrName>
                                        </p:attrNameLst>
                                      </p:cBhvr>
                                      <p:tavLst>
                                        <p:tav tm="0">
                                          <p:val>
                                            <p:strVal val="0-#ppt_w/2"/>
                                          </p:val>
                                        </p:tav>
                                        <p:tav tm="100000">
                                          <p:val>
                                            <p:strVal val="#ppt_x"/>
                                          </p:val>
                                        </p:tav>
                                      </p:tavLst>
                                    </p:anim>
                                    <p:anim calcmode="lin" valueType="num">
                                      <p:cBhvr additive="base">
                                        <p:cTn id="8" dur="500" fill="hold"/>
                                        <p:tgtEl>
                                          <p:spTgt spid="2232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smtClean="0"/>
              <a:t>Taux de chômage par âge, USA</a:t>
            </a:r>
          </a:p>
        </p:txBody>
      </p:sp>
      <p:sp>
        <p:nvSpPr>
          <p:cNvPr id="23555" name="Espace réservé du pied de page 3"/>
          <p:cNvSpPr>
            <a:spLocks noGrp="1"/>
          </p:cNvSpPr>
          <p:nvPr>
            <p:ph type="ftr" sz="quarter" idx="10"/>
          </p:nvPr>
        </p:nvSpPr>
        <p:spPr>
          <a:noFill/>
        </p:spPr>
        <p:txBody>
          <a:bodyPr/>
          <a:lstStyle/>
          <a:p>
            <a:r>
              <a:rPr lang="fr-FR" smtClean="0">
                <a:latin typeface="Times" pitchFamily="18" charset="0"/>
              </a:rPr>
              <a:t>Thème 1 - </a:t>
            </a:r>
            <a:fld id="{F654D668-2F7F-49AD-9357-E95BF3CFCF91}" type="slidenum">
              <a:rPr lang="fr-FR" smtClean="0">
                <a:latin typeface="Times" pitchFamily="18" charset="0"/>
              </a:rPr>
              <a:pPr/>
              <a:t>26</a:t>
            </a:fld>
            <a:r>
              <a:rPr lang="fr-FR" smtClean="0">
                <a:latin typeface="Times" pitchFamily="18" charset="0"/>
              </a:rPr>
              <a:t> - </a:t>
            </a:r>
          </a:p>
        </p:txBody>
      </p:sp>
      <p:pic>
        <p:nvPicPr>
          <p:cNvPr id="23556" name="Picture 3"/>
          <p:cNvPicPr>
            <a:picLocks noChangeAspect="1" noChangeArrowheads="1"/>
          </p:cNvPicPr>
          <p:nvPr/>
        </p:nvPicPr>
        <p:blipFill>
          <a:blip r:embed="rId2" cstate="print"/>
          <a:srcRect/>
          <a:stretch>
            <a:fillRect/>
          </a:stretch>
        </p:blipFill>
        <p:spPr bwMode="auto">
          <a:xfrm>
            <a:off x="723900" y="1676400"/>
            <a:ext cx="76962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smtClean="0"/>
              <a:t>Taux d’embauche par âge, USA</a:t>
            </a:r>
          </a:p>
        </p:txBody>
      </p:sp>
      <p:sp>
        <p:nvSpPr>
          <p:cNvPr id="24579" name="Espace réservé du pied de page 3"/>
          <p:cNvSpPr>
            <a:spLocks noGrp="1"/>
          </p:cNvSpPr>
          <p:nvPr>
            <p:ph type="ftr" sz="quarter" idx="10"/>
          </p:nvPr>
        </p:nvSpPr>
        <p:spPr>
          <a:noFill/>
        </p:spPr>
        <p:txBody>
          <a:bodyPr/>
          <a:lstStyle/>
          <a:p>
            <a:r>
              <a:rPr lang="fr-FR" smtClean="0">
                <a:latin typeface="Times" pitchFamily="18" charset="0"/>
              </a:rPr>
              <a:t>Thème 1 - </a:t>
            </a:r>
            <a:fld id="{1498224A-51F3-4414-B417-245097710A1E}" type="slidenum">
              <a:rPr lang="fr-FR" smtClean="0">
                <a:latin typeface="Times" pitchFamily="18" charset="0"/>
              </a:rPr>
              <a:pPr/>
              <a:t>27</a:t>
            </a:fld>
            <a:r>
              <a:rPr lang="fr-FR" smtClean="0">
                <a:latin typeface="Times" pitchFamily="18" charset="0"/>
              </a:rPr>
              <a:t> - </a:t>
            </a:r>
          </a:p>
        </p:txBody>
      </p:sp>
      <p:pic>
        <p:nvPicPr>
          <p:cNvPr id="24580" name="Picture 2"/>
          <p:cNvPicPr>
            <a:picLocks noChangeAspect="1" noChangeArrowheads="1"/>
          </p:cNvPicPr>
          <p:nvPr/>
        </p:nvPicPr>
        <p:blipFill>
          <a:blip r:embed="rId2" cstate="print"/>
          <a:srcRect/>
          <a:stretch>
            <a:fillRect/>
          </a:stretch>
        </p:blipFill>
        <p:spPr bwMode="auto">
          <a:xfrm>
            <a:off x="638175" y="1733550"/>
            <a:ext cx="786765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smtClean="0"/>
              <a:t>Taux de séparation par âge, USA</a:t>
            </a:r>
          </a:p>
        </p:txBody>
      </p:sp>
      <p:sp>
        <p:nvSpPr>
          <p:cNvPr id="25603" name="Espace réservé du pied de page 3"/>
          <p:cNvSpPr>
            <a:spLocks noGrp="1"/>
          </p:cNvSpPr>
          <p:nvPr>
            <p:ph type="ftr" sz="quarter" idx="10"/>
          </p:nvPr>
        </p:nvSpPr>
        <p:spPr>
          <a:noFill/>
        </p:spPr>
        <p:txBody>
          <a:bodyPr/>
          <a:lstStyle/>
          <a:p>
            <a:r>
              <a:rPr lang="fr-FR" smtClean="0">
                <a:latin typeface="Times" pitchFamily="18" charset="0"/>
              </a:rPr>
              <a:t>Thème 1 - </a:t>
            </a:r>
            <a:fld id="{43B65259-C69C-47AB-A696-8BE3AB44670F}" type="slidenum">
              <a:rPr lang="fr-FR" smtClean="0">
                <a:latin typeface="Times" pitchFamily="18" charset="0"/>
              </a:rPr>
              <a:pPr/>
              <a:t>28</a:t>
            </a:fld>
            <a:r>
              <a:rPr lang="fr-FR" smtClean="0">
                <a:latin typeface="Times" pitchFamily="18" charset="0"/>
              </a:rPr>
              <a:t> - </a:t>
            </a:r>
          </a:p>
        </p:txBody>
      </p:sp>
      <p:pic>
        <p:nvPicPr>
          <p:cNvPr id="25604" name="Picture 2"/>
          <p:cNvPicPr>
            <a:picLocks noChangeAspect="1" noChangeArrowheads="1"/>
          </p:cNvPicPr>
          <p:nvPr/>
        </p:nvPicPr>
        <p:blipFill>
          <a:blip r:embed="rId2" cstate="print"/>
          <a:srcRect/>
          <a:stretch>
            <a:fillRect/>
          </a:stretch>
        </p:blipFill>
        <p:spPr bwMode="auto">
          <a:xfrm>
            <a:off x="642938" y="1924050"/>
            <a:ext cx="7858125"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fr-FR" smtClean="0"/>
              <a:t>Thème 1 - </a:t>
            </a:r>
            <a:fld id="{E4DF919C-2498-4D69-A8BE-0479D799A3F3}" type="slidenum">
              <a:rPr lang="fr-FR" smtClean="0"/>
              <a:pPr>
                <a:defRPr/>
              </a:pPr>
              <a:t>29</a:t>
            </a:fld>
            <a:r>
              <a:rPr lang="fr-FR" smtClean="0"/>
              <a:t> - </a:t>
            </a:r>
            <a:endParaRPr lang="fr-FR"/>
          </a:p>
        </p:txBody>
      </p:sp>
      <p:pic>
        <p:nvPicPr>
          <p:cNvPr id="3" name="Image 2" descr="790px-Évolution_PIB_par_habitant_an_1_à_2003.jpg"/>
          <p:cNvPicPr>
            <a:picLocks noChangeAspect="1"/>
          </p:cNvPicPr>
          <p:nvPr/>
        </p:nvPicPr>
        <p:blipFill>
          <a:blip r:embed="rId2" cstate="print"/>
          <a:stretch>
            <a:fillRect/>
          </a:stretch>
        </p:blipFill>
        <p:spPr>
          <a:xfrm>
            <a:off x="467544" y="666328"/>
            <a:ext cx="8280919" cy="5715000"/>
          </a:xfrm>
          <a:prstGeom prst="rect">
            <a:avLst/>
          </a:prstGeom>
        </p:spPr>
      </p:pic>
      <p:sp>
        <p:nvSpPr>
          <p:cNvPr id="4" name="ZoneTexte 3"/>
          <p:cNvSpPr txBox="1"/>
          <p:nvPr/>
        </p:nvSpPr>
        <p:spPr>
          <a:xfrm>
            <a:off x="2582058" y="188640"/>
            <a:ext cx="3646126" cy="584775"/>
          </a:xfrm>
          <a:prstGeom prst="rect">
            <a:avLst/>
          </a:prstGeom>
          <a:noFill/>
        </p:spPr>
        <p:txBody>
          <a:bodyPr wrap="none" rtlCol="0">
            <a:spAutoFit/>
          </a:bodyPr>
          <a:lstStyle/>
          <a:p>
            <a:r>
              <a:rPr lang="fr-FR" dirty="0" smtClean="0"/>
              <a:t>LE LONG TERME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Qu’entend-on par « analyse économique »?</a:t>
            </a:r>
            <a:endParaRPr lang="fr-FR" dirty="0"/>
          </a:p>
        </p:txBody>
      </p:sp>
      <p:sp>
        <p:nvSpPr>
          <p:cNvPr id="3" name="Espace réservé du contenu 2"/>
          <p:cNvSpPr>
            <a:spLocks noGrp="1"/>
          </p:cNvSpPr>
          <p:nvPr>
            <p:ph idx="1"/>
          </p:nvPr>
        </p:nvSpPr>
        <p:spPr/>
        <p:txBody>
          <a:bodyPr/>
          <a:lstStyle/>
          <a:p>
            <a:r>
              <a:rPr lang="fr-FR" dirty="0" smtClean="0"/>
              <a:t>Une théorie des choix individuels (rationalité)</a:t>
            </a:r>
          </a:p>
          <a:p>
            <a:r>
              <a:rPr lang="fr-FR" dirty="0" smtClean="0"/>
              <a:t>Une théorie des interactions sociales (équilibre)</a:t>
            </a:r>
          </a:p>
          <a:p>
            <a:r>
              <a:rPr lang="fr-FR" dirty="0" smtClean="0"/>
              <a:t>Une méthode de test de la théorie, basée sur l’histoire et sur l’expérimentation </a:t>
            </a:r>
          </a:p>
          <a:p>
            <a:pPr>
              <a:buNone/>
            </a:pPr>
            <a:r>
              <a:rPr lang="fr-FR" dirty="0" smtClean="0"/>
              <a:t>	</a:t>
            </a:r>
            <a:r>
              <a:rPr lang="fr-FR" dirty="0" smtClean="0"/>
              <a:t>(modèles &amp; statistiques)</a:t>
            </a:r>
          </a:p>
          <a:p>
            <a:endParaRPr lang="fr-FR" dirty="0"/>
          </a:p>
        </p:txBody>
      </p:sp>
      <p:sp>
        <p:nvSpPr>
          <p:cNvPr id="4" name="Espace réservé du pied de page 3"/>
          <p:cNvSpPr>
            <a:spLocks noGrp="1"/>
          </p:cNvSpPr>
          <p:nvPr>
            <p:ph type="ftr" sz="quarter" idx="10"/>
          </p:nvPr>
        </p:nvSpPr>
        <p:spPr/>
        <p:txBody>
          <a:bodyPr/>
          <a:lstStyle/>
          <a:p>
            <a:pPr>
              <a:defRPr/>
            </a:pPr>
            <a:r>
              <a:rPr lang="fr-FR" smtClean="0"/>
              <a:t>Thème 1 - </a:t>
            </a:r>
            <a:fld id="{75B35402-E1BF-4E2B-9348-F4165366ECAB}" type="slidenum">
              <a:rPr lang="fr-FR" smtClean="0"/>
              <a:pPr>
                <a:defRPr/>
              </a:pPr>
              <a:t>3</a:t>
            </a:fld>
            <a:r>
              <a:rPr lang="fr-FR" smtClean="0"/>
              <a:t> - </a:t>
            </a: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fr-FR" smtClean="0"/>
              <a:t>Thème 1 - </a:t>
            </a:r>
            <a:fld id="{E4DF919C-2498-4D69-A8BE-0479D799A3F3}" type="slidenum">
              <a:rPr lang="fr-FR" smtClean="0"/>
              <a:pPr>
                <a:defRPr/>
              </a:pPr>
              <a:t>30</a:t>
            </a:fld>
            <a:r>
              <a:rPr lang="fr-FR" smtClean="0"/>
              <a:t> - </a:t>
            </a:r>
            <a:endParaRPr lang="fr-FR"/>
          </a:p>
        </p:txBody>
      </p:sp>
      <p:pic>
        <p:nvPicPr>
          <p:cNvPr id="1026" name="Picture 2"/>
          <p:cNvPicPr>
            <a:picLocks noChangeAspect="1" noChangeArrowheads="1"/>
          </p:cNvPicPr>
          <p:nvPr/>
        </p:nvPicPr>
        <p:blipFill>
          <a:blip r:embed="rId2" cstate="print"/>
          <a:srcRect/>
          <a:stretch>
            <a:fillRect/>
          </a:stretch>
        </p:blipFill>
        <p:spPr bwMode="auto">
          <a:xfrm>
            <a:off x="755576" y="166876"/>
            <a:ext cx="7920880" cy="6295327"/>
          </a:xfrm>
          <a:prstGeom prst="rect">
            <a:avLst/>
          </a:prstGeom>
          <a:noFill/>
          <a:ln w="9525">
            <a:noFill/>
            <a:miter lim="800000"/>
            <a:headEnd/>
            <a:tailEnd/>
          </a:ln>
        </p:spPr>
      </p:pic>
      <p:sp>
        <p:nvSpPr>
          <p:cNvPr id="4" name="Ellipse 3"/>
          <p:cNvSpPr/>
          <p:nvPr/>
        </p:nvSpPr>
        <p:spPr bwMode="auto">
          <a:xfrm>
            <a:off x="1187624" y="4293096"/>
            <a:ext cx="1152128" cy="1152128"/>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1" i="0" u="none" strike="noStrike" cap="none" normalizeH="0" baseline="0" smtClean="0">
              <a:ln>
                <a:noFill/>
              </a:ln>
              <a:solidFill>
                <a:schemeClr val="tx1"/>
              </a:solidFill>
              <a:effectLst/>
              <a:latin typeface="Times" charset="0"/>
            </a:endParaRPr>
          </a:p>
        </p:txBody>
      </p:sp>
      <p:sp>
        <p:nvSpPr>
          <p:cNvPr id="5" name="ZoneTexte 4"/>
          <p:cNvSpPr txBox="1"/>
          <p:nvPr/>
        </p:nvSpPr>
        <p:spPr>
          <a:xfrm>
            <a:off x="683568" y="6381328"/>
            <a:ext cx="3018775" cy="461665"/>
          </a:xfrm>
          <a:prstGeom prst="rect">
            <a:avLst/>
          </a:prstGeom>
          <a:noFill/>
        </p:spPr>
        <p:txBody>
          <a:bodyPr wrap="none" rtlCol="0">
            <a:spAutoFit/>
          </a:bodyPr>
          <a:lstStyle/>
          <a:p>
            <a:r>
              <a:rPr lang="fr-FR" sz="2400" b="0" dirty="0" smtClean="0"/>
              <a:t>Attention à la base 100</a:t>
            </a:r>
            <a:endParaRPr lang="fr-FR" sz="2400" b="0" dirty="0"/>
          </a:p>
        </p:txBody>
      </p:sp>
      <p:cxnSp>
        <p:nvCxnSpPr>
          <p:cNvPr id="7" name="Connecteur droit avec flèche 6"/>
          <p:cNvCxnSpPr/>
          <p:nvPr/>
        </p:nvCxnSpPr>
        <p:spPr bwMode="auto">
          <a:xfrm flipV="1">
            <a:off x="971600" y="5373216"/>
            <a:ext cx="504056" cy="10081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Espace réservé du pied de page 3"/>
          <p:cNvSpPr>
            <a:spLocks noGrp="1"/>
          </p:cNvSpPr>
          <p:nvPr>
            <p:ph type="ftr" sz="quarter" idx="10"/>
          </p:nvPr>
        </p:nvSpPr>
        <p:spPr>
          <a:noFill/>
        </p:spPr>
        <p:txBody>
          <a:bodyPr/>
          <a:lstStyle/>
          <a:p>
            <a:r>
              <a:rPr lang="fr-FR" smtClean="0">
                <a:latin typeface="Times" pitchFamily="18" charset="0"/>
              </a:rPr>
              <a:t>Thème 1 - </a:t>
            </a:r>
            <a:fld id="{F00DDBA1-5555-4E5F-96BC-53EE5A51C523}" type="slidenum">
              <a:rPr lang="fr-FR" smtClean="0">
                <a:latin typeface="Times" pitchFamily="18" charset="0"/>
              </a:rPr>
              <a:pPr/>
              <a:t>31</a:t>
            </a:fld>
            <a:r>
              <a:rPr lang="fr-FR" smtClean="0">
                <a:latin typeface="Times" pitchFamily="18" charset="0"/>
              </a:rPr>
              <a:t> - </a:t>
            </a:r>
          </a:p>
        </p:txBody>
      </p:sp>
      <p:sp>
        <p:nvSpPr>
          <p:cNvPr id="229378" name="Rectangle 2"/>
          <p:cNvSpPr>
            <a:spLocks noGrp="1" noChangeArrowheads="1"/>
          </p:cNvSpPr>
          <p:nvPr>
            <p:ph type="title"/>
          </p:nvPr>
        </p:nvSpPr>
        <p:spPr/>
        <p:txBody>
          <a:bodyPr/>
          <a:lstStyle/>
          <a:p>
            <a:r>
              <a:rPr lang="fr-FR" sz="4000" smtClean="0"/>
              <a:t>Distributions de revenus et inégalités</a:t>
            </a:r>
          </a:p>
        </p:txBody>
      </p:sp>
      <p:sp>
        <p:nvSpPr>
          <p:cNvPr id="229379" name="Rectangle 3"/>
          <p:cNvSpPr>
            <a:spLocks noGrp="1" noChangeArrowheads="1"/>
          </p:cNvSpPr>
          <p:nvPr>
            <p:ph type="body" idx="1"/>
          </p:nvPr>
        </p:nvSpPr>
        <p:spPr>
          <a:xfrm>
            <a:off x="685800" y="1773238"/>
            <a:ext cx="7772400" cy="4687887"/>
          </a:xfrm>
        </p:spPr>
        <p:txBody>
          <a:bodyPr/>
          <a:lstStyle/>
          <a:p>
            <a:r>
              <a:rPr lang="fr-FR" sz="2800" smtClean="0"/>
              <a:t>Pour construire des données agrégées, on part de données individuelles (enquêtes).</a:t>
            </a:r>
          </a:p>
          <a:p>
            <a:r>
              <a:rPr lang="fr-FR" sz="2800" smtClean="0"/>
              <a:t>Si les données agrégés sont utiles pour prévoir (anticiper les mouvements du marché), les données individuelles nous informes sur la dispersion de l’allocation.</a:t>
            </a:r>
          </a:p>
          <a:p>
            <a:r>
              <a:rPr lang="fr-FR" sz="2800" smtClean="0"/>
              <a:t>Intérêt 1 : apprécier sa performance relative, sa «récompense», par rapport aux autres agents </a:t>
            </a:r>
            <a:r>
              <a:rPr lang="fr-FR" sz="2800" smtClean="0">
                <a:sym typeface="Wingdings" pitchFamily="2" charset="2"/>
              </a:rPr>
              <a:t> mesure des incitations.</a:t>
            </a:r>
          </a:p>
          <a:p>
            <a:r>
              <a:rPr lang="fr-FR" sz="2800" smtClean="0"/>
              <a:t>Intérêt 2 : apprécier les injustices.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fade">
                                      <p:cBhvr>
                                        <p:cTn id="7" dur="1000"/>
                                        <p:tgtEl>
                                          <p:spTgt spid="229378"/>
                                        </p:tgtEl>
                                      </p:cBhvr>
                                    </p:animEffect>
                                    <p:anim calcmode="lin" valueType="num">
                                      <p:cBhvr>
                                        <p:cTn id="8" dur="1000" fill="hold"/>
                                        <p:tgtEl>
                                          <p:spTgt spid="229378"/>
                                        </p:tgtEl>
                                        <p:attrNameLst>
                                          <p:attrName>ppt_x</p:attrName>
                                        </p:attrNameLst>
                                      </p:cBhvr>
                                      <p:tavLst>
                                        <p:tav tm="0">
                                          <p:val>
                                            <p:strVal val="#ppt_x"/>
                                          </p:val>
                                        </p:tav>
                                        <p:tav tm="100000">
                                          <p:val>
                                            <p:strVal val="#ppt_x"/>
                                          </p:val>
                                        </p:tav>
                                      </p:tavLst>
                                    </p:anim>
                                    <p:anim calcmode="lin" valueType="num">
                                      <p:cBhvr>
                                        <p:cTn id="9" dur="898" decel="100000" fill="hold"/>
                                        <p:tgtEl>
                                          <p:spTgt spid="2293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937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9379">
                                            <p:txEl>
                                              <p:pRg st="0" end="0"/>
                                            </p:txEl>
                                          </p:spTgt>
                                        </p:tgtEl>
                                        <p:attrNameLst>
                                          <p:attrName>style.visibility</p:attrName>
                                        </p:attrNameLst>
                                      </p:cBhvr>
                                      <p:to>
                                        <p:strVal val="visible"/>
                                      </p:to>
                                    </p:set>
                                    <p:animEffect transition="in" filter="fade">
                                      <p:cBhvr>
                                        <p:cTn id="15" dur="1000"/>
                                        <p:tgtEl>
                                          <p:spTgt spid="229379">
                                            <p:txEl>
                                              <p:pRg st="0" end="0"/>
                                            </p:txEl>
                                          </p:spTgt>
                                        </p:tgtEl>
                                      </p:cBhvr>
                                    </p:animEffect>
                                    <p:anim calcmode="lin" valueType="num">
                                      <p:cBhvr>
                                        <p:cTn id="16" dur="10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937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93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9379">
                                            <p:txEl>
                                              <p:pRg st="1" end="1"/>
                                            </p:txEl>
                                          </p:spTgt>
                                        </p:tgtEl>
                                        <p:attrNameLst>
                                          <p:attrName>style.visibility</p:attrName>
                                        </p:attrNameLst>
                                      </p:cBhvr>
                                      <p:to>
                                        <p:strVal val="visible"/>
                                      </p:to>
                                    </p:set>
                                    <p:animEffect transition="in" filter="fade">
                                      <p:cBhvr>
                                        <p:cTn id="23" dur="1000"/>
                                        <p:tgtEl>
                                          <p:spTgt spid="229379">
                                            <p:txEl>
                                              <p:pRg st="1" end="1"/>
                                            </p:txEl>
                                          </p:spTgt>
                                        </p:tgtEl>
                                      </p:cBhvr>
                                    </p:animEffect>
                                    <p:anim calcmode="lin" valueType="num">
                                      <p:cBhvr>
                                        <p:cTn id="24" dur="1000" fill="hold"/>
                                        <p:tgtEl>
                                          <p:spTgt spid="22937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2937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293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9379">
                                            <p:txEl>
                                              <p:pRg st="2" end="2"/>
                                            </p:txEl>
                                          </p:spTgt>
                                        </p:tgtEl>
                                        <p:attrNameLst>
                                          <p:attrName>style.visibility</p:attrName>
                                        </p:attrNameLst>
                                      </p:cBhvr>
                                      <p:to>
                                        <p:strVal val="visible"/>
                                      </p:to>
                                    </p:set>
                                    <p:animEffect transition="in" filter="fade">
                                      <p:cBhvr>
                                        <p:cTn id="31" dur="1000"/>
                                        <p:tgtEl>
                                          <p:spTgt spid="229379">
                                            <p:txEl>
                                              <p:pRg st="2" end="2"/>
                                            </p:txEl>
                                          </p:spTgt>
                                        </p:tgtEl>
                                      </p:cBhvr>
                                    </p:animEffect>
                                    <p:anim calcmode="lin" valueType="num">
                                      <p:cBhvr>
                                        <p:cTn id="32" dur="1000" fill="hold"/>
                                        <p:tgtEl>
                                          <p:spTgt spid="22937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2937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293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9379">
                                            <p:txEl>
                                              <p:pRg st="3" end="3"/>
                                            </p:txEl>
                                          </p:spTgt>
                                        </p:tgtEl>
                                        <p:attrNameLst>
                                          <p:attrName>style.visibility</p:attrName>
                                        </p:attrNameLst>
                                      </p:cBhvr>
                                      <p:to>
                                        <p:strVal val="visible"/>
                                      </p:to>
                                    </p:set>
                                    <p:animEffect transition="in" filter="fade">
                                      <p:cBhvr>
                                        <p:cTn id="39" dur="1000"/>
                                        <p:tgtEl>
                                          <p:spTgt spid="229379">
                                            <p:txEl>
                                              <p:pRg st="3" end="3"/>
                                            </p:txEl>
                                          </p:spTgt>
                                        </p:tgtEl>
                                      </p:cBhvr>
                                    </p:animEffect>
                                    <p:anim calcmode="lin" valueType="num">
                                      <p:cBhvr>
                                        <p:cTn id="40" dur="1000" fill="hold"/>
                                        <p:tgtEl>
                                          <p:spTgt spid="22937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2937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2937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2293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pied de page 3"/>
          <p:cNvSpPr>
            <a:spLocks noGrp="1"/>
          </p:cNvSpPr>
          <p:nvPr>
            <p:ph type="ftr" sz="quarter" idx="10"/>
          </p:nvPr>
        </p:nvSpPr>
        <p:spPr>
          <a:noFill/>
        </p:spPr>
        <p:txBody>
          <a:bodyPr/>
          <a:lstStyle/>
          <a:p>
            <a:r>
              <a:rPr lang="fr-FR" smtClean="0">
                <a:latin typeface="Times" pitchFamily="18" charset="0"/>
              </a:rPr>
              <a:t>Thème 1 - </a:t>
            </a:r>
            <a:fld id="{2EB40661-7165-4E7E-818F-C913C93047C6}" type="slidenum">
              <a:rPr lang="fr-FR" smtClean="0">
                <a:latin typeface="Times" pitchFamily="18" charset="0"/>
              </a:rPr>
              <a:pPr/>
              <a:t>32</a:t>
            </a:fld>
            <a:r>
              <a:rPr lang="fr-FR" smtClean="0">
                <a:latin typeface="Times" pitchFamily="18" charset="0"/>
              </a:rPr>
              <a:t> - </a:t>
            </a:r>
          </a:p>
        </p:txBody>
      </p:sp>
      <p:sp>
        <p:nvSpPr>
          <p:cNvPr id="32771" name="Rectangle 2"/>
          <p:cNvSpPr>
            <a:spLocks noGrp="1" noChangeArrowheads="1"/>
          </p:cNvSpPr>
          <p:nvPr>
            <p:ph type="title"/>
          </p:nvPr>
        </p:nvSpPr>
        <p:spPr/>
        <p:txBody>
          <a:bodyPr/>
          <a:lstStyle/>
          <a:p>
            <a:r>
              <a:rPr lang="fr-FR" sz="4000" smtClean="0"/>
              <a:t>Distribution des salaires en France</a:t>
            </a:r>
          </a:p>
        </p:txBody>
      </p:sp>
      <p:pic>
        <p:nvPicPr>
          <p:cNvPr id="32772" name="Picture 8"/>
          <p:cNvPicPr>
            <a:picLocks noGrp="1" noChangeAspect="1" noChangeArrowheads="1"/>
          </p:cNvPicPr>
          <p:nvPr>
            <p:ph idx="1"/>
          </p:nvPr>
        </p:nvPicPr>
        <p:blipFill>
          <a:blip r:embed="rId2" cstate="print"/>
          <a:srcRect/>
          <a:stretch>
            <a:fillRect/>
          </a:stretch>
        </p:blipFill>
        <p:spPr>
          <a:xfrm>
            <a:off x="0" y="-747713"/>
            <a:ext cx="8964613" cy="8208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Espace réservé du pied de page 3"/>
          <p:cNvSpPr>
            <a:spLocks noGrp="1"/>
          </p:cNvSpPr>
          <p:nvPr>
            <p:ph type="ftr" sz="quarter" idx="10"/>
          </p:nvPr>
        </p:nvSpPr>
        <p:spPr>
          <a:noFill/>
        </p:spPr>
        <p:txBody>
          <a:bodyPr/>
          <a:lstStyle/>
          <a:p>
            <a:r>
              <a:rPr lang="fr-FR" smtClean="0">
                <a:latin typeface="Times" pitchFamily="18" charset="0"/>
              </a:rPr>
              <a:t>Thème 1 - </a:t>
            </a:r>
            <a:fld id="{AADE193F-91B3-4B34-8E44-1E39D09E7C1E}" type="slidenum">
              <a:rPr lang="fr-FR" smtClean="0">
                <a:latin typeface="Times" pitchFamily="18" charset="0"/>
              </a:rPr>
              <a:pPr/>
              <a:t>33</a:t>
            </a:fld>
            <a:r>
              <a:rPr lang="fr-FR" smtClean="0">
                <a:latin typeface="Times" pitchFamily="18" charset="0"/>
              </a:rPr>
              <a:t> - </a:t>
            </a:r>
          </a:p>
        </p:txBody>
      </p:sp>
      <p:sp>
        <p:nvSpPr>
          <p:cNvPr id="47107" name="Rectangle 2"/>
          <p:cNvSpPr>
            <a:spLocks noGrp="1" noChangeArrowheads="1"/>
          </p:cNvSpPr>
          <p:nvPr>
            <p:ph type="title"/>
          </p:nvPr>
        </p:nvSpPr>
        <p:spPr>
          <a:xfrm>
            <a:off x="228600" y="-26988"/>
            <a:ext cx="8915400" cy="1143001"/>
          </a:xfrm>
        </p:spPr>
        <p:txBody>
          <a:bodyPr/>
          <a:lstStyle/>
          <a:p>
            <a:pPr marL="838200" indent="-838200"/>
            <a:r>
              <a:rPr lang="fr-FR" smtClean="0">
                <a:solidFill>
                  <a:schemeClr val="tx1"/>
                </a:solidFill>
              </a:rPr>
              <a:t>Tester et prévoir</a:t>
            </a:r>
            <a:endParaRPr lang="fr-FR" sz="2400" smtClean="0">
              <a:solidFill>
                <a:schemeClr val="tx1"/>
              </a:solidFill>
            </a:endParaRPr>
          </a:p>
        </p:txBody>
      </p:sp>
      <p:sp>
        <p:nvSpPr>
          <p:cNvPr id="228355" name="Rectangle 3"/>
          <p:cNvSpPr>
            <a:spLocks noGrp="1" noChangeArrowheads="1"/>
          </p:cNvSpPr>
          <p:nvPr>
            <p:ph type="body" idx="1"/>
          </p:nvPr>
        </p:nvSpPr>
        <p:spPr>
          <a:xfrm>
            <a:off x="611188" y="981075"/>
            <a:ext cx="8175625" cy="5732463"/>
          </a:xfrm>
        </p:spPr>
        <p:txBody>
          <a:bodyPr/>
          <a:lstStyle/>
          <a:p>
            <a:pPr>
              <a:lnSpc>
                <a:spcPct val="80000"/>
              </a:lnSpc>
            </a:pPr>
            <a:r>
              <a:rPr lang="fr-FR" smtClean="0"/>
              <a:t>Confronter les modèles aux données</a:t>
            </a:r>
          </a:p>
          <a:p>
            <a:pPr lvl="3">
              <a:lnSpc>
                <a:spcPct val="80000"/>
              </a:lnSpc>
              <a:buFontTx/>
              <a:buNone/>
            </a:pPr>
            <a:r>
              <a:rPr lang="fr-FR" sz="3200" b="1" i="1" smtClean="0"/>
              <a:t>Hypothèses =&gt; Prédictions =&gt; Tests Empiriques</a:t>
            </a:r>
            <a:endParaRPr lang="fr-FR" sz="3200" smtClean="0"/>
          </a:p>
          <a:p>
            <a:pPr>
              <a:lnSpc>
                <a:spcPct val="80000"/>
              </a:lnSpc>
            </a:pPr>
            <a:r>
              <a:rPr lang="fr-FR" smtClean="0"/>
              <a:t>Prévoir :</a:t>
            </a:r>
          </a:p>
          <a:p>
            <a:pPr lvl="1">
              <a:lnSpc>
                <a:spcPct val="80000"/>
              </a:lnSpc>
            </a:pPr>
            <a:r>
              <a:rPr lang="fr-FR" sz="3200" smtClean="0"/>
              <a:t>prévisions « positives » </a:t>
            </a:r>
          </a:p>
          <a:p>
            <a:pPr lvl="1">
              <a:lnSpc>
                <a:spcPct val="80000"/>
              </a:lnSpc>
            </a:pPr>
            <a:r>
              <a:rPr lang="fr-FR" sz="3200" smtClean="0"/>
              <a:t>prévisions « normatives »</a:t>
            </a:r>
          </a:p>
          <a:p>
            <a:pPr lvl="1">
              <a:lnSpc>
                <a:spcPct val="80000"/>
              </a:lnSpc>
            </a:pPr>
            <a:r>
              <a:rPr lang="fr-FR" sz="3200" smtClean="0"/>
              <a:t>Les prévisions « positives » permettent d’évaluer les gains et les pertes du changement (nouveaux produits, poste de travail, réforme de société, environnement international… </a:t>
            </a:r>
          </a:p>
          <a:p>
            <a:pPr>
              <a:lnSpc>
                <a:spcPct val="80000"/>
              </a:lnSpc>
            </a:pPr>
            <a:r>
              <a:rPr lang="fr-FR" b="1" i="1" smtClean="0"/>
              <a:t>Problème: Comment construire ces modèles?</a:t>
            </a:r>
            <a:r>
              <a:rPr lang="fr-FR"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8355">
                                            <p:txEl>
                                              <p:pRg st="1" end="1"/>
                                            </p:txEl>
                                          </p:spTgt>
                                        </p:tgtEl>
                                        <p:attrNameLst>
                                          <p:attrName>style.visibility</p:attrName>
                                        </p:attrNameLst>
                                      </p:cBhvr>
                                      <p:to>
                                        <p:strVal val="visible"/>
                                      </p:to>
                                    </p:set>
                                    <p:anim calcmode="lin" valueType="num">
                                      <p:cBhvr additive="base">
                                        <p:cTn id="11"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8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 calcmode="lin" valueType="num">
                                      <p:cBhvr additive="base">
                                        <p:cTn id="17" dur="5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835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8355">
                                            <p:txEl>
                                              <p:pRg st="3" end="3"/>
                                            </p:txEl>
                                          </p:spTgt>
                                        </p:tgtEl>
                                        <p:attrNameLst>
                                          <p:attrName>style.visibility</p:attrName>
                                        </p:attrNameLst>
                                      </p:cBhvr>
                                      <p:to>
                                        <p:strVal val="visible"/>
                                      </p:to>
                                    </p:set>
                                    <p:anim calcmode="lin" valueType="num">
                                      <p:cBhvr additive="base">
                                        <p:cTn id="21" dur="5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835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8355">
                                            <p:txEl>
                                              <p:pRg st="4" end="4"/>
                                            </p:txEl>
                                          </p:spTgt>
                                        </p:tgtEl>
                                        <p:attrNameLst>
                                          <p:attrName>style.visibility</p:attrName>
                                        </p:attrNameLst>
                                      </p:cBhvr>
                                      <p:to>
                                        <p:strVal val="visible"/>
                                      </p:to>
                                    </p:set>
                                    <p:anim calcmode="lin" valueType="num">
                                      <p:cBhvr additive="base">
                                        <p:cTn id="25" dur="500" fill="hold"/>
                                        <p:tgtEl>
                                          <p:spTgt spid="2283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835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8355">
                                            <p:txEl>
                                              <p:pRg st="5" end="5"/>
                                            </p:txEl>
                                          </p:spTgt>
                                        </p:tgtEl>
                                        <p:attrNameLst>
                                          <p:attrName>style.visibility</p:attrName>
                                        </p:attrNameLst>
                                      </p:cBhvr>
                                      <p:to>
                                        <p:strVal val="visible"/>
                                      </p:to>
                                    </p:set>
                                    <p:anim calcmode="lin" valueType="num">
                                      <p:cBhvr additive="base">
                                        <p:cTn id="29" dur="500" fill="hold"/>
                                        <p:tgtEl>
                                          <p:spTgt spid="2283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83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8355">
                                            <p:txEl>
                                              <p:pRg st="6" end="6"/>
                                            </p:txEl>
                                          </p:spTgt>
                                        </p:tgtEl>
                                        <p:attrNameLst>
                                          <p:attrName>style.visibility</p:attrName>
                                        </p:attrNameLst>
                                      </p:cBhvr>
                                      <p:to>
                                        <p:strVal val="visible"/>
                                      </p:to>
                                    </p:set>
                                    <p:anim calcmode="lin" valueType="num">
                                      <p:cBhvr additive="base">
                                        <p:cTn id="35" dur="500" fill="hold"/>
                                        <p:tgtEl>
                                          <p:spTgt spid="2283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83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r>
              <a:rPr lang="fr-FR" smtClean="0"/>
              <a:t>Un exemple de test à partir des corrélations temporelles</a:t>
            </a:r>
          </a:p>
        </p:txBody>
      </p:sp>
      <p:sp>
        <p:nvSpPr>
          <p:cNvPr id="48131" name="Espace réservé du contenu 2"/>
          <p:cNvSpPr>
            <a:spLocks noGrp="1"/>
          </p:cNvSpPr>
          <p:nvPr>
            <p:ph idx="1"/>
          </p:nvPr>
        </p:nvSpPr>
        <p:spPr/>
        <p:txBody>
          <a:bodyPr/>
          <a:lstStyle/>
          <a:p>
            <a:pPr>
              <a:lnSpc>
                <a:spcPct val="90000"/>
              </a:lnSpc>
            </a:pPr>
            <a:r>
              <a:rPr lang="fr-FR" dirty="0" smtClean="0"/>
              <a:t>Quels ont été les moments forts de notre histoire depuis la 2ème guerre mondiale? </a:t>
            </a:r>
          </a:p>
          <a:p>
            <a:pPr>
              <a:lnSpc>
                <a:spcPct val="90000"/>
              </a:lnSpc>
            </a:pPr>
            <a:r>
              <a:rPr lang="fr-FR" dirty="0" smtClean="0"/>
              <a:t>En Europe, la reconstruction, puis</a:t>
            </a:r>
          </a:p>
          <a:p>
            <a:pPr>
              <a:lnSpc>
                <a:spcPct val="90000"/>
              </a:lnSpc>
            </a:pPr>
            <a:r>
              <a:rPr lang="fr-FR" dirty="0" smtClean="0"/>
              <a:t>aux USA, la nouvelle révolution industrielle, celle des NTIC (</a:t>
            </a:r>
            <a:r>
              <a:rPr lang="fr-FR" sz="2400" i="1" dirty="0" smtClean="0"/>
              <a:t>Nouvelles Technologies de l’Information et de la Communication</a:t>
            </a:r>
            <a:r>
              <a:rPr lang="fr-FR" dirty="0" smtClean="0"/>
              <a:t>).</a:t>
            </a:r>
          </a:p>
          <a:p>
            <a:pPr>
              <a:lnSpc>
                <a:spcPct val="90000"/>
              </a:lnSpc>
              <a:buFont typeface="Symbol" pitchFamily="18" charset="2"/>
              <a:buChar char="Þ"/>
            </a:pPr>
            <a:r>
              <a:rPr lang="fr-FR" b="1" i="1" dirty="0" smtClean="0"/>
              <a:t> Nos </a:t>
            </a:r>
            <a:r>
              <a:rPr lang="fr-FR" b="1" i="1" dirty="0" smtClean="0"/>
              <a:t>efforts de travail </a:t>
            </a:r>
            <a:r>
              <a:rPr lang="fr-FR" b="1" i="1" dirty="0" smtClean="0"/>
              <a:t>nous ont-ils permis de saisir ces </a:t>
            </a:r>
            <a:r>
              <a:rPr lang="fr-FR" b="1" i="1" dirty="0" smtClean="0"/>
              <a:t>opportunités historiques </a:t>
            </a:r>
            <a:r>
              <a:rPr lang="fr-FR" b="1" i="1" dirty="0" smtClean="0"/>
              <a:t>pour accroître notre prospérité</a:t>
            </a:r>
            <a:r>
              <a:rPr lang="fr-FR" b="1" i="1" dirty="0" smtClean="0"/>
              <a:t>? </a:t>
            </a:r>
            <a:endParaRPr lang="fr-FR" b="1" i="1" dirty="0" smtClean="0"/>
          </a:p>
        </p:txBody>
      </p:sp>
      <p:sp>
        <p:nvSpPr>
          <p:cNvPr id="48132" name="Espace réservé du pied de page 3"/>
          <p:cNvSpPr>
            <a:spLocks noGrp="1"/>
          </p:cNvSpPr>
          <p:nvPr>
            <p:ph type="ftr" sz="quarter" idx="10"/>
          </p:nvPr>
        </p:nvSpPr>
        <p:spPr>
          <a:noFill/>
        </p:spPr>
        <p:txBody>
          <a:bodyPr/>
          <a:lstStyle/>
          <a:p>
            <a:r>
              <a:rPr lang="fr-FR" smtClean="0">
                <a:latin typeface="Times" pitchFamily="18" charset="0"/>
              </a:rPr>
              <a:t>Thème 1 - </a:t>
            </a:r>
            <a:fld id="{C25C97D2-CBBB-44BC-9246-926FB14FD2FE}" type="slidenum">
              <a:rPr lang="fr-FR" smtClean="0">
                <a:latin typeface="Times" pitchFamily="18" charset="0"/>
              </a:rPr>
              <a:pPr/>
              <a:t>34</a:t>
            </a:fld>
            <a:r>
              <a:rPr lang="fr-FR" smtClean="0">
                <a:latin typeface="Times" pitchFamily="18" charset="0"/>
              </a:rPr>
              <a:t> -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a:xfrm>
            <a:off x="685800" y="71438"/>
            <a:ext cx="7772400" cy="1143000"/>
          </a:xfrm>
        </p:spPr>
        <p:txBody>
          <a:bodyPr/>
          <a:lstStyle/>
          <a:p>
            <a:r>
              <a:rPr lang="en-US" sz="3600" smtClean="0"/>
              <a:t>Mesurer l’effort de travail d’une population</a:t>
            </a:r>
          </a:p>
        </p:txBody>
      </p:sp>
      <p:sp>
        <p:nvSpPr>
          <p:cNvPr id="49155" name="Rectangle 3"/>
          <p:cNvSpPr>
            <a:spLocks noGrp="1" noChangeArrowheads="1"/>
          </p:cNvSpPr>
          <p:nvPr>
            <p:ph type="body" idx="1"/>
          </p:nvPr>
        </p:nvSpPr>
        <p:spPr>
          <a:xfrm>
            <a:off x="685800" y="1143000"/>
            <a:ext cx="7772400" cy="4114800"/>
          </a:xfrm>
        </p:spPr>
        <p:txBody>
          <a:bodyPr/>
          <a:lstStyle/>
          <a:p>
            <a:r>
              <a:rPr lang="fr-FR" smtClean="0"/>
              <a:t>On considère uniquement le travail marchand (les erreurs de mesure sont faibles). </a:t>
            </a:r>
          </a:p>
          <a:p>
            <a:r>
              <a:rPr lang="fr-FR" smtClean="0"/>
              <a:t>On ne considère pas le travail </a:t>
            </a:r>
            <a:r>
              <a:rPr lang="fr-FR" i="1" smtClean="0"/>
              <a:t>à la maison</a:t>
            </a:r>
            <a:r>
              <a:rPr lang="fr-FR" smtClean="0"/>
              <a:t>, le </a:t>
            </a:r>
            <a:r>
              <a:rPr lang="fr-FR" i="1" smtClean="0"/>
              <a:t>bénévolat</a:t>
            </a:r>
            <a:r>
              <a:rPr lang="fr-FR" smtClean="0"/>
              <a:t>, et autres activités de ce type. </a:t>
            </a:r>
            <a:r>
              <a:rPr lang="en-US" smtClean="0"/>
              <a:t> </a:t>
            </a:r>
          </a:p>
          <a:p>
            <a:r>
              <a:rPr lang="en-US" smtClean="0"/>
              <a:t>Mesuser le travail effectué par chaque personne (mesure type OCDE): </a:t>
            </a:r>
          </a:p>
        </p:txBody>
      </p:sp>
      <p:sp>
        <p:nvSpPr>
          <p:cNvPr id="49156" name="Text Box 6"/>
          <p:cNvSpPr txBox="1">
            <a:spLocks noChangeArrowheads="1"/>
          </p:cNvSpPr>
          <p:nvPr/>
        </p:nvSpPr>
        <p:spPr bwMode="auto">
          <a:xfrm>
            <a:off x="71438" y="5027613"/>
            <a:ext cx="8964612" cy="1187450"/>
          </a:xfrm>
          <a:prstGeom prst="rect">
            <a:avLst/>
          </a:prstGeom>
          <a:solidFill>
            <a:schemeClr val="folHlink"/>
          </a:solidFill>
          <a:ln w="9525">
            <a:noFill/>
            <a:miter lim="800000"/>
            <a:headEnd/>
            <a:tailEnd/>
          </a:ln>
        </p:spPr>
        <p:txBody>
          <a:bodyPr>
            <a:spAutoFit/>
          </a:bodyPr>
          <a:lstStyle/>
          <a:p>
            <a:pPr eaLnBrk="0" hangingPunct="0">
              <a:lnSpc>
                <a:spcPct val="90000"/>
              </a:lnSpc>
              <a:spcBef>
                <a:spcPct val="20000"/>
              </a:spcBef>
            </a:pPr>
            <a:endParaRPr lang="en-US" sz="2400" i="1"/>
          </a:p>
          <a:p>
            <a:pPr eaLnBrk="0" hangingPunct="0">
              <a:lnSpc>
                <a:spcPct val="90000"/>
              </a:lnSpc>
              <a:spcBef>
                <a:spcPct val="20000"/>
              </a:spcBef>
            </a:pPr>
            <a:r>
              <a:rPr lang="en-US" sz="2400" i="1"/>
              <a:t>H = (Total des heures rémunérées) ∕ (Population agée 15-64)</a:t>
            </a:r>
          </a:p>
          <a:p>
            <a:pPr eaLnBrk="0" hangingPunct="0"/>
            <a:endParaRPr lang="en-US" sz="2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sz="3200" smtClean="0"/>
              <a:t>Les faits dans les pays de l’OCDE </a:t>
            </a:r>
            <a:r>
              <a:rPr lang="fr-FR" sz="3200" smtClean="0"/>
              <a:t>(heures travaillées) / (Population des 15-64)</a:t>
            </a:r>
            <a:endParaRPr lang="en-US" sz="3200" smtClean="0"/>
          </a:p>
        </p:txBody>
      </p:sp>
      <p:pic>
        <p:nvPicPr>
          <p:cNvPr id="50179" name="Picture 3"/>
          <p:cNvPicPr>
            <a:picLocks noGrp="1" noChangeAspect="1" noChangeArrowheads="1"/>
          </p:cNvPicPr>
          <p:nvPr>
            <p:ph type="body" idx="1"/>
          </p:nvPr>
        </p:nvPicPr>
        <p:blipFill>
          <a:blip r:embed="rId3" cstate="print"/>
          <a:srcRect/>
          <a:stretch>
            <a:fillRect/>
          </a:stretch>
        </p:blipFill>
        <p:spPr/>
      </p:pic>
      <p:sp>
        <p:nvSpPr>
          <p:cNvPr id="50180" name="Oval 4"/>
          <p:cNvSpPr>
            <a:spLocks noChangeArrowheads="1"/>
          </p:cNvSpPr>
          <p:nvPr/>
        </p:nvSpPr>
        <p:spPr bwMode="auto">
          <a:xfrm>
            <a:off x="428625" y="3192463"/>
            <a:ext cx="6034088" cy="2951162"/>
          </a:xfrm>
          <a:prstGeom prst="ellipse">
            <a:avLst/>
          </a:prstGeom>
          <a:noFill/>
          <a:ln w="9525">
            <a:solidFill>
              <a:schemeClr val="tx1"/>
            </a:solidFill>
            <a:round/>
            <a:headEnd/>
            <a:tailEnd/>
          </a:ln>
        </p:spPr>
        <p:txBody>
          <a:bodyPr wrap="none" anchor="ctr"/>
          <a:lstStyle/>
          <a:p>
            <a:pPr eaLnBrk="0" hangingPunct="0"/>
            <a:endParaRPr lang="fr-FR"/>
          </a:p>
        </p:txBody>
      </p:sp>
      <p:sp>
        <p:nvSpPr>
          <p:cNvPr id="50181" name="Text Box 5"/>
          <p:cNvSpPr txBox="1">
            <a:spLocks noChangeArrowheads="1"/>
          </p:cNvSpPr>
          <p:nvPr/>
        </p:nvSpPr>
        <p:spPr bwMode="auto">
          <a:xfrm>
            <a:off x="4479925" y="6256338"/>
            <a:ext cx="2330450" cy="366712"/>
          </a:xfrm>
          <a:prstGeom prst="rect">
            <a:avLst/>
          </a:prstGeom>
          <a:noFill/>
          <a:ln w="9525">
            <a:noFill/>
            <a:miter lim="800000"/>
            <a:headEnd/>
            <a:tailEnd/>
          </a:ln>
        </p:spPr>
        <p:txBody>
          <a:bodyPr wrap="none">
            <a:spAutoFit/>
          </a:bodyPr>
          <a:lstStyle/>
          <a:p>
            <a:pPr eaLnBrk="0" hangingPunct="0"/>
            <a:r>
              <a:rPr lang="en-US"/>
              <a:t>European countries</a:t>
            </a:r>
          </a:p>
        </p:txBody>
      </p:sp>
      <p:sp>
        <p:nvSpPr>
          <p:cNvPr id="50182" name="Line 6"/>
          <p:cNvSpPr>
            <a:spLocks noChangeShapeType="1"/>
          </p:cNvSpPr>
          <p:nvPr/>
        </p:nvSpPr>
        <p:spPr bwMode="auto">
          <a:xfrm flipH="1" flipV="1">
            <a:off x="5357813" y="5786438"/>
            <a:ext cx="150812" cy="450850"/>
          </a:xfrm>
          <a:prstGeom prst="line">
            <a:avLst/>
          </a:prstGeom>
          <a:noFill/>
          <a:ln w="76200">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r>
              <a:rPr lang="en-US" sz="3600" smtClean="0"/>
              <a:t>Question 1 : Pourquoi existe-t-il des différences entre ces pays?</a:t>
            </a:r>
          </a:p>
        </p:txBody>
      </p:sp>
      <p:sp>
        <p:nvSpPr>
          <p:cNvPr id="49155" name="Rectangle 3"/>
          <p:cNvSpPr>
            <a:spLocks noGrp="1" noChangeArrowheads="1"/>
          </p:cNvSpPr>
          <p:nvPr>
            <p:ph type="body" idx="1"/>
          </p:nvPr>
        </p:nvSpPr>
        <p:spPr>
          <a:xfrm>
            <a:off x="879475" y="2276475"/>
            <a:ext cx="8229600" cy="4608513"/>
          </a:xfrm>
        </p:spPr>
        <p:txBody>
          <a:bodyPr/>
          <a:lstStyle/>
          <a:p>
            <a:pPr>
              <a:buFont typeface="Wingdings" pitchFamily="2" charset="2"/>
              <a:buNone/>
            </a:pPr>
            <a:r>
              <a:rPr lang="fr-FR" sz="2400" dirty="0" smtClean="0"/>
              <a:t>Pourquoi se poser cette question? </a:t>
            </a:r>
          </a:p>
          <a:p>
            <a:pPr>
              <a:buFont typeface="Symbol" pitchFamily="18" charset="2"/>
              <a:buChar char="Þ"/>
            </a:pPr>
            <a:r>
              <a:rPr lang="fr-FR" sz="2400" dirty="0" smtClean="0"/>
              <a:t>Ceux qui travaillent plus (ou moins) le choisissent, donc ils sont “heureux” de ce choix</a:t>
            </a:r>
          </a:p>
          <a:p>
            <a:pPr>
              <a:buFont typeface="Symbol" pitchFamily="18" charset="2"/>
              <a:buNone/>
            </a:pPr>
            <a:r>
              <a:rPr lang="fr-FR" sz="2400" dirty="0" smtClean="0">
                <a:sym typeface="Wingdings" pitchFamily="2" charset="2"/>
              </a:rPr>
              <a:t>    </a:t>
            </a:r>
            <a:r>
              <a:rPr lang="fr-FR" sz="2400" i="1" dirty="0" smtClean="0">
                <a:sym typeface="Wingdings" pitchFamily="2" charset="2"/>
              </a:rPr>
              <a:t>Les différences entre Nations s’expliqueraient alors uniquement parce que les “étrangers” sont différents.</a:t>
            </a:r>
            <a:endParaRPr lang="fr-FR" sz="2400" i="1" dirty="0" smtClean="0"/>
          </a:p>
          <a:p>
            <a:pPr>
              <a:buFont typeface="Symbol" pitchFamily="18" charset="2"/>
              <a:buChar char="Þ"/>
            </a:pPr>
            <a:r>
              <a:rPr lang="fr-FR" sz="2400" dirty="0" smtClean="0"/>
              <a:t>Imaginons au contraire que nous soyons semblables aux “étrangers”: nous avons les mêmes préférences </a:t>
            </a:r>
          </a:p>
          <a:p>
            <a:pPr>
              <a:buFont typeface="Symbol" pitchFamily="18" charset="2"/>
              <a:buNone/>
            </a:pPr>
            <a:r>
              <a:rPr lang="fr-FR" sz="2400" dirty="0" smtClean="0">
                <a:sym typeface="Wingdings" pitchFamily="2" charset="2"/>
              </a:rPr>
              <a:t>     </a:t>
            </a:r>
            <a:r>
              <a:rPr lang="fr-FR" sz="2400" i="1" dirty="0" smtClean="0">
                <a:sym typeface="Wingdings" pitchFamily="2" charset="2"/>
              </a:rPr>
              <a:t>Travailler moins implique alors une </a:t>
            </a:r>
            <a:r>
              <a:rPr lang="fr-FR" sz="2400" i="1" dirty="0" err="1" smtClean="0">
                <a:sym typeface="Wingdings" pitchFamily="2" charset="2"/>
              </a:rPr>
              <a:t>sous-utilisation</a:t>
            </a:r>
            <a:r>
              <a:rPr lang="fr-FR" sz="2400" i="1" dirty="0" smtClean="0">
                <a:sym typeface="Wingdings" pitchFamily="2" charset="2"/>
              </a:rPr>
              <a:t> des moyens de production et des connaissances dont on dispose.</a:t>
            </a:r>
            <a:r>
              <a:rPr lang="fr-FR" sz="2400" dirty="0" smtClean="0">
                <a:sym typeface="Wingdings" pitchFamily="2" charset="2"/>
              </a:rPr>
              <a:t> </a:t>
            </a:r>
          </a:p>
          <a:p>
            <a:pPr>
              <a:buFont typeface="Symbol" pitchFamily="18" charset="2"/>
              <a:buNone/>
            </a:pPr>
            <a:r>
              <a:rPr lang="fr-FR" sz="2400" dirty="0" smtClean="0">
                <a:sym typeface="Wingdings" pitchFamily="2" charset="2"/>
              </a:rPr>
              <a:t>    </a:t>
            </a:r>
            <a:r>
              <a:rPr lang="fr-FR" sz="2400" b="1" i="1" dirty="0" smtClean="0">
                <a:sym typeface="Wingdings" pitchFamily="2" charset="2"/>
              </a:rPr>
              <a:t>on se contraint à être moins bien</a:t>
            </a:r>
            <a:r>
              <a:rPr lang="fr-FR" sz="2400" dirty="0" smtClean="0">
                <a:sym typeface="Wingdings" pitchFamily="2" charset="2"/>
              </a:rPr>
              <a:t> (coût social)</a:t>
            </a:r>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685800" y="571500"/>
            <a:ext cx="7772400" cy="1143000"/>
          </a:xfrm>
        </p:spPr>
        <p:txBody>
          <a:bodyPr/>
          <a:lstStyle/>
          <a:p>
            <a:r>
              <a:rPr lang="en-US" sz="3600" smtClean="0"/>
              <a:t>Quelle méthode pour expliquer ces différences </a:t>
            </a:r>
            <a:r>
              <a:rPr lang="en-US" sz="3600" i="1" smtClean="0"/>
              <a:t>actuelles</a:t>
            </a:r>
            <a:r>
              <a:rPr lang="en-US" sz="3600" smtClean="0"/>
              <a:t>?</a:t>
            </a:r>
          </a:p>
        </p:txBody>
      </p:sp>
      <p:sp>
        <p:nvSpPr>
          <p:cNvPr id="56323" name="Rectangle 3"/>
          <p:cNvSpPr>
            <a:spLocks noGrp="1" noChangeArrowheads="1"/>
          </p:cNvSpPr>
          <p:nvPr>
            <p:ph type="body" idx="1"/>
          </p:nvPr>
        </p:nvSpPr>
        <p:spPr/>
        <p:txBody>
          <a:bodyPr/>
          <a:lstStyle/>
          <a:p>
            <a:r>
              <a:rPr lang="fr-FR" sz="2400" b="1" smtClean="0"/>
              <a:t>Comment en est-on arrivé là?</a:t>
            </a:r>
            <a:r>
              <a:rPr lang="fr-FR" sz="2400" smtClean="0"/>
              <a:t> Déterminer l’</a:t>
            </a:r>
            <a:r>
              <a:rPr lang="fr-FR" sz="2400" u="sng" smtClean="0"/>
              <a:t>évolution historique</a:t>
            </a:r>
            <a:r>
              <a:rPr lang="fr-FR" sz="2400" smtClean="0"/>
              <a:t> des heures travaillées dans différents pays </a:t>
            </a:r>
          </a:p>
          <a:p>
            <a:pPr>
              <a:buFont typeface="Wingdings" pitchFamily="2" charset="2"/>
              <a:buNone/>
            </a:pPr>
            <a:r>
              <a:rPr lang="fr-FR" sz="2400" smtClean="0">
                <a:sym typeface="Wingdings" pitchFamily="2" charset="2"/>
              </a:rPr>
              <a:t>    se</a:t>
            </a:r>
            <a:r>
              <a:rPr lang="fr-FR" sz="2400" smtClean="0"/>
              <a:t> constituer une </a:t>
            </a:r>
            <a:r>
              <a:rPr lang="fr-FR" sz="2400" u="sng" smtClean="0"/>
              <a:t>table d’expérience</a:t>
            </a:r>
            <a:r>
              <a:rPr lang="fr-FR" sz="2400" smtClean="0"/>
              <a:t> puisqu’ils n’ont pas connu, a-priori, les mêmes politiques.</a:t>
            </a:r>
          </a:p>
          <a:p>
            <a:r>
              <a:rPr lang="fr-FR" sz="2400" b="1" smtClean="0"/>
              <a:t>Comment l’expliquer?</a:t>
            </a:r>
            <a:r>
              <a:rPr lang="fr-FR" sz="2400" smtClean="0"/>
              <a:t> Se donner un cadre d’analyse rigoureux permettant de </a:t>
            </a:r>
            <a:r>
              <a:rPr lang="fr-FR" sz="2400" u="sng" smtClean="0"/>
              <a:t>chiffrer</a:t>
            </a:r>
            <a:r>
              <a:rPr lang="fr-FR" sz="2400" smtClean="0"/>
              <a:t> la contribution de chaque candidat à l’explication. </a:t>
            </a:r>
          </a:p>
          <a:p>
            <a:pPr>
              <a:buFont typeface="Wingdings" pitchFamily="2" charset="2"/>
              <a:buNone/>
            </a:pPr>
            <a:r>
              <a:rPr lang="fr-FR" sz="2400" smtClean="0">
                <a:sym typeface="Wingdings" pitchFamily="2" charset="2"/>
              </a:rPr>
              <a:t>    le </a:t>
            </a:r>
            <a:r>
              <a:rPr lang="fr-FR" sz="2400" u="sng" smtClean="0">
                <a:sym typeface="Wingdings" pitchFamily="2" charset="2"/>
              </a:rPr>
              <a:t>modèle</a:t>
            </a:r>
            <a:r>
              <a:rPr lang="fr-FR" sz="2400" smtClean="0">
                <a:sym typeface="Wingdings" pitchFamily="2" charset="2"/>
              </a:rPr>
              <a:t> de l’économiste.</a:t>
            </a:r>
            <a:endParaRPr lang="fr-F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a:xfrm>
            <a:off x="685800" y="214313"/>
            <a:ext cx="7772400" cy="1143000"/>
          </a:xfrm>
        </p:spPr>
        <p:txBody>
          <a:bodyPr/>
          <a:lstStyle/>
          <a:p>
            <a:r>
              <a:rPr lang="en-US" sz="3600" dirty="0" err="1" smtClean="0"/>
              <a:t>Groupe</a:t>
            </a:r>
            <a:r>
              <a:rPr lang="en-US" sz="3600" dirty="0" smtClean="0"/>
              <a:t> 1 : </a:t>
            </a:r>
            <a:br>
              <a:rPr lang="en-US" sz="3600" dirty="0" smtClean="0"/>
            </a:br>
            <a:r>
              <a:rPr lang="en-US" sz="3600" dirty="0" err="1" smtClean="0"/>
              <a:t>heures</a:t>
            </a:r>
            <a:r>
              <a:rPr lang="en-US" sz="3600" dirty="0" smtClean="0"/>
              <a:t> </a:t>
            </a:r>
            <a:r>
              <a:rPr lang="en-US" sz="3600" dirty="0" err="1" smtClean="0"/>
              <a:t>travaillées</a:t>
            </a:r>
            <a:r>
              <a:rPr lang="en-US" sz="3600" dirty="0" smtClean="0"/>
              <a:t> &lt; 75% </a:t>
            </a:r>
            <a:r>
              <a:rPr lang="en-US" sz="3600" dirty="0" err="1" smtClean="0"/>
              <a:t>heures</a:t>
            </a:r>
            <a:r>
              <a:rPr lang="en-US" sz="3600" dirty="0" smtClean="0"/>
              <a:t> </a:t>
            </a:r>
            <a:r>
              <a:rPr lang="en-US" sz="3600" dirty="0" err="1" smtClean="0"/>
              <a:t>travaillées</a:t>
            </a:r>
            <a:r>
              <a:rPr lang="en-US" sz="3600" dirty="0" smtClean="0"/>
              <a:t> aux </a:t>
            </a:r>
            <a:r>
              <a:rPr lang="en-US" sz="3600" dirty="0" smtClean="0"/>
              <a:t>US en 2003</a:t>
            </a:r>
            <a:endParaRPr lang="en-US" sz="3600" dirty="0" smtClean="0"/>
          </a:p>
        </p:txBody>
      </p:sp>
      <p:pic>
        <p:nvPicPr>
          <p:cNvPr id="53251" name="Picture 3"/>
          <p:cNvPicPr>
            <a:picLocks noGrp="1" noChangeAspect="1" noChangeArrowheads="1"/>
          </p:cNvPicPr>
          <p:nvPr>
            <p:ph type="body" idx="1"/>
          </p:nvPr>
        </p:nvPicPr>
        <p:blipFill>
          <a:blip r:embed="rId2" cstate="print"/>
          <a:srcRect/>
          <a:stretch>
            <a:fillRect/>
          </a:stretch>
        </p:blipFill>
        <p:spPr>
          <a:xfrm>
            <a:off x="879475" y="1785938"/>
            <a:ext cx="8229600" cy="45259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685800" y="71438"/>
            <a:ext cx="7772400" cy="1143000"/>
          </a:xfrm>
        </p:spPr>
        <p:txBody>
          <a:bodyPr/>
          <a:lstStyle/>
          <a:p>
            <a:r>
              <a:rPr lang="fr-FR" dirty="0" smtClean="0">
                <a:solidFill>
                  <a:schemeClr val="tx1"/>
                </a:solidFill>
              </a:rPr>
              <a:t>L’individu au centre de l’analyse économique</a:t>
            </a:r>
            <a:endParaRPr lang="fr-FR" dirty="0" smtClean="0"/>
          </a:p>
        </p:txBody>
      </p:sp>
      <p:sp>
        <p:nvSpPr>
          <p:cNvPr id="3" name="Espace réservé du contenu 2"/>
          <p:cNvSpPr>
            <a:spLocks noGrp="1"/>
          </p:cNvSpPr>
          <p:nvPr>
            <p:ph idx="1"/>
          </p:nvPr>
        </p:nvSpPr>
        <p:spPr>
          <a:xfrm>
            <a:off x="395536" y="1330424"/>
            <a:ext cx="8001000" cy="4114800"/>
          </a:xfrm>
        </p:spPr>
        <p:txBody>
          <a:bodyPr/>
          <a:lstStyle/>
          <a:p>
            <a:pPr algn="just"/>
            <a:r>
              <a:rPr lang="fr-FR" dirty="0" smtClean="0"/>
              <a:t>La base: analyses des choix de l’individu</a:t>
            </a:r>
          </a:p>
          <a:p>
            <a:pPr lvl="1" algn="just">
              <a:buFont typeface="Wingdings" pitchFamily="2" charset="2"/>
              <a:buChar char="§"/>
            </a:pPr>
            <a:r>
              <a:rPr lang="fr-FR" dirty="0" smtClean="0"/>
              <a:t>Faisons « comme si » l’on pouvait isoler un individu de tous les autres (« l’âge de pierre »)</a:t>
            </a:r>
          </a:p>
          <a:p>
            <a:pPr lvl="1" algn="just">
              <a:buFont typeface="Wingdings" pitchFamily="2" charset="2"/>
              <a:buChar char="§"/>
            </a:pPr>
            <a:r>
              <a:rPr lang="fr-FR" dirty="0" smtClean="0"/>
              <a:t>« Robinson </a:t>
            </a:r>
            <a:r>
              <a:rPr lang="fr-FR" dirty="0" err="1" smtClean="0"/>
              <a:t>Crusoé</a:t>
            </a:r>
            <a:r>
              <a:rPr lang="fr-FR" dirty="0" smtClean="0"/>
              <a:t> »: un individu seul doit faire des choix économiques (consommation, loisir, épargne</a:t>
            </a:r>
            <a:r>
              <a:rPr lang="fr-FR" dirty="0" smtClean="0"/>
              <a:t>) / une entreprise (fixer un prix, produire)</a:t>
            </a:r>
            <a:endParaRPr lang="fr-FR" dirty="0" smtClean="0"/>
          </a:p>
          <a:p>
            <a:pPr lvl="1" algn="just">
              <a:buFont typeface="Wingdings" pitchFamily="2" charset="2"/>
              <a:buChar char="§"/>
            </a:pPr>
            <a:r>
              <a:rPr lang="fr-FR" dirty="0" smtClean="0">
                <a:sym typeface="Wingdings" pitchFamily="2" charset="2"/>
              </a:rPr>
              <a:t></a:t>
            </a:r>
            <a:r>
              <a:rPr lang="fr-FR" dirty="0" smtClean="0"/>
              <a:t>  le marché n’est pas nécessaire à l’analyse économique </a:t>
            </a:r>
          </a:p>
          <a:p>
            <a:pPr lvl="1" algn="just">
              <a:buFont typeface="Wingdings" pitchFamily="2" charset="2"/>
              <a:buChar char="§"/>
            </a:pPr>
            <a:r>
              <a:rPr lang="fr-FR" dirty="0" smtClean="0">
                <a:sym typeface="Wingdings" pitchFamily="2" charset="2"/>
              </a:rPr>
              <a:t> il existe des « prix » sans marché. Ces prix sont « implicites »  exemple: plaisir perdu à travailler…mais contre le bonheur de consommer</a:t>
            </a:r>
            <a:r>
              <a:rPr lang="fr-FR" dirty="0" smtClean="0"/>
              <a:t>   </a:t>
            </a:r>
          </a:p>
        </p:txBody>
      </p:sp>
      <p:sp>
        <p:nvSpPr>
          <p:cNvPr id="3076" name="Espace réservé du pied de page 3"/>
          <p:cNvSpPr>
            <a:spLocks noGrp="1"/>
          </p:cNvSpPr>
          <p:nvPr>
            <p:ph type="ftr" sz="quarter" idx="10"/>
          </p:nvPr>
        </p:nvSpPr>
        <p:spPr>
          <a:noFill/>
        </p:spPr>
        <p:txBody>
          <a:bodyPr/>
          <a:lstStyle/>
          <a:p>
            <a:r>
              <a:rPr lang="fr-FR" smtClean="0">
                <a:latin typeface="Times" pitchFamily="18" charset="0"/>
              </a:rPr>
              <a:t>Thème 1 - </a:t>
            </a:r>
            <a:fld id="{BEF49537-68D5-4F46-94C9-1B39788DEBC2}" type="slidenum">
              <a:rPr lang="fr-FR" smtClean="0">
                <a:latin typeface="Times" pitchFamily="18" charset="0"/>
              </a:rPr>
              <a:pPr/>
              <a:t>4</a:t>
            </a:fld>
            <a:r>
              <a:rPr lang="fr-FR" smtClean="0">
                <a:latin typeface="Times"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a:xfrm>
            <a:off x="685800" y="357188"/>
            <a:ext cx="7772400" cy="1143000"/>
          </a:xfrm>
        </p:spPr>
        <p:txBody>
          <a:bodyPr/>
          <a:lstStyle/>
          <a:p>
            <a:r>
              <a:rPr lang="en-US" sz="3600" dirty="0" err="1" smtClean="0"/>
              <a:t>Groupe</a:t>
            </a:r>
            <a:r>
              <a:rPr lang="en-US" sz="3600" dirty="0" smtClean="0"/>
              <a:t> 4 : </a:t>
            </a:r>
            <a:br>
              <a:rPr lang="en-US" sz="3600" dirty="0" smtClean="0"/>
            </a:br>
            <a:r>
              <a:rPr lang="en-US" sz="3600" dirty="0" err="1" smtClean="0"/>
              <a:t>heures</a:t>
            </a:r>
            <a:r>
              <a:rPr lang="en-US" sz="3600" dirty="0" smtClean="0"/>
              <a:t> </a:t>
            </a:r>
            <a:r>
              <a:rPr lang="en-US" sz="3600" dirty="0" err="1" smtClean="0"/>
              <a:t>travaillées</a:t>
            </a:r>
            <a:r>
              <a:rPr lang="en-US" sz="3600" dirty="0" smtClean="0"/>
              <a:t> &gt; 95% des </a:t>
            </a:r>
            <a:r>
              <a:rPr lang="en-US" sz="3600" dirty="0" err="1" smtClean="0"/>
              <a:t>heures</a:t>
            </a:r>
            <a:r>
              <a:rPr lang="en-US" sz="3600" dirty="0" smtClean="0"/>
              <a:t> </a:t>
            </a:r>
            <a:r>
              <a:rPr lang="en-US" sz="3600" dirty="0" err="1" smtClean="0"/>
              <a:t>travaillées</a:t>
            </a:r>
            <a:r>
              <a:rPr lang="en-US" sz="3600" dirty="0" smtClean="0"/>
              <a:t> aux </a:t>
            </a:r>
            <a:r>
              <a:rPr lang="en-US" sz="3600" dirty="0" smtClean="0"/>
              <a:t>US en 2003</a:t>
            </a:r>
            <a:endParaRPr lang="en-US" sz="3600" dirty="0" smtClean="0"/>
          </a:p>
        </p:txBody>
      </p:sp>
      <p:pic>
        <p:nvPicPr>
          <p:cNvPr id="54275" name="Picture 3"/>
          <p:cNvPicPr>
            <a:picLocks noGrp="1" noChangeAspect="1" noChangeArrowheads="1"/>
          </p:cNvPicPr>
          <p:nvPr>
            <p:ph type="body" idx="1"/>
          </p:nvPr>
        </p:nvPicPr>
        <p:blipFill>
          <a:blip r:embed="rId2" cstate="print"/>
          <a:srcRect/>
          <a:stretch>
            <a:fillRect/>
          </a:stretch>
        </p:blipFill>
        <p:spPr>
          <a:xfrm>
            <a:off x="785813" y="1857375"/>
            <a:ext cx="8229600"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a:xfrm>
            <a:off x="685800" y="285750"/>
            <a:ext cx="7772400" cy="1143000"/>
          </a:xfrm>
        </p:spPr>
        <p:txBody>
          <a:bodyPr/>
          <a:lstStyle/>
          <a:p>
            <a:r>
              <a:rPr lang="en-US" sz="3600" smtClean="0"/>
              <a:t>Les enseignements de ces expériences</a:t>
            </a:r>
          </a:p>
        </p:txBody>
      </p:sp>
      <p:sp>
        <p:nvSpPr>
          <p:cNvPr id="134147" name="Rectangle 3"/>
          <p:cNvSpPr>
            <a:spLocks noGrp="1" noChangeArrowheads="1"/>
          </p:cNvSpPr>
          <p:nvPr>
            <p:ph type="body" idx="1"/>
          </p:nvPr>
        </p:nvSpPr>
        <p:spPr>
          <a:xfrm>
            <a:off x="685800" y="1671638"/>
            <a:ext cx="8029575" cy="4114800"/>
          </a:xfrm>
        </p:spPr>
        <p:txBody>
          <a:bodyPr/>
          <a:lstStyle/>
          <a:p>
            <a:pPr>
              <a:lnSpc>
                <a:spcPct val="90000"/>
              </a:lnSpc>
            </a:pPr>
            <a:r>
              <a:rPr lang="fr-FR" smtClean="0"/>
              <a:t>Dans les années 50-60, un européen travaille, en moyenne, plus qu’un américain.</a:t>
            </a:r>
          </a:p>
          <a:p>
            <a:pPr>
              <a:lnSpc>
                <a:spcPct val="90000"/>
              </a:lnSpc>
            </a:pPr>
            <a:r>
              <a:rPr lang="fr-FR" smtClean="0"/>
              <a:t>Mais, en Europe, l’effort baisse continûment. </a:t>
            </a:r>
          </a:p>
          <a:p>
            <a:pPr>
              <a:lnSpc>
                <a:spcPct val="90000"/>
              </a:lnSpc>
            </a:pPr>
            <a:r>
              <a:rPr lang="fr-FR" smtClean="0"/>
              <a:t>En 1975, le nombre d’heures travaillées d’un européen passe en dessous du nombre d’heures travaillées d’un américain.</a:t>
            </a:r>
          </a:p>
          <a:p>
            <a:pPr>
              <a:lnSpc>
                <a:spcPct val="90000"/>
              </a:lnSpc>
            </a:pPr>
            <a:r>
              <a:rPr lang="fr-FR" smtClean="0"/>
              <a:t>Les pays de type US ont un nombre plutôt croissant d’heures travaillées.</a:t>
            </a:r>
          </a:p>
        </p:txBody>
      </p:sp>
      <p:sp>
        <p:nvSpPr>
          <p:cNvPr id="134148" name="Text Box 4"/>
          <p:cNvSpPr txBox="1">
            <a:spLocks noChangeArrowheads="1"/>
          </p:cNvSpPr>
          <p:nvPr/>
        </p:nvSpPr>
        <p:spPr bwMode="auto">
          <a:xfrm>
            <a:off x="642938" y="5786438"/>
            <a:ext cx="7685087" cy="457200"/>
          </a:xfrm>
          <a:prstGeom prst="rect">
            <a:avLst/>
          </a:prstGeom>
          <a:solidFill>
            <a:schemeClr val="folHlink"/>
          </a:solidFill>
          <a:ln w="9525">
            <a:noFill/>
            <a:miter lim="800000"/>
            <a:headEnd/>
            <a:tailEnd/>
          </a:ln>
        </p:spPr>
        <p:txBody>
          <a:bodyPr wrap="none">
            <a:spAutoFit/>
          </a:bodyPr>
          <a:lstStyle/>
          <a:p>
            <a:pPr eaLnBrk="0" hangingPunct="0"/>
            <a:r>
              <a:rPr lang="en-US" sz="2400"/>
              <a:t>Comment expliquer SIMPLEMENT ces différences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additive="base">
                                        <p:cTn id="13"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 calcmode="lin" valueType="num">
                                      <p:cBhvr additive="base">
                                        <p:cTn id="19"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anim calcmode="lin" valueType="num">
                                      <p:cBhvr additive="base">
                                        <p:cTn id="25" dur="5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4148">
                                            <p:txEl>
                                              <p:pRg st="0" end="0"/>
                                            </p:txEl>
                                          </p:spTgt>
                                        </p:tgtEl>
                                        <p:attrNameLst>
                                          <p:attrName>style.visibility</p:attrName>
                                        </p:attrNameLst>
                                      </p:cBhvr>
                                      <p:to>
                                        <p:strVal val="visible"/>
                                      </p:to>
                                    </p:set>
                                    <p:anim calcmode="lin" valueType="num">
                                      <p:cBhvr additive="base">
                                        <p:cTn id="31" dur="500" fill="hold"/>
                                        <p:tgtEl>
                                          <p:spTgt spid="13414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4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r>
              <a:rPr lang="en-US" smtClean="0"/>
              <a:t>Les enseignements de la théorie</a:t>
            </a:r>
          </a:p>
        </p:txBody>
      </p:sp>
      <p:sp>
        <p:nvSpPr>
          <p:cNvPr id="135171" name="Rectangle 3"/>
          <p:cNvSpPr>
            <a:spLocks noGrp="1" noChangeArrowheads="1"/>
          </p:cNvSpPr>
          <p:nvPr>
            <p:ph type="body" idx="1"/>
          </p:nvPr>
        </p:nvSpPr>
        <p:spPr/>
        <p:txBody>
          <a:bodyPr/>
          <a:lstStyle/>
          <a:p>
            <a:r>
              <a:rPr lang="en-US" smtClean="0"/>
              <a:t>A la sortie de la guerre, les pays européens se </a:t>
            </a:r>
            <a:r>
              <a:rPr lang="fr-FR" smtClean="0"/>
              <a:t>reconstruisent: le rattrapage économique incite à travailler plus qu’aux USA.</a:t>
            </a:r>
          </a:p>
          <a:p>
            <a:r>
              <a:rPr lang="fr-FR" smtClean="0"/>
              <a:t>Mais, une fois rattrapé ce retard, le nombre d’heures travaillées chute. Pourquoi?</a:t>
            </a:r>
          </a:p>
          <a:p>
            <a:r>
              <a:rPr lang="fr-FR" smtClean="0"/>
              <a:t>Quelle est le facteur, commun à tous ces pays européens, permettant d’expliquer la chute du nombre d’heures travaillées?</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additive="base">
                                        <p:cTn id="13"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 calcmode="lin" valueType="num">
                                      <p:cBhvr additive="base">
                                        <p:cTn id="19"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9392"/>
            <a:ext cx="7772400" cy="1143000"/>
          </a:xfrm>
        </p:spPr>
        <p:txBody>
          <a:bodyPr/>
          <a:lstStyle/>
          <a:p>
            <a:r>
              <a:rPr lang="fr-FR" dirty="0" smtClean="0"/>
              <a:t>Le modèle</a:t>
            </a:r>
            <a:endParaRPr lang="fr-FR" dirty="0"/>
          </a:p>
        </p:txBody>
      </p:sp>
      <p:sp>
        <p:nvSpPr>
          <p:cNvPr id="3" name="Espace réservé du pied de page 2"/>
          <p:cNvSpPr>
            <a:spLocks noGrp="1"/>
          </p:cNvSpPr>
          <p:nvPr>
            <p:ph type="ftr" sz="quarter" idx="10"/>
          </p:nvPr>
        </p:nvSpPr>
        <p:spPr/>
        <p:txBody>
          <a:bodyPr/>
          <a:lstStyle/>
          <a:p>
            <a:pPr>
              <a:defRPr/>
            </a:pPr>
            <a:r>
              <a:rPr lang="fr-FR" smtClean="0"/>
              <a:t>Thème 1 - </a:t>
            </a:r>
            <a:fld id="{BCD6FAF7-9946-4CD6-974A-185DC81E226D}" type="slidenum">
              <a:rPr lang="fr-FR" smtClean="0"/>
              <a:pPr>
                <a:defRPr/>
              </a:pPr>
              <a:t>43</a:t>
            </a:fld>
            <a:r>
              <a:rPr lang="fr-FR" smtClean="0"/>
              <a:t> - </a:t>
            </a:r>
            <a:endParaRPr lang="fr-FR"/>
          </a:p>
        </p:txBody>
      </p:sp>
      <p:cxnSp>
        <p:nvCxnSpPr>
          <p:cNvPr id="5" name="Connecteur droit avec flèche 4"/>
          <p:cNvCxnSpPr/>
          <p:nvPr/>
        </p:nvCxnSpPr>
        <p:spPr bwMode="auto">
          <a:xfrm flipV="1">
            <a:off x="1115616" y="1772816"/>
            <a:ext cx="0" cy="424847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7" name="Connecteur droit avec flèche 6"/>
          <p:cNvCxnSpPr/>
          <p:nvPr/>
        </p:nvCxnSpPr>
        <p:spPr bwMode="auto">
          <a:xfrm flipV="1">
            <a:off x="1115616" y="5949280"/>
            <a:ext cx="6624736" cy="7200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 name="Connecteur droit 8"/>
          <p:cNvCxnSpPr/>
          <p:nvPr/>
        </p:nvCxnSpPr>
        <p:spPr bwMode="auto">
          <a:xfrm flipV="1">
            <a:off x="1979712" y="2204864"/>
            <a:ext cx="5256584" cy="338437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9"/>
          <p:cNvCxnSpPr/>
          <p:nvPr/>
        </p:nvCxnSpPr>
        <p:spPr bwMode="auto">
          <a:xfrm flipV="1">
            <a:off x="1331640" y="1844824"/>
            <a:ext cx="4320480" cy="2808312"/>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11" name="Connecteur droit 10"/>
          <p:cNvCxnSpPr/>
          <p:nvPr/>
        </p:nvCxnSpPr>
        <p:spPr bwMode="auto">
          <a:xfrm>
            <a:off x="1619672" y="2276872"/>
            <a:ext cx="5184576" cy="3384376"/>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15" name="Connecteur droit 14"/>
          <p:cNvCxnSpPr/>
          <p:nvPr/>
        </p:nvCxnSpPr>
        <p:spPr bwMode="auto">
          <a:xfrm>
            <a:off x="2483768" y="1916832"/>
            <a:ext cx="5184576" cy="3384376"/>
          </a:xfrm>
          <a:prstGeom prst="line">
            <a:avLst/>
          </a:prstGeom>
          <a:solidFill>
            <a:schemeClr val="accent1"/>
          </a:solidFill>
          <a:ln w="38100" cap="flat" cmpd="sng" algn="ctr">
            <a:solidFill>
              <a:srgbClr val="00B050"/>
            </a:solidFill>
            <a:prstDash val="dash"/>
            <a:round/>
            <a:headEnd type="none" w="med" len="med"/>
            <a:tailEnd type="none" w="med" len="med"/>
          </a:ln>
          <a:effectLst/>
        </p:spPr>
      </p:cxnSp>
      <p:cxnSp>
        <p:nvCxnSpPr>
          <p:cNvPr id="18" name="Connecteur droit 17"/>
          <p:cNvCxnSpPr/>
          <p:nvPr/>
        </p:nvCxnSpPr>
        <p:spPr bwMode="auto">
          <a:xfrm>
            <a:off x="4355976" y="4077072"/>
            <a:ext cx="0" cy="1872208"/>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21" name="Connecteur droit 20"/>
          <p:cNvCxnSpPr/>
          <p:nvPr/>
        </p:nvCxnSpPr>
        <p:spPr bwMode="auto">
          <a:xfrm flipH="1">
            <a:off x="1115616" y="4077072"/>
            <a:ext cx="3168352" cy="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25" name="ZoneTexte 24"/>
          <p:cNvSpPr txBox="1"/>
          <p:nvPr/>
        </p:nvSpPr>
        <p:spPr>
          <a:xfrm>
            <a:off x="3923928" y="6021288"/>
            <a:ext cx="896399" cy="369332"/>
          </a:xfrm>
          <a:prstGeom prst="rect">
            <a:avLst/>
          </a:prstGeom>
          <a:noFill/>
        </p:spPr>
        <p:txBody>
          <a:bodyPr wrap="none" rtlCol="0">
            <a:spAutoFit/>
          </a:bodyPr>
          <a:lstStyle/>
          <a:p>
            <a:r>
              <a:rPr lang="fr-FR" sz="1800" b="0" dirty="0"/>
              <a:t>h</a:t>
            </a:r>
            <a:r>
              <a:rPr lang="fr-FR" sz="1800" b="0" dirty="0" smtClean="0"/>
              <a:t> initial</a:t>
            </a:r>
            <a:endParaRPr lang="fr-FR" sz="1800" b="0" dirty="0"/>
          </a:p>
        </p:txBody>
      </p:sp>
      <p:sp>
        <p:nvSpPr>
          <p:cNvPr id="26" name="ZoneTexte 25"/>
          <p:cNvSpPr txBox="1"/>
          <p:nvPr/>
        </p:nvSpPr>
        <p:spPr>
          <a:xfrm>
            <a:off x="179512" y="3933056"/>
            <a:ext cx="947695" cy="369332"/>
          </a:xfrm>
          <a:prstGeom prst="rect">
            <a:avLst/>
          </a:prstGeom>
          <a:noFill/>
        </p:spPr>
        <p:txBody>
          <a:bodyPr wrap="none" rtlCol="0">
            <a:spAutoFit/>
          </a:bodyPr>
          <a:lstStyle/>
          <a:p>
            <a:r>
              <a:rPr lang="fr-FR" sz="1800" b="0" dirty="0" smtClean="0"/>
              <a:t>w initial</a:t>
            </a:r>
            <a:endParaRPr lang="fr-FR" sz="1800" b="0" dirty="0"/>
          </a:p>
        </p:txBody>
      </p:sp>
      <p:cxnSp>
        <p:nvCxnSpPr>
          <p:cNvPr id="27" name="Connecteur droit 26"/>
          <p:cNvCxnSpPr/>
          <p:nvPr/>
        </p:nvCxnSpPr>
        <p:spPr bwMode="auto">
          <a:xfrm>
            <a:off x="5076056" y="3645024"/>
            <a:ext cx="0" cy="2304256"/>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29" name="Connecteur droit 28"/>
          <p:cNvCxnSpPr/>
          <p:nvPr/>
        </p:nvCxnSpPr>
        <p:spPr bwMode="auto">
          <a:xfrm flipH="1">
            <a:off x="1115616" y="3573016"/>
            <a:ext cx="3888432" cy="72008"/>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31" name="ZoneTexte 30"/>
          <p:cNvSpPr txBox="1"/>
          <p:nvPr/>
        </p:nvSpPr>
        <p:spPr>
          <a:xfrm>
            <a:off x="35496" y="3501008"/>
            <a:ext cx="1159292" cy="369332"/>
          </a:xfrm>
          <a:prstGeom prst="rect">
            <a:avLst/>
          </a:prstGeom>
          <a:noFill/>
        </p:spPr>
        <p:txBody>
          <a:bodyPr wrap="none" rtlCol="0">
            <a:spAutoFit/>
          </a:bodyPr>
          <a:lstStyle/>
          <a:p>
            <a:r>
              <a:rPr lang="fr-FR" sz="1800" b="0" dirty="0" smtClean="0"/>
              <a:t>w avec PT</a:t>
            </a:r>
            <a:endParaRPr lang="fr-FR" sz="1800" b="0" dirty="0"/>
          </a:p>
        </p:txBody>
      </p:sp>
      <p:sp>
        <p:nvSpPr>
          <p:cNvPr id="32" name="ZoneTexte 31"/>
          <p:cNvSpPr txBox="1"/>
          <p:nvPr/>
        </p:nvSpPr>
        <p:spPr>
          <a:xfrm>
            <a:off x="4932040" y="6021288"/>
            <a:ext cx="1107996" cy="369332"/>
          </a:xfrm>
          <a:prstGeom prst="rect">
            <a:avLst/>
          </a:prstGeom>
          <a:noFill/>
        </p:spPr>
        <p:txBody>
          <a:bodyPr wrap="none" rtlCol="0">
            <a:spAutoFit/>
          </a:bodyPr>
          <a:lstStyle/>
          <a:p>
            <a:r>
              <a:rPr lang="fr-FR" sz="1800" b="0" dirty="0"/>
              <a:t>h</a:t>
            </a:r>
            <a:r>
              <a:rPr lang="fr-FR" sz="1800" b="0" dirty="0" smtClean="0"/>
              <a:t> avec PT</a:t>
            </a:r>
            <a:endParaRPr lang="fr-FR" sz="1800" b="0" dirty="0"/>
          </a:p>
        </p:txBody>
      </p:sp>
      <p:sp>
        <p:nvSpPr>
          <p:cNvPr id="33" name="Flèche vers le bas 32"/>
          <p:cNvSpPr/>
          <p:nvPr/>
        </p:nvSpPr>
        <p:spPr bwMode="auto">
          <a:xfrm rot="13037686">
            <a:off x="5724128" y="4365104"/>
            <a:ext cx="360040"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1" i="0" u="none" strike="noStrike" cap="none" normalizeH="0" baseline="0" smtClean="0">
              <a:ln>
                <a:noFill/>
              </a:ln>
              <a:solidFill>
                <a:schemeClr val="tx1"/>
              </a:solidFill>
              <a:effectLst/>
              <a:latin typeface="Times" charset="0"/>
            </a:endParaRPr>
          </a:p>
        </p:txBody>
      </p:sp>
      <p:sp>
        <p:nvSpPr>
          <p:cNvPr id="34" name="Flèche vers le bas 33"/>
          <p:cNvSpPr/>
          <p:nvPr/>
        </p:nvSpPr>
        <p:spPr bwMode="auto">
          <a:xfrm rot="8080215">
            <a:off x="5508104" y="2132856"/>
            <a:ext cx="360040" cy="79208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3200" b="1" i="0" u="none" strike="noStrike" cap="none" normalizeH="0" baseline="0" smtClean="0">
              <a:ln>
                <a:noFill/>
              </a:ln>
              <a:solidFill>
                <a:schemeClr val="tx1"/>
              </a:solidFill>
              <a:effectLst/>
              <a:latin typeface="Times" charset="0"/>
            </a:endParaRPr>
          </a:p>
        </p:txBody>
      </p:sp>
      <p:cxnSp>
        <p:nvCxnSpPr>
          <p:cNvPr id="35" name="Connecteur droit 34"/>
          <p:cNvCxnSpPr/>
          <p:nvPr/>
        </p:nvCxnSpPr>
        <p:spPr bwMode="auto">
          <a:xfrm>
            <a:off x="3995936" y="2924944"/>
            <a:ext cx="0" cy="3024336"/>
          </a:xfrm>
          <a:prstGeom prst="line">
            <a:avLst/>
          </a:prstGeom>
          <a:solidFill>
            <a:schemeClr val="accent1"/>
          </a:solidFill>
          <a:ln w="12700" cap="flat" cmpd="sng" algn="ctr">
            <a:solidFill>
              <a:schemeClr val="tx1"/>
            </a:solidFill>
            <a:prstDash val="sysDash"/>
            <a:round/>
            <a:headEnd type="none" w="med" len="med"/>
            <a:tailEnd type="none" w="med" len="med"/>
          </a:ln>
          <a:effectLst/>
        </p:spPr>
      </p:cxnSp>
      <p:cxnSp>
        <p:nvCxnSpPr>
          <p:cNvPr id="37" name="Connecteur droit 36"/>
          <p:cNvCxnSpPr/>
          <p:nvPr/>
        </p:nvCxnSpPr>
        <p:spPr bwMode="auto">
          <a:xfrm flipH="1">
            <a:off x="1115616" y="2924944"/>
            <a:ext cx="2880320" cy="0"/>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39" name="ZoneTexte 38"/>
          <p:cNvSpPr txBox="1"/>
          <p:nvPr/>
        </p:nvSpPr>
        <p:spPr>
          <a:xfrm>
            <a:off x="3349097" y="5949280"/>
            <a:ext cx="934871" cy="923330"/>
          </a:xfrm>
          <a:prstGeom prst="rect">
            <a:avLst/>
          </a:prstGeom>
          <a:noFill/>
        </p:spPr>
        <p:txBody>
          <a:bodyPr wrap="none" rtlCol="0">
            <a:spAutoFit/>
          </a:bodyPr>
          <a:lstStyle/>
          <a:p>
            <a:r>
              <a:rPr lang="fr-FR" sz="1800" b="0" dirty="0"/>
              <a:t>h</a:t>
            </a:r>
            <a:r>
              <a:rPr lang="fr-FR" sz="1800" b="0" dirty="0" smtClean="0"/>
              <a:t> </a:t>
            </a:r>
          </a:p>
          <a:p>
            <a:r>
              <a:rPr lang="fr-FR" sz="1800" b="0" dirty="0" smtClean="0"/>
              <a:t>avec PT</a:t>
            </a:r>
          </a:p>
          <a:p>
            <a:r>
              <a:rPr lang="fr-FR" sz="1800" b="0" dirty="0" smtClean="0"/>
              <a:t>et taxes </a:t>
            </a:r>
            <a:endParaRPr lang="fr-FR" sz="1800" b="0" dirty="0"/>
          </a:p>
        </p:txBody>
      </p:sp>
      <p:sp>
        <p:nvSpPr>
          <p:cNvPr id="40" name="ZoneTexte 39"/>
          <p:cNvSpPr txBox="1"/>
          <p:nvPr/>
        </p:nvSpPr>
        <p:spPr>
          <a:xfrm>
            <a:off x="-36512" y="2708920"/>
            <a:ext cx="1159292" cy="646331"/>
          </a:xfrm>
          <a:prstGeom prst="rect">
            <a:avLst/>
          </a:prstGeom>
          <a:noFill/>
        </p:spPr>
        <p:txBody>
          <a:bodyPr wrap="none" rtlCol="0">
            <a:spAutoFit/>
          </a:bodyPr>
          <a:lstStyle/>
          <a:p>
            <a:r>
              <a:rPr lang="fr-FR" sz="1800" b="0" dirty="0" smtClean="0"/>
              <a:t>w avec PT</a:t>
            </a:r>
          </a:p>
          <a:p>
            <a:r>
              <a:rPr lang="fr-FR" sz="1800" b="0" dirty="0" smtClean="0"/>
              <a:t>et taxes </a:t>
            </a:r>
            <a:endParaRPr lang="fr-FR" sz="1800" b="0" dirty="0"/>
          </a:p>
        </p:txBody>
      </p:sp>
      <p:sp>
        <p:nvSpPr>
          <p:cNvPr id="24" name="ZoneTexte 23"/>
          <p:cNvSpPr txBox="1"/>
          <p:nvPr/>
        </p:nvSpPr>
        <p:spPr>
          <a:xfrm>
            <a:off x="539552" y="908720"/>
            <a:ext cx="3663182" cy="830997"/>
          </a:xfrm>
          <a:prstGeom prst="rect">
            <a:avLst/>
          </a:prstGeom>
          <a:noFill/>
        </p:spPr>
        <p:txBody>
          <a:bodyPr wrap="none" rtlCol="0">
            <a:spAutoFit/>
          </a:bodyPr>
          <a:lstStyle/>
          <a:p>
            <a:r>
              <a:rPr lang="fr-FR" sz="2400" b="0" dirty="0" smtClean="0"/>
              <a:t>w = Salaire</a:t>
            </a:r>
          </a:p>
          <a:p>
            <a:r>
              <a:rPr lang="fr-FR" sz="2400" b="0" dirty="0" smtClean="0"/>
              <a:t>h = Nb. D’heures travaillées</a:t>
            </a:r>
            <a:endParaRPr lang="fr-FR" sz="2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32" grpId="0"/>
      <p:bldP spid="33" grpId="0" animBg="1"/>
      <p:bldP spid="34" grpId="0" animBg="1"/>
      <p:bldP spid="39" grpId="0"/>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a:xfrm>
            <a:off x="685800" y="142875"/>
            <a:ext cx="7772400" cy="1143000"/>
          </a:xfrm>
        </p:spPr>
        <p:txBody>
          <a:bodyPr/>
          <a:lstStyle/>
          <a:p>
            <a:r>
              <a:rPr lang="en-US" sz="3200" smtClean="0"/>
              <a:t>L’evolution de la pression fiscale (recettes du gouvernement / PIB) </a:t>
            </a:r>
          </a:p>
        </p:txBody>
      </p:sp>
      <p:pic>
        <p:nvPicPr>
          <p:cNvPr id="57347" name="Picture 5"/>
          <p:cNvPicPr>
            <a:picLocks noGrp="1" noChangeAspect="1" noChangeArrowheads="1"/>
          </p:cNvPicPr>
          <p:nvPr>
            <p:ph type="body" idx="1"/>
          </p:nvPr>
        </p:nvPicPr>
        <p:blipFill>
          <a:blip r:embed="rId2" cstate="print"/>
          <a:srcRect/>
          <a:stretch>
            <a:fillRect/>
          </a:stretch>
        </p:blipFill>
        <p:spPr>
          <a:xfrm>
            <a:off x="500063" y="1571625"/>
            <a:ext cx="8305800" cy="4379913"/>
          </a:xfrm>
        </p:spPr>
      </p:pic>
      <p:sp>
        <p:nvSpPr>
          <p:cNvPr id="136199" name="Freeform 7"/>
          <p:cNvSpPr>
            <a:spLocks/>
          </p:cNvSpPr>
          <p:nvPr/>
        </p:nvSpPr>
        <p:spPr bwMode="auto">
          <a:xfrm>
            <a:off x="1809750" y="3143250"/>
            <a:ext cx="6048375" cy="1703388"/>
          </a:xfrm>
          <a:custGeom>
            <a:avLst/>
            <a:gdLst>
              <a:gd name="T0" fmla="*/ 0 w 3810"/>
              <a:gd name="T1" fmla="*/ 2147483647 h 1073"/>
              <a:gd name="T2" fmla="*/ 2147483647 w 3810"/>
              <a:gd name="T3" fmla="*/ 304939750 h 1073"/>
              <a:gd name="T4" fmla="*/ 2147483647 w 3810"/>
              <a:gd name="T5" fmla="*/ 877014630 h 1073"/>
              <a:gd name="T6" fmla="*/ 0 60000 65536"/>
              <a:gd name="T7" fmla="*/ 0 60000 65536"/>
              <a:gd name="T8" fmla="*/ 0 60000 65536"/>
              <a:gd name="T9" fmla="*/ 0 w 3810"/>
              <a:gd name="T10" fmla="*/ 0 h 1073"/>
              <a:gd name="T11" fmla="*/ 3810 w 3810"/>
              <a:gd name="T12" fmla="*/ 1073 h 1073"/>
            </a:gdLst>
            <a:ahLst/>
            <a:cxnLst>
              <a:cxn ang="T6">
                <a:pos x="T0" y="T1"/>
              </a:cxn>
              <a:cxn ang="T7">
                <a:pos x="T2" y="T3"/>
              </a:cxn>
              <a:cxn ang="T8">
                <a:pos x="T4" y="T5"/>
              </a:cxn>
            </a:cxnLst>
            <a:rect l="T9" t="T10" r="T11" b="T12"/>
            <a:pathLst>
              <a:path w="3810" h="1073">
                <a:moveTo>
                  <a:pt x="0" y="1073"/>
                </a:moveTo>
                <a:cubicBezTo>
                  <a:pt x="884" y="657"/>
                  <a:pt x="1769" y="242"/>
                  <a:pt x="2404" y="121"/>
                </a:cubicBezTo>
                <a:cubicBezTo>
                  <a:pt x="3039" y="0"/>
                  <a:pt x="3576" y="310"/>
                  <a:pt x="3810" y="348"/>
                </a:cubicBezTo>
              </a:path>
            </a:pathLst>
          </a:custGeom>
          <a:noFill/>
          <a:ln w="28575" cap="flat" cmpd="sng">
            <a:solidFill>
              <a:schemeClr val="tx1"/>
            </a:solidFill>
            <a:prstDash val="dashDot"/>
            <a:round/>
            <a:headEnd type="triangle" w="med" len="med"/>
            <a:tailEnd type="triangle" w="med" len="med"/>
          </a:ln>
        </p:spPr>
        <p:txBody>
          <a:bodyPr/>
          <a:lstStyle/>
          <a:p>
            <a:endParaRPr lang="fr-FR"/>
          </a:p>
        </p:txBody>
      </p:sp>
      <p:sp>
        <p:nvSpPr>
          <p:cNvPr id="136201" name="Line 9"/>
          <p:cNvSpPr>
            <a:spLocks noChangeShapeType="1"/>
          </p:cNvSpPr>
          <p:nvPr/>
        </p:nvSpPr>
        <p:spPr bwMode="auto">
          <a:xfrm flipV="1">
            <a:off x="1643063" y="4000500"/>
            <a:ext cx="0" cy="1368425"/>
          </a:xfrm>
          <a:prstGeom prst="line">
            <a:avLst/>
          </a:prstGeom>
          <a:noFill/>
          <a:ln w="57150">
            <a:solidFill>
              <a:schemeClr val="tx1"/>
            </a:solidFill>
            <a:round/>
            <a:headEnd type="triangle" w="med" len="med"/>
            <a:tailEnd type="triangle" w="med" len="med"/>
          </a:ln>
        </p:spPr>
        <p:txBody>
          <a:bodyPr/>
          <a:lstStyle/>
          <a:p>
            <a:endParaRPr lang="fr-FR"/>
          </a:p>
        </p:txBody>
      </p:sp>
      <p:sp>
        <p:nvSpPr>
          <p:cNvPr id="136202" name="Line 10"/>
          <p:cNvSpPr>
            <a:spLocks noChangeShapeType="1"/>
          </p:cNvSpPr>
          <p:nvPr/>
        </p:nvSpPr>
        <p:spPr bwMode="auto">
          <a:xfrm flipV="1">
            <a:off x="5357813" y="2989263"/>
            <a:ext cx="0" cy="1368425"/>
          </a:xfrm>
          <a:prstGeom prst="line">
            <a:avLst/>
          </a:prstGeom>
          <a:noFill/>
          <a:ln w="57150">
            <a:solidFill>
              <a:schemeClr val="tx1"/>
            </a:solidFill>
            <a:round/>
            <a:headEnd type="triangle" w="med" len="med"/>
            <a:tailEnd type="triangle" w="med" len="med"/>
          </a:ln>
        </p:spPr>
        <p:txBody>
          <a:bodyPr/>
          <a:lstStyle/>
          <a:p>
            <a:endParaRPr lang="fr-FR"/>
          </a:p>
        </p:txBody>
      </p:sp>
      <p:sp>
        <p:nvSpPr>
          <p:cNvPr id="136203" name="Line 11"/>
          <p:cNvSpPr>
            <a:spLocks noChangeShapeType="1"/>
          </p:cNvSpPr>
          <p:nvPr/>
        </p:nvSpPr>
        <p:spPr bwMode="auto">
          <a:xfrm flipV="1">
            <a:off x="5715000" y="2143125"/>
            <a:ext cx="0" cy="2232025"/>
          </a:xfrm>
          <a:prstGeom prst="line">
            <a:avLst/>
          </a:prstGeom>
          <a:noFill/>
          <a:ln w="57150">
            <a:solidFill>
              <a:schemeClr val="tx1"/>
            </a:solidFill>
            <a:round/>
            <a:headEnd type="triangle" w="med" len="med"/>
            <a:tailEnd type="triangle" w="med" len="med"/>
          </a:ln>
        </p:spPr>
        <p:txBody>
          <a:bodyPr/>
          <a:lstStyle/>
          <a:p>
            <a:endParaRPr lang="fr-FR"/>
          </a:p>
        </p:txBody>
      </p:sp>
      <p:sp>
        <p:nvSpPr>
          <p:cNvPr id="136204" name="Text Box 12"/>
          <p:cNvSpPr txBox="1">
            <a:spLocks noChangeArrowheads="1"/>
          </p:cNvSpPr>
          <p:nvPr/>
        </p:nvSpPr>
        <p:spPr bwMode="auto">
          <a:xfrm>
            <a:off x="2857500" y="5897563"/>
            <a:ext cx="1301750" cy="366712"/>
          </a:xfrm>
          <a:prstGeom prst="rect">
            <a:avLst/>
          </a:prstGeom>
          <a:noFill/>
          <a:ln w="9525">
            <a:noFill/>
            <a:miter lim="800000"/>
            <a:headEnd/>
            <a:tailEnd/>
          </a:ln>
        </p:spPr>
        <p:txBody>
          <a:bodyPr wrap="none">
            <a:spAutoFit/>
          </a:bodyPr>
          <a:lstStyle/>
          <a:p>
            <a:pPr eaLnBrk="0" hangingPunct="0"/>
            <a:r>
              <a:rPr lang="en-US"/>
              <a:t>Ecart initial</a:t>
            </a:r>
          </a:p>
        </p:txBody>
      </p:sp>
      <p:sp>
        <p:nvSpPr>
          <p:cNvPr id="136205" name="Line 13"/>
          <p:cNvSpPr>
            <a:spLocks noChangeShapeType="1"/>
          </p:cNvSpPr>
          <p:nvPr/>
        </p:nvSpPr>
        <p:spPr bwMode="auto">
          <a:xfrm flipV="1">
            <a:off x="5072063" y="4357688"/>
            <a:ext cx="214312" cy="1785937"/>
          </a:xfrm>
          <a:prstGeom prst="line">
            <a:avLst/>
          </a:prstGeom>
          <a:noFill/>
          <a:ln w="9525">
            <a:solidFill>
              <a:schemeClr val="tx1"/>
            </a:solidFill>
            <a:round/>
            <a:headEnd/>
            <a:tailEnd type="triangle" w="med" len="med"/>
          </a:ln>
        </p:spPr>
        <p:txBody>
          <a:bodyPr/>
          <a:lstStyle/>
          <a:p>
            <a:endParaRPr lang="fr-FR"/>
          </a:p>
        </p:txBody>
      </p:sp>
      <p:sp>
        <p:nvSpPr>
          <p:cNvPr id="136206" name="Line 14"/>
          <p:cNvSpPr>
            <a:spLocks noChangeShapeType="1"/>
          </p:cNvSpPr>
          <p:nvPr/>
        </p:nvSpPr>
        <p:spPr bwMode="auto">
          <a:xfrm flipH="1" flipV="1">
            <a:off x="1714500" y="5072063"/>
            <a:ext cx="1223963" cy="1020762"/>
          </a:xfrm>
          <a:prstGeom prst="line">
            <a:avLst/>
          </a:prstGeom>
          <a:noFill/>
          <a:ln w="9525">
            <a:solidFill>
              <a:schemeClr val="tx1"/>
            </a:solidFill>
            <a:round/>
            <a:headEnd/>
            <a:tailEnd type="triangle" w="med" len="med"/>
          </a:ln>
        </p:spPr>
        <p:txBody>
          <a:bodyPr/>
          <a:lstStyle/>
          <a:p>
            <a:endParaRPr lang="fr-FR"/>
          </a:p>
        </p:txBody>
      </p:sp>
      <p:sp>
        <p:nvSpPr>
          <p:cNvPr id="136207" name="Text Box 15"/>
          <p:cNvSpPr txBox="1">
            <a:spLocks noChangeArrowheads="1"/>
          </p:cNvSpPr>
          <p:nvPr/>
        </p:nvSpPr>
        <p:spPr bwMode="auto">
          <a:xfrm>
            <a:off x="5929313" y="5848350"/>
            <a:ext cx="1631950" cy="366713"/>
          </a:xfrm>
          <a:prstGeom prst="rect">
            <a:avLst/>
          </a:prstGeom>
          <a:noFill/>
          <a:ln w="9525">
            <a:noFill/>
            <a:miter lim="800000"/>
            <a:headEnd/>
            <a:tailEnd/>
          </a:ln>
        </p:spPr>
        <p:txBody>
          <a:bodyPr wrap="none">
            <a:spAutoFit/>
          </a:bodyPr>
          <a:lstStyle/>
          <a:p>
            <a:pPr eaLnBrk="0" hangingPunct="0"/>
            <a:r>
              <a:rPr lang="en-US"/>
              <a:t>Ecart maximal</a:t>
            </a:r>
          </a:p>
        </p:txBody>
      </p:sp>
      <p:sp>
        <p:nvSpPr>
          <p:cNvPr id="136208" name="Line 16"/>
          <p:cNvSpPr>
            <a:spLocks noChangeShapeType="1"/>
          </p:cNvSpPr>
          <p:nvPr/>
        </p:nvSpPr>
        <p:spPr bwMode="auto">
          <a:xfrm flipH="1" flipV="1">
            <a:off x="5786438" y="4000500"/>
            <a:ext cx="1071562" cy="1928813"/>
          </a:xfrm>
          <a:prstGeom prst="line">
            <a:avLst/>
          </a:prstGeom>
          <a:noFill/>
          <a:ln w="9525">
            <a:solidFill>
              <a:schemeClr val="tx1"/>
            </a:solidFill>
            <a:round/>
            <a:headEnd/>
            <a:tailEnd type="triangle" w="med" len="med"/>
          </a:ln>
        </p:spPr>
        <p:txBody>
          <a:bodyPr/>
          <a:lstStyle/>
          <a:p>
            <a:endParaRPr lang="fr-FR"/>
          </a:p>
        </p:txBody>
      </p:sp>
      <p:sp>
        <p:nvSpPr>
          <p:cNvPr id="136209" name="Text Box 17"/>
          <p:cNvSpPr txBox="1">
            <a:spLocks noChangeArrowheads="1"/>
          </p:cNvSpPr>
          <p:nvPr/>
        </p:nvSpPr>
        <p:spPr bwMode="auto">
          <a:xfrm>
            <a:off x="1143000" y="2000250"/>
            <a:ext cx="2127250" cy="366713"/>
          </a:xfrm>
          <a:prstGeom prst="rect">
            <a:avLst/>
          </a:prstGeom>
          <a:noFill/>
          <a:ln w="9525">
            <a:noFill/>
            <a:miter lim="800000"/>
            <a:headEnd/>
            <a:tailEnd/>
          </a:ln>
        </p:spPr>
        <p:txBody>
          <a:bodyPr wrap="none">
            <a:spAutoFit/>
          </a:bodyPr>
          <a:lstStyle/>
          <a:p>
            <a:pPr eaLnBrk="0" hangingPunct="0"/>
            <a:r>
              <a:rPr lang="en-US"/>
              <a:t>Evolution moyenne</a:t>
            </a:r>
          </a:p>
        </p:txBody>
      </p:sp>
      <p:sp>
        <p:nvSpPr>
          <p:cNvPr id="136210" name="Line 18"/>
          <p:cNvSpPr>
            <a:spLocks noChangeShapeType="1"/>
          </p:cNvSpPr>
          <p:nvPr/>
        </p:nvSpPr>
        <p:spPr bwMode="auto">
          <a:xfrm>
            <a:off x="2714625" y="2500313"/>
            <a:ext cx="360363" cy="17145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 calcmode="lin" valueType="num">
                                      <p:cBhvr additive="base">
                                        <p:cTn id="7" dur="500" fill="hold"/>
                                        <p:tgtEl>
                                          <p:spTgt spid="136199"/>
                                        </p:tgtEl>
                                        <p:attrNameLst>
                                          <p:attrName>ppt_x</p:attrName>
                                        </p:attrNameLst>
                                      </p:cBhvr>
                                      <p:tavLst>
                                        <p:tav tm="0">
                                          <p:val>
                                            <p:strVal val="#ppt_x"/>
                                          </p:val>
                                        </p:tav>
                                        <p:tav tm="100000">
                                          <p:val>
                                            <p:strVal val="#ppt_x"/>
                                          </p:val>
                                        </p:tav>
                                      </p:tavLst>
                                    </p:anim>
                                    <p:anim calcmode="lin" valueType="num">
                                      <p:cBhvr additive="base">
                                        <p:cTn id="8" dur="500" fill="hold"/>
                                        <p:tgtEl>
                                          <p:spTgt spid="1361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6209"/>
                                        </p:tgtEl>
                                        <p:attrNameLst>
                                          <p:attrName>style.visibility</p:attrName>
                                        </p:attrNameLst>
                                      </p:cBhvr>
                                      <p:to>
                                        <p:strVal val="visible"/>
                                      </p:to>
                                    </p:set>
                                    <p:anim calcmode="lin" valueType="num">
                                      <p:cBhvr additive="base">
                                        <p:cTn id="11" dur="500" fill="hold"/>
                                        <p:tgtEl>
                                          <p:spTgt spid="136209"/>
                                        </p:tgtEl>
                                        <p:attrNameLst>
                                          <p:attrName>ppt_x</p:attrName>
                                        </p:attrNameLst>
                                      </p:cBhvr>
                                      <p:tavLst>
                                        <p:tav tm="0">
                                          <p:val>
                                            <p:strVal val="#ppt_x"/>
                                          </p:val>
                                        </p:tav>
                                        <p:tav tm="100000">
                                          <p:val>
                                            <p:strVal val="#ppt_x"/>
                                          </p:val>
                                        </p:tav>
                                      </p:tavLst>
                                    </p:anim>
                                    <p:anim calcmode="lin" valueType="num">
                                      <p:cBhvr additive="base">
                                        <p:cTn id="12" dur="500" fill="hold"/>
                                        <p:tgtEl>
                                          <p:spTgt spid="1362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6210"/>
                                        </p:tgtEl>
                                        <p:attrNameLst>
                                          <p:attrName>style.visibility</p:attrName>
                                        </p:attrNameLst>
                                      </p:cBhvr>
                                      <p:to>
                                        <p:strVal val="visible"/>
                                      </p:to>
                                    </p:set>
                                    <p:anim calcmode="lin" valueType="num">
                                      <p:cBhvr additive="base">
                                        <p:cTn id="15" dur="500" fill="hold"/>
                                        <p:tgtEl>
                                          <p:spTgt spid="136210"/>
                                        </p:tgtEl>
                                        <p:attrNameLst>
                                          <p:attrName>ppt_x</p:attrName>
                                        </p:attrNameLst>
                                      </p:cBhvr>
                                      <p:tavLst>
                                        <p:tav tm="0">
                                          <p:val>
                                            <p:strVal val="#ppt_x"/>
                                          </p:val>
                                        </p:tav>
                                        <p:tav tm="100000">
                                          <p:val>
                                            <p:strVal val="#ppt_x"/>
                                          </p:val>
                                        </p:tav>
                                      </p:tavLst>
                                    </p:anim>
                                    <p:anim calcmode="lin" valueType="num">
                                      <p:cBhvr additive="base">
                                        <p:cTn id="16" dur="500" fill="hold"/>
                                        <p:tgtEl>
                                          <p:spTgt spid="1362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6201"/>
                                        </p:tgtEl>
                                        <p:attrNameLst>
                                          <p:attrName>style.visibility</p:attrName>
                                        </p:attrNameLst>
                                      </p:cBhvr>
                                      <p:to>
                                        <p:strVal val="visible"/>
                                      </p:to>
                                    </p:set>
                                    <p:anim calcmode="lin" valueType="num">
                                      <p:cBhvr additive="base">
                                        <p:cTn id="21" dur="500" fill="hold"/>
                                        <p:tgtEl>
                                          <p:spTgt spid="136201"/>
                                        </p:tgtEl>
                                        <p:attrNameLst>
                                          <p:attrName>ppt_x</p:attrName>
                                        </p:attrNameLst>
                                      </p:cBhvr>
                                      <p:tavLst>
                                        <p:tav tm="0">
                                          <p:val>
                                            <p:strVal val="#ppt_x"/>
                                          </p:val>
                                        </p:tav>
                                        <p:tav tm="100000">
                                          <p:val>
                                            <p:strVal val="#ppt_x"/>
                                          </p:val>
                                        </p:tav>
                                      </p:tavLst>
                                    </p:anim>
                                    <p:anim calcmode="lin" valueType="num">
                                      <p:cBhvr additive="base">
                                        <p:cTn id="22" dur="500" fill="hold"/>
                                        <p:tgtEl>
                                          <p:spTgt spid="13620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6204"/>
                                        </p:tgtEl>
                                        <p:attrNameLst>
                                          <p:attrName>style.visibility</p:attrName>
                                        </p:attrNameLst>
                                      </p:cBhvr>
                                      <p:to>
                                        <p:strVal val="visible"/>
                                      </p:to>
                                    </p:set>
                                    <p:anim calcmode="lin" valueType="num">
                                      <p:cBhvr additive="base">
                                        <p:cTn id="25" dur="500" fill="hold"/>
                                        <p:tgtEl>
                                          <p:spTgt spid="136204"/>
                                        </p:tgtEl>
                                        <p:attrNameLst>
                                          <p:attrName>ppt_x</p:attrName>
                                        </p:attrNameLst>
                                      </p:cBhvr>
                                      <p:tavLst>
                                        <p:tav tm="0">
                                          <p:val>
                                            <p:strVal val="#ppt_x"/>
                                          </p:val>
                                        </p:tav>
                                        <p:tav tm="100000">
                                          <p:val>
                                            <p:strVal val="#ppt_x"/>
                                          </p:val>
                                        </p:tav>
                                      </p:tavLst>
                                    </p:anim>
                                    <p:anim calcmode="lin" valueType="num">
                                      <p:cBhvr additive="base">
                                        <p:cTn id="26" dur="500" fill="hold"/>
                                        <p:tgtEl>
                                          <p:spTgt spid="13620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6206"/>
                                        </p:tgtEl>
                                        <p:attrNameLst>
                                          <p:attrName>style.visibility</p:attrName>
                                        </p:attrNameLst>
                                      </p:cBhvr>
                                      <p:to>
                                        <p:strVal val="visible"/>
                                      </p:to>
                                    </p:set>
                                    <p:anim calcmode="lin" valueType="num">
                                      <p:cBhvr additive="base">
                                        <p:cTn id="29" dur="500" fill="hold"/>
                                        <p:tgtEl>
                                          <p:spTgt spid="136206"/>
                                        </p:tgtEl>
                                        <p:attrNameLst>
                                          <p:attrName>ppt_x</p:attrName>
                                        </p:attrNameLst>
                                      </p:cBhvr>
                                      <p:tavLst>
                                        <p:tav tm="0">
                                          <p:val>
                                            <p:strVal val="#ppt_x"/>
                                          </p:val>
                                        </p:tav>
                                        <p:tav tm="100000">
                                          <p:val>
                                            <p:strVal val="#ppt_x"/>
                                          </p:val>
                                        </p:tav>
                                      </p:tavLst>
                                    </p:anim>
                                    <p:anim calcmode="lin" valueType="num">
                                      <p:cBhvr additive="base">
                                        <p:cTn id="30" dur="500" fill="hold"/>
                                        <p:tgtEl>
                                          <p:spTgt spid="13620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6205"/>
                                        </p:tgtEl>
                                        <p:attrNameLst>
                                          <p:attrName>style.visibility</p:attrName>
                                        </p:attrNameLst>
                                      </p:cBhvr>
                                      <p:to>
                                        <p:strVal val="visible"/>
                                      </p:to>
                                    </p:set>
                                    <p:anim calcmode="lin" valueType="num">
                                      <p:cBhvr additive="base">
                                        <p:cTn id="35" dur="500" fill="hold"/>
                                        <p:tgtEl>
                                          <p:spTgt spid="136205"/>
                                        </p:tgtEl>
                                        <p:attrNameLst>
                                          <p:attrName>ppt_x</p:attrName>
                                        </p:attrNameLst>
                                      </p:cBhvr>
                                      <p:tavLst>
                                        <p:tav tm="0">
                                          <p:val>
                                            <p:strVal val="#ppt_x"/>
                                          </p:val>
                                        </p:tav>
                                        <p:tav tm="100000">
                                          <p:val>
                                            <p:strVal val="#ppt_x"/>
                                          </p:val>
                                        </p:tav>
                                      </p:tavLst>
                                    </p:anim>
                                    <p:anim calcmode="lin" valueType="num">
                                      <p:cBhvr additive="base">
                                        <p:cTn id="36" dur="500" fill="hold"/>
                                        <p:tgtEl>
                                          <p:spTgt spid="13620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6202"/>
                                        </p:tgtEl>
                                        <p:attrNameLst>
                                          <p:attrName>style.visibility</p:attrName>
                                        </p:attrNameLst>
                                      </p:cBhvr>
                                      <p:to>
                                        <p:strVal val="visible"/>
                                      </p:to>
                                    </p:set>
                                    <p:anim calcmode="lin" valueType="num">
                                      <p:cBhvr additive="base">
                                        <p:cTn id="39" dur="500" fill="hold"/>
                                        <p:tgtEl>
                                          <p:spTgt spid="136202"/>
                                        </p:tgtEl>
                                        <p:attrNameLst>
                                          <p:attrName>ppt_x</p:attrName>
                                        </p:attrNameLst>
                                      </p:cBhvr>
                                      <p:tavLst>
                                        <p:tav tm="0">
                                          <p:val>
                                            <p:strVal val="#ppt_x"/>
                                          </p:val>
                                        </p:tav>
                                        <p:tav tm="100000">
                                          <p:val>
                                            <p:strVal val="#ppt_x"/>
                                          </p:val>
                                        </p:tav>
                                      </p:tavLst>
                                    </p:anim>
                                    <p:anim calcmode="lin" valueType="num">
                                      <p:cBhvr additive="base">
                                        <p:cTn id="40" dur="500" fill="hold"/>
                                        <p:tgtEl>
                                          <p:spTgt spid="13620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6203"/>
                                        </p:tgtEl>
                                        <p:attrNameLst>
                                          <p:attrName>style.visibility</p:attrName>
                                        </p:attrNameLst>
                                      </p:cBhvr>
                                      <p:to>
                                        <p:strVal val="visible"/>
                                      </p:to>
                                    </p:set>
                                    <p:anim calcmode="lin" valueType="num">
                                      <p:cBhvr additive="base">
                                        <p:cTn id="45" dur="500" fill="hold"/>
                                        <p:tgtEl>
                                          <p:spTgt spid="136203"/>
                                        </p:tgtEl>
                                        <p:attrNameLst>
                                          <p:attrName>ppt_x</p:attrName>
                                        </p:attrNameLst>
                                      </p:cBhvr>
                                      <p:tavLst>
                                        <p:tav tm="0">
                                          <p:val>
                                            <p:strVal val="#ppt_x"/>
                                          </p:val>
                                        </p:tav>
                                        <p:tav tm="100000">
                                          <p:val>
                                            <p:strVal val="#ppt_x"/>
                                          </p:val>
                                        </p:tav>
                                      </p:tavLst>
                                    </p:anim>
                                    <p:anim calcmode="lin" valueType="num">
                                      <p:cBhvr additive="base">
                                        <p:cTn id="46" dur="500" fill="hold"/>
                                        <p:tgtEl>
                                          <p:spTgt spid="13620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6208"/>
                                        </p:tgtEl>
                                        <p:attrNameLst>
                                          <p:attrName>style.visibility</p:attrName>
                                        </p:attrNameLst>
                                      </p:cBhvr>
                                      <p:to>
                                        <p:strVal val="visible"/>
                                      </p:to>
                                    </p:set>
                                    <p:anim calcmode="lin" valueType="num">
                                      <p:cBhvr additive="base">
                                        <p:cTn id="49" dur="500" fill="hold"/>
                                        <p:tgtEl>
                                          <p:spTgt spid="136208"/>
                                        </p:tgtEl>
                                        <p:attrNameLst>
                                          <p:attrName>ppt_x</p:attrName>
                                        </p:attrNameLst>
                                      </p:cBhvr>
                                      <p:tavLst>
                                        <p:tav tm="0">
                                          <p:val>
                                            <p:strVal val="#ppt_x"/>
                                          </p:val>
                                        </p:tav>
                                        <p:tav tm="100000">
                                          <p:val>
                                            <p:strVal val="#ppt_x"/>
                                          </p:val>
                                        </p:tav>
                                      </p:tavLst>
                                    </p:anim>
                                    <p:anim calcmode="lin" valueType="num">
                                      <p:cBhvr additive="base">
                                        <p:cTn id="50" dur="500" fill="hold"/>
                                        <p:tgtEl>
                                          <p:spTgt spid="13620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6207"/>
                                        </p:tgtEl>
                                        <p:attrNameLst>
                                          <p:attrName>style.visibility</p:attrName>
                                        </p:attrNameLst>
                                      </p:cBhvr>
                                      <p:to>
                                        <p:strVal val="visible"/>
                                      </p:to>
                                    </p:set>
                                    <p:anim calcmode="lin" valueType="num">
                                      <p:cBhvr additive="base">
                                        <p:cTn id="53" dur="500" fill="hold"/>
                                        <p:tgtEl>
                                          <p:spTgt spid="136207"/>
                                        </p:tgtEl>
                                        <p:attrNameLst>
                                          <p:attrName>ppt_x</p:attrName>
                                        </p:attrNameLst>
                                      </p:cBhvr>
                                      <p:tavLst>
                                        <p:tav tm="0">
                                          <p:val>
                                            <p:strVal val="#ppt_x"/>
                                          </p:val>
                                        </p:tav>
                                        <p:tav tm="100000">
                                          <p:val>
                                            <p:strVal val="#ppt_x"/>
                                          </p:val>
                                        </p:tav>
                                      </p:tavLst>
                                    </p:anim>
                                    <p:anim calcmode="lin" valueType="num">
                                      <p:cBhvr additive="base">
                                        <p:cTn id="54" dur="500" fill="hold"/>
                                        <p:tgtEl>
                                          <p:spTgt spid="136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animBg="1"/>
      <p:bldP spid="136201" grpId="0" animBg="1"/>
      <p:bldP spid="136202" grpId="0" animBg="1"/>
      <p:bldP spid="136203" grpId="0" animBg="1"/>
      <p:bldP spid="136204" grpId="0"/>
      <p:bldP spid="136205" grpId="0" animBg="1"/>
      <p:bldP spid="136206" grpId="0" animBg="1"/>
      <p:bldP spid="136207" grpId="0"/>
      <p:bldP spid="136208" grpId="0" animBg="1"/>
      <p:bldP spid="136209" grpId="0"/>
      <p:bldP spid="1362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685800" y="0"/>
            <a:ext cx="7772400" cy="1143000"/>
          </a:xfrm>
        </p:spPr>
        <p:txBody>
          <a:bodyPr/>
          <a:lstStyle/>
          <a:p>
            <a:r>
              <a:rPr lang="en-US" smtClean="0"/>
              <a:t>Un scenario </a:t>
            </a:r>
          </a:p>
        </p:txBody>
      </p:sp>
      <p:sp>
        <p:nvSpPr>
          <p:cNvPr id="137219" name="Rectangle 3"/>
          <p:cNvSpPr>
            <a:spLocks noGrp="1" noChangeArrowheads="1"/>
          </p:cNvSpPr>
          <p:nvPr>
            <p:ph type="body" idx="1"/>
          </p:nvPr>
        </p:nvSpPr>
        <p:spPr>
          <a:xfrm>
            <a:off x="838200" y="928688"/>
            <a:ext cx="7837488" cy="4162425"/>
          </a:xfrm>
        </p:spPr>
        <p:txBody>
          <a:bodyPr/>
          <a:lstStyle/>
          <a:p>
            <a:pPr>
              <a:lnSpc>
                <a:spcPct val="90000"/>
              </a:lnSpc>
            </a:pPr>
            <a:r>
              <a:rPr lang="fr-FR" smtClean="0"/>
              <a:t>Les pays européens ont un Etat dont la taille, mesurée par la pression fiscale, est plus grande que celui des pays de type US</a:t>
            </a:r>
          </a:p>
          <a:p>
            <a:pPr>
              <a:lnSpc>
                <a:spcPct val="90000"/>
              </a:lnSpc>
            </a:pPr>
            <a:r>
              <a:rPr lang="fr-FR" smtClean="0"/>
              <a:t>Cette taille a cru</a:t>
            </a:r>
          </a:p>
          <a:p>
            <a:pPr>
              <a:lnSpc>
                <a:spcPct val="90000"/>
              </a:lnSpc>
            </a:pPr>
            <a:r>
              <a:rPr lang="fr-FR" smtClean="0"/>
              <a:t>Les impôts et charges diminuent l’incitation à travailler: </a:t>
            </a:r>
          </a:p>
          <a:p>
            <a:pPr lvl="1">
              <a:lnSpc>
                <a:spcPct val="90000"/>
              </a:lnSpc>
            </a:pPr>
            <a:r>
              <a:rPr lang="fr-FR" smtClean="0"/>
              <a:t>une partie des gains du travail n’est pas perçue directement par l’individu </a:t>
            </a:r>
            <a:r>
              <a:rPr lang="fr-FR" smtClean="0">
                <a:sym typeface="Wingdings" pitchFamily="2" charset="2"/>
              </a:rPr>
              <a:t> baisse de l’offre</a:t>
            </a:r>
            <a:endParaRPr lang="fr-FR" smtClean="0"/>
          </a:p>
          <a:p>
            <a:pPr lvl="1">
              <a:lnSpc>
                <a:spcPct val="90000"/>
              </a:lnSpc>
            </a:pPr>
            <a:r>
              <a:rPr lang="fr-FR" smtClean="0"/>
              <a:t>et accroissent le coût du travail, conduisant les entreprises à moins embaucher </a:t>
            </a:r>
            <a:r>
              <a:rPr lang="fr-FR" smtClean="0">
                <a:sym typeface="Wingdings" pitchFamily="2" charset="2"/>
              </a:rPr>
              <a:t> baisse de la demande</a:t>
            </a:r>
            <a:endParaRPr lang="fr-FR" smtClean="0"/>
          </a:p>
          <a:p>
            <a:pPr>
              <a:lnSpc>
                <a:spcPct val="90000"/>
              </a:lnSpc>
            </a:pPr>
            <a:r>
              <a:rPr lang="fr-FR" smtClean="0"/>
              <a:t>Comment « valider » ce scenario?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 calcmode="lin" valueType="num">
                                      <p:cBhvr additive="base">
                                        <p:cTn id="13"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anim calcmode="lin" valueType="num">
                                      <p:cBhvr additive="base">
                                        <p:cTn id="19" dur="5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219">
                                            <p:txEl>
                                              <p:pRg st="3" end="3"/>
                                            </p:txEl>
                                          </p:spTgt>
                                        </p:tgtEl>
                                        <p:attrNameLst>
                                          <p:attrName>style.visibility</p:attrName>
                                        </p:attrNameLst>
                                      </p:cBhvr>
                                      <p:to>
                                        <p:strVal val="visible"/>
                                      </p:to>
                                    </p:set>
                                    <p:anim calcmode="lin" valueType="num">
                                      <p:cBhvr additive="base">
                                        <p:cTn id="25"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7219">
                                            <p:txEl>
                                              <p:pRg st="4" end="4"/>
                                            </p:txEl>
                                          </p:spTgt>
                                        </p:tgtEl>
                                        <p:attrNameLst>
                                          <p:attrName>style.visibility</p:attrName>
                                        </p:attrNameLst>
                                      </p:cBhvr>
                                      <p:to>
                                        <p:strVal val="visible"/>
                                      </p:to>
                                    </p:set>
                                    <p:anim calcmode="lin" valueType="num">
                                      <p:cBhvr additive="base">
                                        <p:cTn id="31" dur="5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7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7219">
                                            <p:txEl>
                                              <p:pRg st="5" end="5"/>
                                            </p:txEl>
                                          </p:spTgt>
                                        </p:tgtEl>
                                        <p:attrNameLst>
                                          <p:attrName>style.visibility</p:attrName>
                                        </p:attrNameLst>
                                      </p:cBhvr>
                                      <p:to>
                                        <p:strVal val="visible"/>
                                      </p:to>
                                    </p:set>
                                    <p:anim calcmode="lin" valueType="num">
                                      <p:cBhvr additive="base">
                                        <p:cTn id="37" dur="5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7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a:xfrm>
            <a:off x="714375" y="214313"/>
            <a:ext cx="8202613" cy="1143000"/>
          </a:xfrm>
        </p:spPr>
        <p:txBody>
          <a:bodyPr/>
          <a:lstStyle/>
          <a:p>
            <a:r>
              <a:rPr lang="en-US" sz="3200" smtClean="0"/>
              <a:t>Lorsque les impôts et charges baissent, les heures travaillées augmentent  </a:t>
            </a:r>
          </a:p>
        </p:txBody>
      </p:sp>
      <p:pic>
        <p:nvPicPr>
          <p:cNvPr id="59395" name="Picture 3"/>
          <p:cNvPicPr>
            <a:picLocks noGrp="1" noChangeAspect="1" noChangeArrowheads="1"/>
          </p:cNvPicPr>
          <p:nvPr>
            <p:ph type="body" idx="1"/>
          </p:nvPr>
        </p:nvPicPr>
        <p:blipFill>
          <a:blip r:embed="rId2" cstate="print"/>
          <a:srcRect/>
          <a:stretch>
            <a:fillRect/>
          </a:stretch>
        </p:blipFill>
        <p:spPr>
          <a:xfrm>
            <a:off x="642938" y="1571625"/>
            <a:ext cx="7693025" cy="3724275"/>
          </a:xfrm>
        </p:spPr>
      </p:pic>
      <p:sp>
        <p:nvSpPr>
          <p:cNvPr id="59396" name="Text Box 4"/>
          <p:cNvSpPr txBox="1">
            <a:spLocks noChangeArrowheads="1"/>
          </p:cNvSpPr>
          <p:nvPr/>
        </p:nvSpPr>
        <p:spPr bwMode="auto">
          <a:xfrm>
            <a:off x="642938" y="5865813"/>
            <a:ext cx="7643812" cy="492125"/>
          </a:xfrm>
          <a:prstGeom prst="rect">
            <a:avLst/>
          </a:prstGeom>
          <a:solidFill>
            <a:schemeClr val="folHlink"/>
          </a:solidFill>
          <a:ln w="9525">
            <a:noFill/>
            <a:miter lim="800000"/>
            <a:headEnd/>
            <a:tailEnd/>
          </a:ln>
        </p:spPr>
        <p:txBody>
          <a:bodyPr>
            <a:spAutoFit/>
          </a:bodyPr>
          <a:lstStyle/>
          <a:p>
            <a:pPr eaLnBrk="0" hangingPunct="0"/>
            <a:r>
              <a:rPr lang="en-US" sz="2600"/>
              <a:t>ATTENTION : En rouge, la courbe est inversée</a:t>
            </a:r>
          </a:p>
        </p:txBody>
      </p:sp>
      <p:sp>
        <p:nvSpPr>
          <p:cNvPr id="59397" name="Text Box 5"/>
          <p:cNvSpPr txBox="1">
            <a:spLocks noChangeArrowheads="1"/>
          </p:cNvSpPr>
          <p:nvPr/>
        </p:nvSpPr>
        <p:spPr bwMode="auto">
          <a:xfrm>
            <a:off x="2071688" y="5324475"/>
            <a:ext cx="3128962" cy="461963"/>
          </a:xfrm>
          <a:prstGeom prst="rect">
            <a:avLst/>
          </a:prstGeom>
          <a:noFill/>
          <a:ln w="9525">
            <a:noFill/>
            <a:miter lim="800000"/>
            <a:headEnd/>
            <a:tailEnd/>
          </a:ln>
        </p:spPr>
        <p:txBody>
          <a:bodyPr wrap="none">
            <a:spAutoFit/>
          </a:bodyPr>
          <a:lstStyle/>
          <a:p>
            <a:pPr eaLnBrk="0" hangingPunct="0"/>
            <a:r>
              <a:rPr lang="en-US" sz="2400"/>
              <a:t>BAISSE des HEURES</a:t>
            </a:r>
          </a:p>
        </p:txBody>
      </p:sp>
      <p:sp>
        <p:nvSpPr>
          <p:cNvPr id="59398" name="Text Box 6"/>
          <p:cNvSpPr txBox="1">
            <a:spLocks noChangeArrowheads="1"/>
          </p:cNvSpPr>
          <p:nvPr/>
        </p:nvSpPr>
        <p:spPr bwMode="auto">
          <a:xfrm>
            <a:off x="4643438" y="4221163"/>
            <a:ext cx="3265487" cy="461962"/>
          </a:xfrm>
          <a:prstGeom prst="rect">
            <a:avLst/>
          </a:prstGeom>
          <a:noFill/>
          <a:ln w="9525">
            <a:noFill/>
            <a:miter lim="800000"/>
            <a:headEnd/>
            <a:tailEnd/>
          </a:ln>
        </p:spPr>
        <p:txBody>
          <a:bodyPr wrap="none">
            <a:spAutoFit/>
          </a:bodyPr>
          <a:lstStyle/>
          <a:p>
            <a:pPr eaLnBrk="0" hangingPunct="0"/>
            <a:r>
              <a:rPr lang="en-US" sz="2400"/>
              <a:t>HAUSSE des HEURES</a:t>
            </a:r>
          </a:p>
        </p:txBody>
      </p:sp>
      <p:sp>
        <p:nvSpPr>
          <p:cNvPr id="59399" name="Line 7"/>
          <p:cNvSpPr>
            <a:spLocks noChangeShapeType="1"/>
          </p:cNvSpPr>
          <p:nvPr/>
        </p:nvSpPr>
        <p:spPr bwMode="auto">
          <a:xfrm flipH="1" flipV="1">
            <a:off x="3570288" y="3429000"/>
            <a:ext cx="1587" cy="1928813"/>
          </a:xfrm>
          <a:prstGeom prst="line">
            <a:avLst/>
          </a:prstGeom>
          <a:noFill/>
          <a:ln w="38100">
            <a:solidFill>
              <a:schemeClr val="tx1"/>
            </a:solidFill>
            <a:round/>
            <a:headEnd/>
            <a:tailEnd type="triangle" w="med" len="med"/>
          </a:ln>
        </p:spPr>
        <p:txBody>
          <a:bodyPr/>
          <a:lstStyle/>
          <a:p>
            <a:endParaRPr lang="fr-FR"/>
          </a:p>
        </p:txBody>
      </p:sp>
      <p:sp>
        <p:nvSpPr>
          <p:cNvPr id="59400" name="Line 8"/>
          <p:cNvSpPr>
            <a:spLocks noChangeShapeType="1"/>
          </p:cNvSpPr>
          <p:nvPr/>
        </p:nvSpPr>
        <p:spPr bwMode="auto">
          <a:xfrm flipV="1">
            <a:off x="6000750" y="2786063"/>
            <a:ext cx="1714500" cy="1436687"/>
          </a:xfrm>
          <a:prstGeom prst="line">
            <a:avLst/>
          </a:prstGeom>
          <a:noFill/>
          <a:ln w="38100">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a:xfrm>
            <a:off x="685800" y="214313"/>
            <a:ext cx="7772400" cy="1143000"/>
          </a:xfrm>
        </p:spPr>
        <p:txBody>
          <a:bodyPr/>
          <a:lstStyle/>
          <a:p>
            <a:r>
              <a:rPr lang="en-US" smtClean="0"/>
              <a:t>Un autre exemple</a:t>
            </a:r>
          </a:p>
        </p:txBody>
      </p:sp>
      <p:pic>
        <p:nvPicPr>
          <p:cNvPr id="60419" name="Picture 3"/>
          <p:cNvPicPr>
            <a:picLocks noGrp="1" noChangeAspect="1" noChangeArrowheads="1"/>
          </p:cNvPicPr>
          <p:nvPr>
            <p:ph type="body" idx="1"/>
          </p:nvPr>
        </p:nvPicPr>
        <p:blipFill>
          <a:blip r:embed="rId2" cstate="print"/>
          <a:srcRect/>
          <a:stretch>
            <a:fillRect/>
          </a:stretch>
        </p:blipFill>
        <p:spPr>
          <a:xfrm>
            <a:off x="685800" y="1357313"/>
            <a:ext cx="7772400" cy="4114800"/>
          </a:xfrm>
        </p:spPr>
      </p:pic>
      <p:sp>
        <p:nvSpPr>
          <p:cNvPr id="60420" name="Text Box 4"/>
          <p:cNvSpPr txBox="1">
            <a:spLocks noChangeArrowheads="1"/>
          </p:cNvSpPr>
          <p:nvPr/>
        </p:nvSpPr>
        <p:spPr bwMode="auto">
          <a:xfrm>
            <a:off x="642938" y="5715000"/>
            <a:ext cx="7643812" cy="492125"/>
          </a:xfrm>
          <a:prstGeom prst="rect">
            <a:avLst/>
          </a:prstGeom>
          <a:solidFill>
            <a:schemeClr val="folHlink"/>
          </a:solidFill>
          <a:ln w="9525">
            <a:noFill/>
            <a:miter lim="800000"/>
            <a:headEnd/>
            <a:tailEnd/>
          </a:ln>
        </p:spPr>
        <p:txBody>
          <a:bodyPr>
            <a:spAutoFit/>
          </a:bodyPr>
          <a:lstStyle/>
          <a:p>
            <a:pPr eaLnBrk="0" hangingPunct="0"/>
            <a:r>
              <a:rPr lang="en-US" sz="2600"/>
              <a:t>ATTENTION : En rouge, la courbe est inversée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Grp="1" noChangeAspect="1" noChangeArrowheads="1"/>
          </p:cNvPicPr>
          <p:nvPr>
            <p:ph type="body" idx="1"/>
          </p:nvPr>
        </p:nvPicPr>
        <p:blipFill>
          <a:blip r:embed="rId2" cstate="print"/>
          <a:srcRect/>
          <a:stretch>
            <a:fillRect/>
          </a:stretch>
        </p:blipFill>
        <p:spPr>
          <a:xfrm>
            <a:off x="71438" y="0"/>
            <a:ext cx="8964612" cy="6742113"/>
          </a:xfrm>
        </p:spPr>
      </p:pic>
      <p:sp>
        <p:nvSpPr>
          <p:cNvPr id="61443" name="Text Box 4"/>
          <p:cNvSpPr txBox="1">
            <a:spLocks noChangeArrowheads="1"/>
          </p:cNvSpPr>
          <p:nvPr/>
        </p:nvSpPr>
        <p:spPr bwMode="auto">
          <a:xfrm>
            <a:off x="4587875" y="1500188"/>
            <a:ext cx="3524250" cy="830262"/>
          </a:xfrm>
          <a:prstGeom prst="rect">
            <a:avLst/>
          </a:prstGeom>
          <a:solidFill>
            <a:schemeClr val="folHlink"/>
          </a:solidFill>
          <a:ln w="9525">
            <a:noFill/>
            <a:miter lim="800000"/>
            <a:headEnd/>
            <a:tailEnd/>
          </a:ln>
        </p:spPr>
        <p:txBody>
          <a:bodyPr wrap="none">
            <a:spAutoFit/>
          </a:bodyPr>
          <a:lstStyle/>
          <a:p>
            <a:pPr eaLnBrk="0" hangingPunct="0"/>
            <a:r>
              <a:rPr lang="en-US" sz="2400"/>
              <a:t>Heures travaillées élevées</a:t>
            </a:r>
          </a:p>
          <a:p>
            <a:pPr eaLnBrk="0" hangingPunct="0"/>
            <a:r>
              <a:rPr lang="en-US" sz="2400"/>
              <a:t>Taxes faibles</a:t>
            </a:r>
          </a:p>
        </p:txBody>
      </p:sp>
      <p:sp>
        <p:nvSpPr>
          <p:cNvPr id="61444" name="Line 5"/>
          <p:cNvSpPr>
            <a:spLocks noChangeShapeType="1"/>
          </p:cNvSpPr>
          <p:nvPr/>
        </p:nvSpPr>
        <p:spPr bwMode="auto">
          <a:xfrm flipH="1">
            <a:off x="4357688" y="2349500"/>
            <a:ext cx="863600" cy="579438"/>
          </a:xfrm>
          <a:prstGeom prst="line">
            <a:avLst/>
          </a:prstGeom>
          <a:noFill/>
          <a:ln w="57150" cap="rnd">
            <a:solidFill>
              <a:srgbClr val="FF0000"/>
            </a:solidFill>
            <a:prstDash val="sysDot"/>
            <a:round/>
            <a:headEnd/>
            <a:tailEnd type="triangle" w="med" len="med"/>
          </a:ln>
        </p:spPr>
        <p:txBody>
          <a:bodyPr/>
          <a:lstStyle/>
          <a:p>
            <a:endParaRPr lang="fr-FR"/>
          </a:p>
        </p:txBody>
      </p:sp>
      <p:sp>
        <p:nvSpPr>
          <p:cNvPr id="61445" name="Text Box 6"/>
          <p:cNvSpPr txBox="1">
            <a:spLocks noChangeArrowheads="1"/>
          </p:cNvSpPr>
          <p:nvPr/>
        </p:nvSpPr>
        <p:spPr bwMode="auto">
          <a:xfrm>
            <a:off x="214313" y="5214938"/>
            <a:ext cx="3475037" cy="830262"/>
          </a:xfrm>
          <a:prstGeom prst="rect">
            <a:avLst/>
          </a:prstGeom>
          <a:solidFill>
            <a:schemeClr val="folHlink"/>
          </a:solidFill>
          <a:ln w="9525">
            <a:noFill/>
            <a:miter lim="800000"/>
            <a:headEnd/>
            <a:tailEnd/>
          </a:ln>
        </p:spPr>
        <p:txBody>
          <a:bodyPr wrap="none">
            <a:spAutoFit/>
          </a:bodyPr>
          <a:lstStyle/>
          <a:p>
            <a:pPr eaLnBrk="0" hangingPunct="0"/>
            <a:r>
              <a:rPr lang="en-US" sz="2400"/>
              <a:t>Heures travaillées faibles</a:t>
            </a:r>
          </a:p>
          <a:p>
            <a:pPr eaLnBrk="0" hangingPunct="0"/>
            <a:r>
              <a:rPr lang="en-US" sz="2400"/>
              <a:t>Taxes élevées</a:t>
            </a:r>
          </a:p>
        </p:txBody>
      </p:sp>
      <p:sp>
        <p:nvSpPr>
          <p:cNvPr id="61446" name="Line 7"/>
          <p:cNvSpPr>
            <a:spLocks noChangeShapeType="1"/>
          </p:cNvSpPr>
          <p:nvPr/>
        </p:nvSpPr>
        <p:spPr bwMode="auto">
          <a:xfrm flipV="1">
            <a:off x="3779838" y="5516563"/>
            <a:ext cx="431800" cy="144462"/>
          </a:xfrm>
          <a:prstGeom prst="line">
            <a:avLst/>
          </a:prstGeom>
          <a:noFill/>
          <a:ln w="57150" cap="rnd">
            <a:solidFill>
              <a:srgbClr val="FF0000"/>
            </a:solidFill>
            <a:prstDash val="sysDot"/>
            <a:round/>
            <a:headEnd/>
            <a:tailEnd type="triangle" w="med" len="med"/>
          </a:ln>
        </p:spPr>
        <p:txBody>
          <a:bodyPr/>
          <a:lstStyle/>
          <a:p>
            <a:endParaRPr lang="fr-FR"/>
          </a:p>
        </p:txBody>
      </p:sp>
      <p:sp>
        <p:nvSpPr>
          <p:cNvPr id="61447" name="Oval 8"/>
          <p:cNvSpPr>
            <a:spLocks noChangeArrowheads="1"/>
          </p:cNvSpPr>
          <p:nvPr/>
        </p:nvSpPr>
        <p:spPr bwMode="auto">
          <a:xfrm>
            <a:off x="684213" y="1916113"/>
            <a:ext cx="3816350" cy="3025775"/>
          </a:xfrm>
          <a:prstGeom prst="ellipse">
            <a:avLst/>
          </a:prstGeom>
          <a:noFill/>
          <a:ln w="9525">
            <a:solidFill>
              <a:schemeClr val="tx1"/>
            </a:solidFill>
            <a:round/>
            <a:headEnd/>
            <a:tailEnd/>
          </a:ln>
        </p:spPr>
        <p:txBody>
          <a:bodyPr wrap="none" anchor="ctr"/>
          <a:lstStyle/>
          <a:p>
            <a:pPr eaLnBrk="0" hangingPunct="0"/>
            <a:endParaRPr lang="fr-FR"/>
          </a:p>
        </p:txBody>
      </p:sp>
      <p:sp>
        <p:nvSpPr>
          <p:cNvPr id="61448" name="Oval 9"/>
          <p:cNvSpPr>
            <a:spLocks noChangeArrowheads="1"/>
          </p:cNvSpPr>
          <p:nvPr/>
        </p:nvSpPr>
        <p:spPr bwMode="auto">
          <a:xfrm>
            <a:off x="3924300" y="3211513"/>
            <a:ext cx="3816350" cy="3025775"/>
          </a:xfrm>
          <a:prstGeom prst="ellipse">
            <a:avLst/>
          </a:prstGeom>
          <a:noFill/>
          <a:ln w="9525">
            <a:solidFill>
              <a:schemeClr val="tx1"/>
            </a:solidFill>
            <a:round/>
            <a:headEnd/>
            <a:tailEnd/>
          </a:ln>
        </p:spPr>
        <p:txBody>
          <a:bodyPr wrap="none" anchor="ctr"/>
          <a:lstStyle/>
          <a:p>
            <a:pPr eaLnBrk="0" hangingPunct="0"/>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Espace réservé du pied de page 3"/>
          <p:cNvSpPr>
            <a:spLocks noGrp="1"/>
          </p:cNvSpPr>
          <p:nvPr>
            <p:ph type="ftr" sz="quarter" idx="10"/>
          </p:nvPr>
        </p:nvSpPr>
        <p:spPr>
          <a:noFill/>
        </p:spPr>
        <p:txBody>
          <a:bodyPr/>
          <a:lstStyle/>
          <a:p>
            <a:r>
              <a:rPr lang="fr-FR" smtClean="0"/>
              <a:t>Thème 1 - </a:t>
            </a:r>
            <a:fld id="{8658A24D-9BA6-4E68-B7A0-9047CC42C387}" type="slidenum">
              <a:rPr lang="fr-FR" smtClean="0"/>
              <a:pPr/>
              <a:t>49</a:t>
            </a:fld>
            <a:r>
              <a:rPr lang="fr-FR" smtClean="0"/>
              <a:t> - </a:t>
            </a:r>
          </a:p>
        </p:txBody>
      </p:sp>
      <p:sp>
        <p:nvSpPr>
          <p:cNvPr id="28675" name="Rectangle 2"/>
          <p:cNvSpPr>
            <a:spLocks noGrp="1" noChangeArrowheads="1"/>
          </p:cNvSpPr>
          <p:nvPr>
            <p:ph type="title"/>
          </p:nvPr>
        </p:nvSpPr>
        <p:spPr>
          <a:xfrm>
            <a:off x="323528" y="116632"/>
            <a:ext cx="8153400" cy="1143000"/>
          </a:xfrm>
        </p:spPr>
        <p:txBody>
          <a:bodyPr/>
          <a:lstStyle/>
          <a:p>
            <a:r>
              <a:rPr lang="fr-FR" dirty="0" smtClean="0">
                <a:solidFill>
                  <a:schemeClr val="tx1"/>
                </a:solidFill>
              </a:rPr>
              <a:t>Conclusion: d</a:t>
            </a:r>
            <a:r>
              <a:rPr lang="fr-FR" dirty="0" smtClean="0">
                <a:solidFill>
                  <a:schemeClr val="tx1"/>
                </a:solidFill>
              </a:rPr>
              <a:t>éfinition </a:t>
            </a:r>
            <a:r>
              <a:rPr lang="fr-FR" dirty="0" smtClean="0">
                <a:solidFill>
                  <a:schemeClr val="tx1"/>
                </a:solidFill>
              </a:rPr>
              <a:t>d’une économie</a:t>
            </a:r>
            <a:endParaRPr lang="fr-FR" sz="3600" dirty="0" smtClean="0">
              <a:solidFill>
                <a:schemeClr val="tx1"/>
              </a:solidFill>
            </a:endParaRPr>
          </a:p>
        </p:txBody>
      </p:sp>
      <p:sp>
        <p:nvSpPr>
          <p:cNvPr id="153603" name="Rectangle 3"/>
          <p:cNvSpPr>
            <a:spLocks noGrp="1" noChangeArrowheads="1"/>
          </p:cNvSpPr>
          <p:nvPr>
            <p:ph type="body" idx="1"/>
          </p:nvPr>
        </p:nvSpPr>
        <p:spPr>
          <a:xfrm>
            <a:off x="762000" y="1357298"/>
            <a:ext cx="7772400" cy="3429000"/>
          </a:xfrm>
        </p:spPr>
        <p:txBody>
          <a:bodyPr/>
          <a:lstStyle/>
          <a:p>
            <a:pPr>
              <a:lnSpc>
                <a:spcPct val="90000"/>
              </a:lnSpc>
            </a:pPr>
            <a:r>
              <a:rPr lang="fr-FR" sz="2800" dirty="0" smtClean="0"/>
              <a:t>Biens =&gt; Rémunérations =&gt; Biens</a:t>
            </a:r>
          </a:p>
          <a:p>
            <a:pPr>
              <a:lnSpc>
                <a:spcPct val="90000"/>
              </a:lnSpc>
              <a:buNone/>
            </a:pPr>
            <a:r>
              <a:rPr lang="fr-FR" sz="2800" dirty="0" smtClean="0"/>
              <a:t>	</a:t>
            </a:r>
            <a:r>
              <a:rPr lang="fr-FR" sz="2000" dirty="0" smtClean="0"/>
              <a:t>L’échange transforme les biens </a:t>
            </a:r>
            <a:r>
              <a:rPr lang="fr-FR" sz="2000" b="1" dirty="0" smtClean="0"/>
              <a:t>« produits »</a:t>
            </a:r>
            <a:r>
              <a:rPr lang="fr-FR" sz="2000" dirty="0" smtClean="0"/>
              <a:t> en rémunérations, permettant ainsi l’achat de biens </a:t>
            </a:r>
            <a:r>
              <a:rPr lang="fr-FR" sz="2000" b="1" dirty="0" smtClean="0"/>
              <a:t>« consommés »</a:t>
            </a:r>
            <a:r>
              <a:rPr lang="fr-FR" sz="2000" dirty="0" smtClean="0"/>
              <a:t> : </a:t>
            </a:r>
            <a:r>
              <a:rPr lang="fr-FR" sz="2000" u="sng" dirty="0" smtClean="0"/>
              <a:t>les marchés</a:t>
            </a:r>
            <a:endParaRPr lang="fr-FR" sz="2400" dirty="0" smtClean="0"/>
          </a:p>
          <a:p>
            <a:pPr>
              <a:lnSpc>
                <a:spcPct val="90000"/>
              </a:lnSpc>
            </a:pPr>
            <a:r>
              <a:rPr lang="fr-FR" sz="2800" dirty="0" smtClean="0"/>
              <a:t>Ressources </a:t>
            </a:r>
            <a:r>
              <a:rPr lang="fr-FR" sz="2800" dirty="0" smtClean="0"/>
              <a:t>=&gt; </a:t>
            </a:r>
            <a:r>
              <a:rPr lang="fr-FR" sz="2800" dirty="0" smtClean="0"/>
              <a:t>Produire</a:t>
            </a:r>
            <a:endParaRPr lang="fr-FR" sz="2800" dirty="0" smtClean="0"/>
          </a:p>
          <a:p>
            <a:pPr>
              <a:lnSpc>
                <a:spcPct val="90000"/>
              </a:lnSpc>
              <a:buFontTx/>
              <a:buNone/>
            </a:pPr>
            <a:r>
              <a:rPr lang="fr-FR" sz="2000" dirty="0" smtClean="0"/>
              <a:t>     L’économie est le lieu ou interagissent </a:t>
            </a:r>
            <a:r>
              <a:rPr lang="fr-FR" sz="2000" dirty="0" smtClean="0"/>
              <a:t>besoins et </a:t>
            </a:r>
            <a:r>
              <a:rPr lang="fr-FR" sz="2000" dirty="0" smtClean="0"/>
              <a:t>ressources =&gt; </a:t>
            </a:r>
            <a:r>
              <a:rPr lang="fr-FR" sz="2000" u="sng" dirty="0" smtClean="0"/>
              <a:t>production de biens</a:t>
            </a:r>
            <a:r>
              <a:rPr lang="fr-FR" sz="2000" dirty="0" smtClean="0"/>
              <a:t> pour les participants.</a:t>
            </a:r>
            <a:endParaRPr lang="fr-FR" sz="1800" dirty="0" smtClean="0"/>
          </a:p>
          <a:p>
            <a:pPr>
              <a:lnSpc>
                <a:spcPct val="90000"/>
              </a:lnSpc>
            </a:pPr>
            <a:r>
              <a:rPr lang="fr-FR" sz="2800" dirty="0" smtClean="0"/>
              <a:t>Dotations en ressource</a:t>
            </a:r>
          </a:p>
          <a:p>
            <a:pPr>
              <a:lnSpc>
                <a:spcPct val="90000"/>
              </a:lnSpc>
              <a:buNone/>
            </a:pPr>
            <a:r>
              <a:rPr lang="fr-FR" sz="2800" dirty="0" smtClean="0"/>
              <a:t>	</a:t>
            </a:r>
            <a:r>
              <a:rPr lang="fr-FR" sz="2000" dirty="0" smtClean="0"/>
              <a:t>Le travail, la terre sont des dotations </a:t>
            </a:r>
            <a:r>
              <a:rPr lang="fr-FR" sz="2000" dirty="0" smtClean="0">
                <a:sym typeface="Wingdings" pitchFamily="2" charset="2"/>
              </a:rPr>
              <a:t> non-reproductible par l’homme. </a:t>
            </a:r>
          </a:p>
          <a:p>
            <a:pPr>
              <a:lnSpc>
                <a:spcPct val="90000"/>
              </a:lnSpc>
              <a:buNone/>
            </a:pPr>
            <a:r>
              <a:rPr lang="fr-FR" sz="2000" dirty="0" smtClean="0">
                <a:sym typeface="Wingdings" pitchFamily="2" charset="2"/>
              </a:rPr>
              <a:t>	A </a:t>
            </a:r>
            <a:r>
              <a:rPr lang="fr-FR" sz="2000" i="1" dirty="0" smtClean="0">
                <a:sym typeface="Wingdings" pitchFamily="2" charset="2"/>
              </a:rPr>
              <a:t>court terme</a:t>
            </a:r>
            <a:r>
              <a:rPr lang="fr-FR" sz="2000" dirty="0" smtClean="0">
                <a:sym typeface="Wingdings" pitchFamily="2" charset="2"/>
              </a:rPr>
              <a:t>,</a:t>
            </a:r>
            <a:r>
              <a:rPr lang="fr-FR" sz="2000" dirty="0" smtClean="0"/>
              <a:t> le capital peut être considéré comme une ressource.</a:t>
            </a:r>
          </a:p>
          <a:p>
            <a:pPr>
              <a:lnSpc>
                <a:spcPct val="90000"/>
              </a:lnSpc>
              <a:buNone/>
            </a:pPr>
            <a:r>
              <a:rPr lang="fr-FR" sz="2000" dirty="0" smtClean="0"/>
              <a:t>	Mais à </a:t>
            </a:r>
            <a:r>
              <a:rPr lang="fr-FR" sz="2000" i="1" dirty="0" smtClean="0"/>
              <a:t>long terme</a:t>
            </a:r>
            <a:r>
              <a:rPr lang="fr-FR" sz="2000" dirty="0" smtClean="0"/>
              <a:t>, comme les individus le produisent, il devient un bien </a:t>
            </a:r>
            <a:r>
              <a:rPr lang="fr-FR" sz="2000" dirty="0" smtClean="0">
                <a:sym typeface="Wingdings" pitchFamily="2" charset="2"/>
              </a:rPr>
              <a:t> distinction entre le court/long terme en économie</a:t>
            </a:r>
            <a:endParaRPr lang="fr-FR" sz="2400" dirty="0" smtClean="0"/>
          </a:p>
          <a:p>
            <a:pPr>
              <a:lnSpc>
                <a:spcPct val="90000"/>
              </a:lnSpc>
              <a:buFontTx/>
              <a:buNone/>
            </a:pPr>
            <a:r>
              <a:rPr lang="fr-FR" sz="2800" b="1" u="sng" dirty="0" smtClean="0"/>
              <a:t>Définition</a:t>
            </a:r>
            <a:r>
              <a:rPr lang="fr-FR" sz="2800" dirty="0" smtClean="0"/>
              <a:t>: </a:t>
            </a:r>
            <a:r>
              <a:rPr lang="fr-FR" sz="2000" dirty="0" smtClean="0"/>
              <a:t>il existe une économie dès qu’il y a utilisation organisée des ressources disponibles dans le but de satisfaire des aspirations</a:t>
            </a:r>
            <a:endParaRPr lang="fr-FR" sz="2800" dirty="0" smtClean="0"/>
          </a:p>
          <a:p>
            <a:pPr>
              <a:lnSpc>
                <a:spcPct val="90000"/>
              </a:lnSpc>
              <a:buFontTx/>
              <a:buNone/>
            </a:pPr>
            <a:endParaRPr lang="fr-FR" sz="2000" dirty="0" smtClean="0"/>
          </a:p>
          <a:p>
            <a:pPr>
              <a:lnSpc>
                <a:spcPct val="90000"/>
              </a:lnSpc>
              <a:buFontTx/>
              <a:buNone/>
            </a:pPr>
            <a:endParaRPr lang="fr-FR" sz="2000" dirty="0" smtClean="0"/>
          </a:p>
          <a:p>
            <a:pPr>
              <a:lnSpc>
                <a:spcPct val="90000"/>
              </a:lnSpc>
              <a:buFontTx/>
              <a:buNone/>
            </a:pPr>
            <a:endParaRPr lang="fr-FR"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anim calcmode="lin" valueType="num">
                                      <p:cBhvr additive="base">
                                        <p:cTn id="13" dur="5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anim calcmode="lin" valueType="num">
                                      <p:cBhvr additive="base">
                                        <p:cTn id="19" dur="5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03">
                                            <p:txEl>
                                              <p:pRg st="3" end="3"/>
                                            </p:txEl>
                                          </p:spTgt>
                                        </p:tgtEl>
                                        <p:attrNameLst>
                                          <p:attrName>style.visibility</p:attrName>
                                        </p:attrNameLst>
                                      </p:cBhvr>
                                      <p:to>
                                        <p:strVal val="visible"/>
                                      </p:to>
                                    </p:set>
                                    <p:anim calcmode="lin" valueType="num">
                                      <p:cBhvr additive="base">
                                        <p:cTn id="25" dur="500" fill="hold"/>
                                        <p:tgtEl>
                                          <p:spTgt spid="153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03">
                                            <p:txEl>
                                              <p:pRg st="4" end="4"/>
                                            </p:txEl>
                                          </p:spTgt>
                                        </p:tgtEl>
                                        <p:attrNameLst>
                                          <p:attrName>style.visibility</p:attrName>
                                        </p:attrNameLst>
                                      </p:cBhvr>
                                      <p:to>
                                        <p:strVal val="visible"/>
                                      </p:to>
                                    </p:set>
                                    <p:anim calcmode="lin" valueType="num">
                                      <p:cBhvr additive="base">
                                        <p:cTn id="31" dur="500" fill="hold"/>
                                        <p:tgtEl>
                                          <p:spTgt spid="153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03">
                                            <p:txEl>
                                              <p:pRg st="5" end="5"/>
                                            </p:txEl>
                                          </p:spTgt>
                                        </p:tgtEl>
                                        <p:attrNameLst>
                                          <p:attrName>style.visibility</p:attrName>
                                        </p:attrNameLst>
                                      </p:cBhvr>
                                      <p:to>
                                        <p:strVal val="visible"/>
                                      </p:to>
                                    </p:set>
                                    <p:anim calcmode="lin" valueType="num">
                                      <p:cBhvr additive="base">
                                        <p:cTn id="37" dur="500" fill="hold"/>
                                        <p:tgtEl>
                                          <p:spTgt spid="153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03">
                                            <p:txEl>
                                              <p:pRg st="6" end="6"/>
                                            </p:txEl>
                                          </p:spTgt>
                                        </p:tgtEl>
                                        <p:attrNameLst>
                                          <p:attrName>style.visibility</p:attrName>
                                        </p:attrNameLst>
                                      </p:cBhvr>
                                      <p:to>
                                        <p:strVal val="visible"/>
                                      </p:to>
                                    </p:set>
                                    <p:anim calcmode="lin" valueType="num">
                                      <p:cBhvr additive="base">
                                        <p:cTn id="43" dur="500" fill="hold"/>
                                        <p:tgtEl>
                                          <p:spTgt spid="153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03">
                                            <p:txEl>
                                              <p:pRg st="7" end="7"/>
                                            </p:txEl>
                                          </p:spTgt>
                                        </p:tgtEl>
                                        <p:attrNameLst>
                                          <p:attrName>style.visibility</p:attrName>
                                        </p:attrNameLst>
                                      </p:cBhvr>
                                      <p:to>
                                        <p:strVal val="visible"/>
                                      </p:to>
                                    </p:set>
                                    <p:anim calcmode="lin" valueType="num">
                                      <p:cBhvr additive="base">
                                        <p:cTn id="49" dur="500" fill="hold"/>
                                        <p:tgtEl>
                                          <p:spTgt spid="153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03">
                                            <p:txEl>
                                              <p:pRg st="8" end="8"/>
                                            </p:txEl>
                                          </p:spTgt>
                                        </p:tgtEl>
                                        <p:attrNameLst>
                                          <p:attrName>style.visibility</p:attrName>
                                        </p:attrNameLst>
                                      </p:cBhvr>
                                      <p:to>
                                        <p:strVal val="visible"/>
                                      </p:to>
                                    </p:set>
                                    <p:anim calcmode="lin" valueType="num">
                                      <p:cBhvr additive="base">
                                        <p:cTn id="55" dur="500" fill="hold"/>
                                        <p:tgtEl>
                                          <p:spTgt spid="1536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685800" y="71438"/>
            <a:ext cx="7772400" cy="1143000"/>
          </a:xfrm>
        </p:spPr>
        <p:txBody>
          <a:bodyPr/>
          <a:lstStyle/>
          <a:p>
            <a:r>
              <a:rPr lang="fr-FR" dirty="0" smtClean="0">
                <a:solidFill>
                  <a:schemeClr val="tx1"/>
                </a:solidFill>
              </a:rPr>
              <a:t>L’économie ne se réduit pas à l’analyse de l’individu</a:t>
            </a:r>
            <a:endParaRPr lang="fr-FR" dirty="0" smtClean="0"/>
          </a:p>
        </p:txBody>
      </p:sp>
      <p:sp>
        <p:nvSpPr>
          <p:cNvPr id="3" name="Espace réservé du contenu 2"/>
          <p:cNvSpPr>
            <a:spLocks noGrp="1"/>
          </p:cNvSpPr>
          <p:nvPr>
            <p:ph idx="1"/>
          </p:nvPr>
        </p:nvSpPr>
        <p:spPr>
          <a:xfrm>
            <a:off x="539552" y="1474440"/>
            <a:ext cx="8208912" cy="4114800"/>
          </a:xfrm>
        </p:spPr>
        <p:txBody>
          <a:bodyPr/>
          <a:lstStyle/>
          <a:p>
            <a:pPr algn="just"/>
            <a:r>
              <a:rPr lang="fr-FR" dirty="0" smtClean="0"/>
              <a:t>On observe des « sociétés </a:t>
            </a:r>
            <a:r>
              <a:rPr lang="fr-FR" dirty="0" smtClean="0"/>
              <a:t>» (l’histoir</a:t>
            </a:r>
            <a:r>
              <a:rPr lang="fr-FR" dirty="0" smtClean="0"/>
              <a:t>e du monde)</a:t>
            </a:r>
            <a:r>
              <a:rPr lang="fr-FR" dirty="0" smtClean="0"/>
              <a:t>, </a:t>
            </a:r>
            <a:endParaRPr lang="fr-FR" dirty="0" smtClean="0"/>
          </a:p>
          <a:p>
            <a:pPr lvl="1" algn="just"/>
            <a:r>
              <a:rPr lang="fr-FR" dirty="0" smtClean="0"/>
              <a:t>organisées autour de l’échange, </a:t>
            </a:r>
          </a:p>
          <a:p>
            <a:pPr lvl="1" algn="just"/>
            <a:r>
              <a:rPr lang="fr-FR" dirty="0" smtClean="0"/>
              <a:t>puis apparaît la production en équipe </a:t>
            </a:r>
          </a:p>
          <a:p>
            <a:pPr algn="just"/>
            <a:r>
              <a:rPr lang="fr-FR" dirty="0" smtClean="0">
                <a:sym typeface="Wingdings" pitchFamily="2" charset="2"/>
              </a:rPr>
              <a:t>Aller au-delà de l’analyse des choix d’un individu  nouvelles questions</a:t>
            </a:r>
          </a:p>
          <a:p>
            <a:pPr lvl="1" algn="just"/>
            <a:r>
              <a:rPr lang="fr-FR" dirty="0" smtClean="0"/>
              <a:t>Pour quels gains échange-t-on?</a:t>
            </a:r>
          </a:p>
          <a:p>
            <a:pPr lvl="1" algn="just"/>
            <a:r>
              <a:rPr lang="fr-FR" dirty="0" smtClean="0"/>
              <a:t>Pour quels gains produit-on en équipe?</a:t>
            </a:r>
          </a:p>
          <a:p>
            <a:pPr lvl="1" algn="just"/>
            <a:r>
              <a:rPr lang="fr-FR" dirty="0" smtClean="0"/>
              <a:t>Comment s’organisent, dans la grande majorité des cas, ces </a:t>
            </a:r>
            <a:r>
              <a:rPr lang="fr-FR" b="1" u="sng" dirty="0" smtClean="0"/>
              <a:t>interactions sociales</a:t>
            </a:r>
            <a:r>
              <a:rPr lang="fr-FR" dirty="0" smtClean="0"/>
              <a:t>?</a:t>
            </a:r>
          </a:p>
          <a:p>
            <a:pPr lvl="1">
              <a:buFontTx/>
              <a:buNone/>
            </a:pPr>
            <a:endParaRPr lang="fr-FR" dirty="0" smtClean="0"/>
          </a:p>
        </p:txBody>
      </p:sp>
      <p:sp>
        <p:nvSpPr>
          <p:cNvPr id="4100" name="Espace réservé du pied de page 3"/>
          <p:cNvSpPr>
            <a:spLocks noGrp="1"/>
          </p:cNvSpPr>
          <p:nvPr>
            <p:ph type="ftr" sz="quarter" idx="10"/>
          </p:nvPr>
        </p:nvSpPr>
        <p:spPr>
          <a:noFill/>
        </p:spPr>
        <p:txBody>
          <a:bodyPr/>
          <a:lstStyle/>
          <a:p>
            <a:r>
              <a:rPr lang="fr-FR" smtClean="0">
                <a:latin typeface="Times" pitchFamily="18" charset="0"/>
              </a:rPr>
              <a:t>Thème 1 - </a:t>
            </a:r>
            <a:fld id="{3C76857F-CD9B-4A3D-B70B-E6B1F2A756D1}" type="slidenum">
              <a:rPr lang="fr-FR" smtClean="0">
                <a:latin typeface="Times" pitchFamily="18" charset="0"/>
              </a:rPr>
              <a:pPr/>
              <a:t>5</a:t>
            </a:fld>
            <a:r>
              <a:rPr lang="fr-FR" smtClean="0">
                <a:latin typeface="Times"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Espace réservé du pied de page 3"/>
          <p:cNvSpPr>
            <a:spLocks noGrp="1"/>
          </p:cNvSpPr>
          <p:nvPr>
            <p:ph type="ftr" sz="quarter" idx="10"/>
          </p:nvPr>
        </p:nvSpPr>
        <p:spPr>
          <a:noFill/>
        </p:spPr>
        <p:txBody>
          <a:bodyPr/>
          <a:lstStyle/>
          <a:p>
            <a:r>
              <a:rPr lang="fr-FR" smtClean="0">
                <a:latin typeface="Times" pitchFamily="18" charset="0"/>
              </a:rPr>
              <a:t>Thème 1 - </a:t>
            </a:r>
            <a:fld id="{74D527F7-770A-4F83-8498-2737E7B3DC95}" type="slidenum">
              <a:rPr lang="fr-FR" smtClean="0">
                <a:latin typeface="Times" pitchFamily="18" charset="0"/>
              </a:rPr>
              <a:pPr/>
              <a:t>50</a:t>
            </a:fld>
            <a:r>
              <a:rPr lang="fr-FR" smtClean="0">
                <a:latin typeface="Times" pitchFamily="18" charset="0"/>
              </a:rPr>
              <a:t> - </a:t>
            </a:r>
          </a:p>
        </p:txBody>
      </p:sp>
      <p:sp>
        <p:nvSpPr>
          <p:cNvPr id="62467" name="Rectangle 2"/>
          <p:cNvSpPr>
            <a:spLocks noGrp="1" noChangeArrowheads="1"/>
          </p:cNvSpPr>
          <p:nvPr>
            <p:ph type="title"/>
          </p:nvPr>
        </p:nvSpPr>
        <p:spPr/>
        <p:txBody>
          <a:bodyPr/>
          <a:lstStyle/>
          <a:p>
            <a:r>
              <a:rPr lang="fr-FR" smtClean="0"/>
              <a:t>Plan du cours</a:t>
            </a:r>
          </a:p>
        </p:txBody>
      </p:sp>
      <p:sp>
        <p:nvSpPr>
          <p:cNvPr id="149507" name="Rectangle 3"/>
          <p:cNvSpPr>
            <a:spLocks noGrp="1" noChangeArrowheads="1"/>
          </p:cNvSpPr>
          <p:nvPr>
            <p:ph type="body" idx="1"/>
          </p:nvPr>
        </p:nvSpPr>
        <p:spPr/>
        <p:txBody>
          <a:bodyPr/>
          <a:lstStyle/>
          <a:p>
            <a:r>
              <a:rPr lang="fr-FR" dirty="0" smtClean="0"/>
              <a:t>Ch. 1  Rareté, choix rationnels et équilibre</a:t>
            </a:r>
          </a:p>
          <a:p>
            <a:r>
              <a:rPr lang="fr-FR" dirty="0" smtClean="0"/>
              <a:t>Ch. 2  L’économie d’échange</a:t>
            </a:r>
          </a:p>
          <a:p>
            <a:r>
              <a:rPr lang="fr-FR" dirty="0" smtClean="0"/>
              <a:t>Ch. 3  Théorie classique des marchés</a:t>
            </a:r>
          </a:p>
          <a:p>
            <a:r>
              <a:rPr lang="fr-FR" dirty="0" smtClean="0"/>
              <a:t>Ch. 4  Théorie moderne des </a:t>
            </a:r>
            <a:r>
              <a:rPr lang="fr-FR" dirty="0" smtClean="0"/>
              <a:t>marchés</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1000"/>
                                        <p:tgtEl>
                                          <p:spTgt spid="149507">
                                            <p:txEl>
                                              <p:pRg st="0" end="0"/>
                                            </p:txEl>
                                          </p:spTgt>
                                        </p:tgtEl>
                                      </p:cBhvr>
                                    </p:animEffect>
                                    <p:anim calcmode="lin" valueType="num">
                                      <p:cBhvr>
                                        <p:cTn id="8"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9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9507">
                                            <p:txEl>
                                              <p:pRg st="1" end="1"/>
                                            </p:txEl>
                                          </p:spTgt>
                                        </p:tgtEl>
                                        <p:attrNameLst>
                                          <p:attrName>style.visibility</p:attrName>
                                        </p:attrNameLst>
                                      </p:cBhvr>
                                      <p:to>
                                        <p:strVal val="visible"/>
                                      </p:to>
                                    </p:set>
                                    <p:animEffect transition="in" filter="fade">
                                      <p:cBhvr>
                                        <p:cTn id="14" dur="1000"/>
                                        <p:tgtEl>
                                          <p:spTgt spid="149507">
                                            <p:txEl>
                                              <p:pRg st="1" end="1"/>
                                            </p:txEl>
                                          </p:spTgt>
                                        </p:tgtEl>
                                      </p:cBhvr>
                                    </p:animEffect>
                                    <p:anim calcmode="lin" valueType="num">
                                      <p:cBhvr>
                                        <p:cTn id="15" dur="10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9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9507">
                                            <p:txEl>
                                              <p:pRg st="2" end="2"/>
                                            </p:txEl>
                                          </p:spTgt>
                                        </p:tgtEl>
                                        <p:attrNameLst>
                                          <p:attrName>style.visibility</p:attrName>
                                        </p:attrNameLst>
                                      </p:cBhvr>
                                      <p:to>
                                        <p:strVal val="visible"/>
                                      </p:to>
                                    </p:set>
                                    <p:animEffect transition="in" filter="fade">
                                      <p:cBhvr>
                                        <p:cTn id="21" dur="1000"/>
                                        <p:tgtEl>
                                          <p:spTgt spid="149507">
                                            <p:txEl>
                                              <p:pRg st="2" end="2"/>
                                            </p:txEl>
                                          </p:spTgt>
                                        </p:tgtEl>
                                      </p:cBhvr>
                                    </p:animEffect>
                                    <p:anim calcmode="lin" valueType="num">
                                      <p:cBhvr>
                                        <p:cTn id="22"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9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9507">
                                            <p:txEl>
                                              <p:pRg st="3" end="3"/>
                                            </p:txEl>
                                          </p:spTgt>
                                        </p:tgtEl>
                                        <p:attrNameLst>
                                          <p:attrName>style.visibility</p:attrName>
                                        </p:attrNameLst>
                                      </p:cBhvr>
                                      <p:to>
                                        <p:strVal val="visible"/>
                                      </p:to>
                                    </p:set>
                                    <p:animEffect transition="in" filter="fade">
                                      <p:cBhvr>
                                        <p:cTn id="28" dur="1000"/>
                                        <p:tgtEl>
                                          <p:spTgt spid="149507">
                                            <p:txEl>
                                              <p:pRg st="3" end="3"/>
                                            </p:txEl>
                                          </p:spTgt>
                                        </p:tgtEl>
                                      </p:cBhvr>
                                    </p:animEffect>
                                    <p:anim calcmode="lin" valueType="num">
                                      <p:cBhvr>
                                        <p:cTn id="29" dur="10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95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 autres données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smtClean="0"/>
              <a:t>Thème 1 - </a:t>
            </a:r>
            <a:fld id="{75B35402-E1BF-4E2B-9348-F4165366ECAB}" type="slidenum">
              <a:rPr lang="fr-FR" smtClean="0"/>
              <a:pPr>
                <a:defRPr/>
              </a:pPr>
              <a:t>51</a:t>
            </a:fld>
            <a:r>
              <a:rPr lang="fr-FR" smtClean="0"/>
              <a:t> - </a:t>
            </a:r>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Espace réservé du pied de page 3"/>
          <p:cNvSpPr>
            <a:spLocks noGrp="1"/>
          </p:cNvSpPr>
          <p:nvPr>
            <p:ph type="ftr" sz="quarter" idx="10"/>
          </p:nvPr>
        </p:nvSpPr>
        <p:spPr>
          <a:noFill/>
        </p:spPr>
        <p:txBody>
          <a:bodyPr/>
          <a:lstStyle/>
          <a:p>
            <a:r>
              <a:rPr lang="fr-FR" smtClean="0">
                <a:latin typeface="Times" pitchFamily="18" charset="0"/>
              </a:rPr>
              <a:t>Thème 1 - </a:t>
            </a:r>
            <a:fld id="{E6FB7441-3E00-4A46-99B0-E7BEF1E4A930}" type="slidenum">
              <a:rPr lang="fr-FR" smtClean="0">
                <a:latin typeface="Times" pitchFamily="18" charset="0"/>
              </a:rPr>
              <a:pPr/>
              <a:t>52</a:t>
            </a:fld>
            <a:r>
              <a:rPr lang="fr-FR" smtClean="0">
                <a:latin typeface="Times" pitchFamily="18" charset="0"/>
              </a:rPr>
              <a:t> - </a:t>
            </a:r>
          </a:p>
        </p:txBody>
      </p:sp>
      <p:sp>
        <p:nvSpPr>
          <p:cNvPr id="224258" name="Rectangle 2"/>
          <p:cNvSpPr>
            <a:spLocks noGrp="1" noChangeArrowheads="1"/>
          </p:cNvSpPr>
          <p:nvPr>
            <p:ph type="title"/>
          </p:nvPr>
        </p:nvSpPr>
        <p:spPr>
          <a:xfrm>
            <a:off x="609600" y="228600"/>
            <a:ext cx="7772400" cy="838200"/>
          </a:xfrm>
        </p:spPr>
        <p:txBody>
          <a:bodyPr/>
          <a:lstStyle/>
          <a:p>
            <a:r>
              <a:rPr lang="fr-FR" sz="3600" smtClean="0">
                <a:solidFill>
                  <a:schemeClr val="tx1"/>
                </a:solidFill>
              </a:rPr>
              <a:t>Co-mouvements des séries (1)</a:t>
            </a:r>
            <a:endParaRPr lang="fr-FR" sz="3600" smtClean="0">
              <a:solidFill>
                <a:schemeClr val="bg1"/>
              </a:solidFill>
            </a:endParaRPr>
          </a:p>
        </p:txBody>
      </p:sp>
      <p:grpSp>
        <p:nvGrpSpPr>
          <p:cNvPr id="2" name="Group 3"/>
          <p:cNvGrpSpPr>
            <a:grpSpLocks/>
          </p:cNvGrpSpPr>
          <p:nvPr/>
        </p:nvGrpSpPr>
        <p:grpSpPr bwMode="auto">
          <a:xfrm>
            <a:off x="1143000" y="1600200"/>
            <a:ext cx="6629400" cy="4267200"/>
            <a:chOff x="672" y="1008"/>
            <a:chExt cx="4176" cy="2688"/>
          </a:xfrm>
        </p:grpSpPr>
        <p:sp>
          <p:nvSpPr>
            <p:cNvPr id="26656" name="Line 4"/>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6657" name="Line 5"/>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sp>
        <p:nvSpPr>
          <p:cNvPr id="224262" name="Text Box 6"/>
          <p:cNvSpPr txBox="1">
            <a:spLocks noChangeArrowheads="1"/>
          </p:cNvSpPr>
          <p:nvPr/>
        </p:nvSpPr>
        <p:spPr bwMode="auto">
          <a:xfrm>
            <a:off x="655638" y="1203325"/>
            <a:ext cx="831850" cy="396875"/>
          </a:xfrm>
          <a:prstGeom prst="rect">
            <a:avLst/>
          </a:prstGeom>
          <a:noFill/>
          <a:ln w="9525">
            <a:noFill/>
            <a:miter lim="800000"/>
            <a:headEnd/>
            <a:tailEnd/>
          </a:ln>
        </p:spPr>
        <p:txBody>
          <a:bodyPr wrap="none">
            <a:spAutoFit/>
          </a:bodyPr>
          <a:lstStyle/>
          <a:p>
            <a:pPr eaLnBrk="0" hangingPunct="0"/>
            <a:r>
              <a:rPr lang="fr-FR" sz="2000"/>
              <a:t>Séries</a:t>
            </a:r>
          </a:p>
        </p:txBody>
      </p:sp>
      <p:sp>
        <p:nvSpPr>
          <p:cNvPr id="224263" name="Text Box 7"/>
          <p:cNvSpPr txBox="1">
            <a:spLocks noChangeArrowheads="1"/>
          </p:cNvSpPr>
          <p:nvPr/>
        </p:nvSpPr>
        <p:spPr bwMode="auto">
          <a:xfrm>
            <a:off x="7696200" y="5638800"/>
            <a:ext cx="917575" cy="396875"/>
          </a:xfrm>
          <a:prstGeom prst="rect">
            <a:avLst/>
          </a:prstGeom>
          <a:noFill/>
          <a:ln w="9525">
            <a:noFill/>
            <a:miter lim="800000"/>
            <a:headEnd/>
            <a:tailEnd/>
          </a:ln>
        </p:spPr>
        <p:txBody>
          <a:bodyPr wrap="none">
            <a:spAutoFit/>
          </a:bodyPr>
          <a:lstStyle/>
          <a:p>
            <a:pPr eaLnBrk="0" hangingPunct="0"/>
            <a:r>
              <a:rPr lang="fr-FR" sz="2000"/>
              <a:t>Temps</a:t>
            </a:r>
          </a:p>
        </p:txBody>
      </p:sp>
      <p:grpSp>
        <p:nvGrpSpPr>
          <p:cNvPr id="3" name="Group 8"/>
          <p:cNvGrpSpPr>
            <a:grpSpLocks/>
          </p:cNvGrpSpPr>
          <p:nvPr/>
        </p:nvGrpSpPr>
        <p:grpSpPr bwMode="auto">
          <a:xfrm>
            <a:off x="8305800" y="6413500"/>
            <a:ext cx="833438" cy="444500"/>
            <a:chOff x="3600" y="2592"/>
            <a:chExt cx="2465" cy="1276"/>
          </a:xfrm>
        </p:grpSpPr>
        <p:pic>
          <p:nvPicPr>
            <p:cNvPr id="26653" name="Picture 9"/>
            <p:cNvPicPr>
              <a:picLocks noChangeAspect="1" noChangeArrowheads="1"/>
            </p:cNvPicPr>
            <p:nvPr/>
          </p:nvPicPr>
          <p:blipFill>
            <a:blip r:embed="rId2" cstate="print"/>
            <a:srcRect r="417"/>
            <a:stretch>
              <a:fillRect/>
            </a:stretch>
          </p:blipFill>
          <p:spPr bwMode="auto">
            <a:xfrm>
              <a:off x="3600" y="2592"/>
              <a:ext cx="2465" cy="517"/>
            </a:xfrm>
            <a:prstGeom prst="rect">
              <a:avLst/>
            </a:prstGeom>
            <a:noFill/>
            <a:ln w="9525">
              <a:noFill/>
              <a:miter lim="800000"/>
              <a:headEnd/>
              <a:tailEnd/>
            </a:ln>
          </p:spPr>
        </p:pic>
        <p:pic>
          <p:nvPicPr>
            <p:cNvPr id="26654" name="Picture 10"/>
            <p:cNvPicPr>
              <a:picLocks noChangeAspect="1" noChangeArrowheads="1"/>
            </p:cNvPicPr>
            <p:nvPr/>
          </p:nvPicPr>
          <p:blipFill>
            <a:blip r:embed="rId3" cstate="print"/>
            <a:srcRect r="417"/>
            <a:stretch>
              <a:fillRect/>
            </a:stretch>
          </p:blipFill>
          <p:spPr bwMode="auto">
            <a:xfrm>
              <a:off x="3600" y="3109"/>
              <a:ext cx="2465" cy="518"/>
            </a:xfrm>
            <a:prstGeom prst="rect">
              <a:avLst/>
            </a:prstGeom>
            <a:noFill/>
            <a:ln w="9525">
              <a:noFill/>
              <a:miter lim="800000"/>
              <a:headEnd/>
              <a:tailEnd/>
            </a:ln>
          </p:spPr>
        </p:pic>
        <p:pic>
          <p:nvPicPr>
            <p:cNvPr id="26655" name="Picture 11"/>
            <p:cNvPicPr>
              <a:picLocks noChangeAspect="1" noChangeArrowheads="1"/>
            </p:cNvPicPr>
            <p:nvPr/>
          </p:nvPicPr>
          <p:blipFill>
            <a:blip r:embed="rId4" cstate="print"/>
            <a:srcRect r="417"/>
            <a:stretch>
              <a:fillRect/>
            </a:stretch>
          </p:blipFill>
          <p:spPr bwMode="auto">
            <a:xfrm>
              <a:off x="3600" y="3627"/>
              <a:ext cx="2465" cy="241"/>
            </a:xfrm>
            <a:prstGeom prst="rect">
              <a:avLst/>
            </a:prstGeom>
            <a:noFill/>
            <a:ln w="9525">
              <a:noFill/>
              <a:miter lim="800000"/>
              <a:headEnd/>
              <a:tailEnd/>
            </a:ln>
          </p:spPr>
        </p:pic>
      </p:grpSp>
      <p:sp>
        <p:nvSpPr>
          <p:cNvPr id="224268" name="Text Box 12"/>
          <p:cNvSpPr txBox="1">
            <a:spLocks noChangeArrowheads="1"/>
          </p:cNvSpPr>
          <p:nvPr/>
        </p:nvSpPr>
        <p:spPr bwMode="auto">
          <a:xfrm>
            <a:off x="7620000" y="3352800"/>
            <a:ext cx="1282700" cy="396875"/>
          </a:xfrm>
          <a:prstGeom prst="rect">
            <a:avLst/>
          </a:prstGeom>
          <a:noFill/>
          <a:ln w="9525">
            <a:noFill/>
            <a:miter lim="800000"/>
            <a:headEnd/>
            <a:tailEnd/>
          </a:ln>
        </p:spPr>
        <p:txBody>
          <a:bodyPr wrap="none">
            <a:spAutoFit/>
          </a:bodyPr>
          <a:lstStyle/>
          <a:p>
            <a:pPr eaLnBrk="0" hangingPunct="0"/>
            <a:r>
              <a:rPr lang="fr-FR" sz="2000">
                <a:solidFill>
                  <a:srgbClr val="FF0000"/>
                </a:solidFill>
                <a:latin typeface="Times New Roman" pitchFamily="18" charset="0"/>
              </a:rPr>
              <a:t>Série 2 (y)</a:t>
            </a:r>
          </a:p>
        </p:txBody>
      </p:sp>
      <p:sp>
        <p:nvSpPr>
          <p:cNvPr id="224269" name="Text Box 13"/>
          <p:cNvSpPr txBox="1">
            <a:spLocks noChangeArrowheads="1"/>
          </p:cNvSpPr>
          <p:nvPr/>
        </p:nvSpPr>
        <p:spPr bwMode="auto">
          <a:xfrm>
            <a:off x="7467600" y="5105400"/>
            <a:ext cx="1282700" cy="396875"/>
          </a:xfrm>
          <a:prstGeom prst="rect">
            <a:avLst/>
          </a:prstGeom>
          <a:noFill/>
          <a:ln w="9525">
            <a:noFill/>
            <a:miter lim="800000"/>
            <a:headEnd/>
            <a:tailEnd/>
          </a:ln>
        </p:spPr>
        <p:txBody>
          <a:bodyPr wrap="none">
            <a:spAutoFit/>
          </a:bodyPr>
          <a:lstStyle/>
          <a:p>
            <a:pPr eaLnBrk="0" hangingPunct="0"/>
            <a:r>
              <a:rPr lang="fr-FR" sz="2000">
                <a:solidFill>
                  <a:schemeClr val="accent2"/>
                </a:solidFill>
                <a:latin typeface="Times New Roman" pitchFamily="18" charset="0"/>
              </a:rPr>
              <a:t>Série 1 (x)</a:t>
            </a:r>
          </a:p>
        </p:txBody>
      </p:sp>
      <p:sp>
        <p:nvSpPr>
          <p:cNvPr id="224270" name="Freeform 14"/>
          <p:cNvSpPr>
            <a:spLocks/>
          </p:cNvSpPr>
          <p:nvPr/>
        </p:nvSpPr>
        <p:spPr bwMode="auto">
          <a:xfrm>
            <a:off x="1143000" y="1066800"/>
            <a:ext cx="6477000" cy="4114800"/>
          </a:xfrm>
          <a:custGeom>
            <a:avLst/>
            <a:gdLst>
              <a:gd name="T0" fmla="*/ 0 w 4080"/>
              <a:gd name="T1" fmla="*/ 2147483647 h 2592"/>
              <a:gd name="T2" fmla="*/ 2147483647 w 4080"/>
              <a:gd name="T3" fmla="*/ 2147483647 h 2592"/>
              <a:gd name="T4" fmla="*/ 2147483647 w 4080"/>
              <a:gd name="T5" fmla="*/ 2147483647 h 2592"/>
              <a:gd name="T6" fmla="*/ 2147483647 w 4080"/>
              <a:gd name="T7" fmla="*/ 2147483647 h 2592"/>
              <a:gd name="T8" fmla="*/ 2147483647 w 4080"/>
              <a:gd name="T9" fmla="*/ 2147483647 h 2592"/>
              <a:gd name="T10" fmla="*/ 2147483647 w 4080"/>
              <a:gd name="T11" fmla="*/ 2147483647 h 2592"/>
              <a:gd name="T12" fmla="*/ 2147483647 w 4080"/>
              <a:gd name="T13" fmla="*/ 2147483647 h 2592"/>
              <a:gd name="T14" fmla="*/ 2147483647 w 4080"/>
              <a:gd name="T15" fmla="*/ 2147483647 h 2592"/>
              <a:gd name="T16" fmla="*/ 2147483647 w 4080"/>
              <a:gd name="T17" fmla="*/ 2147483647 h 2592"/>
              <a:gd name="T18" fmla="*/ 2147483647 w 4080"/>
              <a:gd name="T19" fmla="*/ 2147483647 h 2592"/>
              <a:gd name="T20" fmla="*/ 2147483647 w 4080"/>
              <a:gd name="T21" fmla="*/ 2147483647 h 25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0"/>
              <a:gd name="T34" fmla="*/ 0 h 2592"/>
              <a:gd name="T35" fmla="*/ 4080 w 4080"/>
              <a:gd name="T36" fmla="*/ 2592 h 25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0" h="2592">
                <a:moveTo>
                  <a:pt x="0" y="1248"/>
                </a:moveTo>
                <a:cubicBezTo>
                  <a:pt x="200" y="948"/>
                  <a:pt x="400" y="648"/>
                  <a:pt x="624" y="768"/>
                </a:cubicBezTo>
                <a:cubicBezTo>
                  <a:pt x="848" y="888"/>
                  <a:pt x="1168" y="2072"/>
                  <a:pt x="1344" y="1968"/>
                </a:cubicBezTo>
                <a:cubicBezTo>
                  <a:pt x="1520" y="1864"/>
                  <a:pt x="1584" y="288"/>
                  <a:pt x="1680" y="144"/>
                </a:cubicBezTo>
                <a:cubicBezTo>
                  <a:pt x="1776" y="0"/>
                  <a:pt x="1840" y="1048"/>
                  <a:pt x="1920" y="1104"/>
                </a:cubicBezTo>
                <a:cubicBezTo>
                  <a:pt x="2000" y="1160"/>
                  <a:pt x="2056" y="264"/>
                  <a:pt x="2160" y="480"/>
                </a:cubicBezTo>
                <a:cubicBezTo>
                  <a:pt x="2264" y="696"/>
                  <a:pt x="2440" y="2208"/>
                  <a:pt x="2544" y="2400"/>
                </a:cubicBezTo>
                <a:cubicBezTo>
                  <a:pt x="2648" y="2592"/>
                  <a:pt x="2696" y="1688"/>
                  <a:pt x="2784" y="1632"/>
                </a:cubicBezTo>
                <a:cubicBezTo>
                  <a:pt x="2872" y="1576"/>
                  <a:pt x="2952" y="2224"/>
                  <a:pt x="3072" y="2064"/>
                </a:cubicBezTo>
                <a:cubicBezTo>
                  <a:pt x="3192" y="1904"/>
                  <a:pt x="3336" y="760"/>
                  <a:pt x="3504" y="672"/>
                </a:cubicBezTo>
                <a:cubicBezTo>
                  <a:pt x="3672" y="584"/>
                  <a:pt x="3984" y="1384"/>
                  <a:pt x="4080" y="1536"/>
                </a:cubicBezTo>
              </a:path>
            </a:pathLst>
          </a:custGeom>
          <a:noFill/>
          <a:ln w="28575">
            <a:solidFill>
              <a:srgbClr val="FF0000"/>
            </a:solidFill>
            <a:round/>
            <a:headEnd/>
            <a:tailEnd/>
          </a:ln>
        </p:spPr>
        <p:txBody>
          <a:bodyPr wrap="none" anchor="ctr"/>
          <a:lstStyle/>
          <a:p>
            <a:endParaRPr lang="fr-FR"/>
          </a:p>
        </p:txBody>
      </p:sp>
      <p:sp>
        <p:nvSpPr>
          <p:cNvPr id="224271" name="Freeform 15"/>
          <p:cNvSpPr>
            <a:spLocks/>
          </p:cNvSpPr>
          <p:nvPr/>
        </p:nvSpPr>
        <p:spPr bwMode="auto">
          <a:xfrm>
            <a:off x="1143000" y="3937000"/>
            <a:ext cx="6629400" cy="1676400"/>
          </a:xfrm>
          <a:custGeom>
            <a:avLst/>
            <a:gdLst>
              <a:gd name="T0" fmla="*/ 0 w 4176"/>
              <a:gd name="T1" fmla="*/ 2147483647 h 1056"/>
              <a:gd name="T2" fmla="*/ 2147483647 w 4176"/>
              <a:gd name="T3" fmla="*/ 2147483647 h 1056"/>
              <a:gd name="T4" fmla="*/ 2147483647 w 4176"/>
              <a:gd name="T5" fmla="*/ 2147483647 h 1056"/>
              <a:gd name="T6" fmla="*/ 2147483647 w 4176"/>
              <a:gd name="T7" fmla="*/ 2147483647 h 1056"/>
              <a:gd name="T8" fmla="*/ 2147483647 w 4176"/>
              <a:gd name="T9" fmla="*/ 2147483647 h 1056"/>
              <a:gd name="T10" fmla="*/ 2147483647 w 4176"/>
              <a:gd name="T11" fmla="*/ 2147483647 h 1056"/>
              <a:gd name="T12" fmla="*/ 2147483647 w 4176"/>
              <a:gd name="T13" fmla="*/ 2147483647 h 1056"/>
              <a:gd name="T14" fmla="*/ 0 60000 65536"/>
              <a:gd name="T15" fmla="*/ 0 60000 65536"/>
              <a:gd name="T16" fmla="*/ 0 60000 65536"/>
              <a:gd name="T17" fmla="*/ 0 60000 65536"/>
              <a:gd name="T18" fmla="*/ 0 60000 65536"/>
              <a:gd name="T19" fmla="*/ 0 60000 65536"/>
              <a:gd name="T20" fmla="*/ 0 60000 65536"/>
              <a:gd name="T21" fmla="*/ 0 w 4176"/>
              <a:gd name="T22" fmla="*/ 0 h 1056"/>
              <a:gd name="T23" fmla="*/ 4176 w 4176"/>
              <a:gd name="T24" fmla="*/ 1056 h 1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6" h="1056">
                <a:moveTo>
                  <a:pt x="0" y="688"/>
                </a:moveTo>
                <a:cubicBezTo>
                  <a:pt x="112" y="448"/>
                  <a:pt x="224" y="208"/>
                  <a:pt x="432" y="256"/>
                </a:cubicBezTo>
                <a:cubicBezTo>
                  <a:pt x="640" y="304"/>
                  <a:pt x="992" y="976"/>
                  <a:pt x="1248" y="976"/>
                </a:cubicBezTo>
                <a:cubicBezTo>
                  <a:pt x="1504" y="976"/>
                  <a:pt x="1720" y="248"/>
                  <a:pt x="1968" y="256"/>
                </a:cubicBezTo>
                <a:cubicBezTo>
                  <a:pt x="2216" y="264"/>
                  <a:pt x="2464" y="1056"/>
                  <a:pt x="2736" y="1024"/>
                </a:cubicBezTo>
                <a:cubicBezTo>
                  <a:pt x="3008" y="992"/>
                  <a:pt x="3360" y="128"/>
                  <a:pt x="3600" y="64"/>
                </a:cubicBezTo>
                <a:cubicBezTo>
                  <a:pt x="3840" y="0"/>
                  <a:pt x="4080" y="544"/>
                  <a:pt x="4176" y="640"/>
                </a:cubicBezTo>
              </a:path>
            </a:pathLst>
          </a:custGeom>
          <a:noFill/>
          <a:ln w="28575">
            <a:solidFill>
              <a:schemeClr val="accent2"/>
            </a:solidFill>
            <a:round/>
            <a:headEnd/>
            <a:tailEnd/>
          </a:ln>
        </p:spPr>
        <p:txBody>
          <a:bodyPr wrap="none" anchor="ctr"/>
          <a:lstStyle/>
          <a:p>
            <a:endParaRPr lang="fr-FR"/>
          </a:p>
        </p:txBody>
      </p:sp>
      <p:sp>
        <p:nvSpPr>
          <p:cNvPr id="224272" name="Line 16"/>
          <p:cNvSpPr>
            <a:spLocks noChangeShapeType="1"/>
          </p:cNvSpPr>
          <p:nvPr/>
        </p:nvSpPr>
        <p:spPr bwMode="auto">
          <a:xfrm flipH="1">
            <a:off x="1143000" y="2209800"/>
            <a:ext cx="762000" cy="0"/>
          </a:xfrm>
          <a:prstGeom prst="line">
            <a:avLst/>
          </a:prstGeom>
          <a:noFill/>
          <a:ln w="28575">
            <a:solidFill>
              <a:srgbClr val="FFFF66"/>
            </a:solidFill>
            <a:prstDash val="sysDot"/>
            <a:round/>
            <a:headEnd/>
            <a:tailEnd/>
          </a:ln>
        </p:spPr>
        <p:txBody>
          <a:bodyPr wrap="none" anchor="ctr"/>
          <a:lstStyle/>
          <a:p>
            <a:endParaRPr lang="fr-FR"/>
          </a:p>
        </p:txBody>
      </p:sp>
      <p:sp>
        <p:nvSpPr>
          <p:cNvPr id="224273" name="Line 17"/>
          <p:cNvSpPr>
            <a:spLocks noChangeShapeType="1"/>
          </p:cNvSpPr>
          <p:nvPr/>
        </p:nvSpPr>
        <p:spPr bwMode="auto">
          <a:xfrm>
            <a:off x="1905000" y="2209800"/>
            <a:ext cx="0" cy="3657600"/>
          </a:xfrm>
          <a:prstGeom prst="line">
            <a:avLst/>
          </a:prstGeom>
          <a:noFill/>
          <a:ln w="28575">
            <a:solidFill>
              <a:srgbClr val="FFFF66"/>
            </a:solidFill>
            <a:prstDash val="sysDot"/>
            <a:round/>
            <a:headEnd/>
            <a:tailEnd/>
          </a:ln>
        </p:spPr>
        <p:txBody>
          <a:bodyPr wrap="none" anchor="ctr"/>
          <a:lstStyle/>
          <a:p>
            <a:endParaRPr lang="fr-FR"/>
          </a:p>
        </p:txBody>
      </p:sp>
      <p:sp>
        <p:nvSpPr>
          <p:cNvPr id="224274" name="Line 18"/>
          <p:cNvSpPr>
            <a:spLocks noChangeShapeType="1"/>
          </p:cNvSpPr>
          <p:nvPr/>
        </p:nvSpPr>
        <p:spPr bwMode="auto">
          <a:xfrm flipH="1">
            <a:off x="1143000" y="4191000"/>
            <a:ext cx="2133600" cy="0"/>
          </a:xfrm>
          <a:prstGeom prst="line">
            <a:avLst/>
          </a:prstGeom>
          <a:noFill/>
          <a:ln w="28575">
            <a:solidFill>
              <a:schemeClr val="accent1"/>
            </a:solidFill>
            <a:prstDash val="sysDot"/>
            <a:round/>
            <a:headEnd/>
            <a:tailEnd/>
          </a:ln>
        </p:spPr>
        <p:txBody>
          <a:bodyPr wrap="none" anchor="ctr"/>
          <a:lstStyle/>
          <a:p>
            <a:endParaRPr lang="fr-FR"/>
          </a:p>
        </p:txBody>
      </p:sp>
      <p:sp>
        <p:nvSpPr>
          <p:cNvPr id="224275" name="Line 19"/>
          <p:cNvSpPr>
            <a:spLocks noChangeShapeType="1"/>
          </p:cNvSpPr>
          <p:nvPr/>
        </p:nvSpPr>
        <p:spPr bwMode="auto">
          <a:xfrm>
            <a:off x="3276600" y="4191000"/>
            <a:ext cx="0" cy="1676400"/>
          </a:xfrm>
          <a:prstGeom prst="line">
            <a:avLst/>
          </a:prstGeom>
          <a:noFill/>
          <a:ln w="28575">
            <a:solidFill>
              <a:schemeClr val="accent1"/>
            </a:solidFill>
            <a:prstDash val="sysDot"/>
            <a:round/>
            <a:headEnd/>
            <a:tailEnd/>
          </a:ln>
        </p:spPr>
        <p:txBody>
          <a:bodyPr wrap="none" anchor="ctr"/>
          <a:lstStyle/>
          <a:p>
            <a:endParaRPr lang="fr-FR"/>
          </a:p>
        </p:txBody>
      </p:sp>
      <p:sp>
        <p:nvSpPr>
          <p:cNvPr id="224276" name="Line 20"/>
          <p:cNvSpPr>
            <a:spLocks noChangeShapeType="1"/>
          </p:cNvSpPr>
          <p:nvPr/>
        </p:nvSpPr>
        <p:spPr bwMode="auto">
          <a:xfrm>
            <a:off x="1143000" y="3429000"/>
            <a:ext cx="6705600" cy="0"/>
          </a:xfrm>
          <a:prstGeom prst="line">
            <a:avLst/>
          </a:prstGeom>
          <a:noFill/>
          <a:ln w="28575">
            <a:solidFill>
              <a:srgbClr val="00FF00"/>
            </a:solidFill>
            <a:prstDash val="dash"/>
            <a:round/>
            <a:headEnd/>
            <a:tailEnd/>
          </a:ln>
        </p:spPr>
        <p:txBody>
          <a:bodyPr wrap="none" anchor="ctr"/>
          <a:lstStyle/>
          <a:p>
            <a:endParaRPr lang="fr-FR"/>
          </a:p>
        </p:txBody>
      </p:sp>
      <p:sp>
        <p:nvSpPr>
          <p:cNvPr id="224277" name="Line 21"/>
          <p:cNvSpPr>
            <a:spLocks noChangeShapeType="1"/>
          </p:cNvSpPr>
          <p:nvPr/>
        </p:nvSpPr>
        <p:spPr bwMode="auto">
          <a:xfrm>
            <a:off x="1143000" y="4953000"/>
            <a:ext cx="6781800" cy="0"/>
          </a:xfrm>
          <a:prstGeom prst="line">
            <a:avLst/>
          </a:prstGeom>
          <a:noFill/>
          <a:ln w="28575">
            <a:solidFill>
              <a:srgbClr val="00FF00"/>
            </a:solidFill>
            <a:prstDash val="dash"/>
            <a:round/>
            <a:headEnd/>
            <a:tailEnd/>
          </a:ln>
        </p:spPr>
        <p:txBody>
          <a:bodyPr wrap="none" anchor="ctr"/>
          <a:lstStyle/>
          <a:p>
            <a:endParaRPr lang="fr-FR"/>
          </a:p>
        </p:txBody>
      </p:sp>
      <p:sp>
        <p:nvSpPr>
          <p:cNvPr id="224278" name="Text Box 22"/>
          <p:cNvSpPr txBox="1">
            <a:spLocks noChangeArrowheads="1"/>
          </p:cNvSpPr>
          <p:nvPr/>
        </p:nvSpPr>
        <p:spPr bwMode="auto">
          <a:xfrm>
            <a:off x="1676400" y="5867400"/>
            <a:ext cx="522288" cy="579438"/>
          </a:xfrm>
          <a:prstGeom prst="rect">
            <a:avLst/>
          </a:prstGeom>
          <a:noFill/>
          <a:ln w="9525">
            <a:noFill/>
            <a:miter lim="800000"/>
            <a:headEnd/>
            <a:tailEnd/>
          </a:ln>
        </p:spPr>
        <p:txBody>
          <a:bodyPr wrap="none">
            <a:spAutoFit/>
          </a:bodyPr>
          <a:lstStyle/>
          <a:p>
            <a:pPr eaLnBrk="0" hangingPunct="0"/>
            <a:r>
              <a:rPr lang="fr-FR">
                <a:solidFill>
                  <a:srgbClr val="FFFF66"/>
                </a:solidFill>
                <a:latin typeface="Times New Roman" pitchFamily="18" charset="0"/>
              </a:rPr>
              <a:t>t1</a:t>
            </a:r>
            <a:endParaRPr lang="fr-FR">
              <a:solidFill>
                <a:schemeClr val="bg1"/>
              </a:solidFill>
              <a:latin typeface="Times New Roman" pitchFamily="18" charset="0"/>
            </a:endParaRPr>
          </a:p>
        </p:txBody>
      </p:sp>
      <p:sp>
        <p:nvSpPr>
          <p:cNvPr id="224279" name="Rectangle 23"/>
          <p:cNvSpPr>
            <a:spLocks noChangeArrowheads="1"/>
          </p:cNvSpPr>
          <p:nvPr/>
        </p:nvSpPr>
        <p:spPr bwMode="auto">
          <a:xfrm>
            <a:off x="3048000" y="5867400"/>
            <a:ext cx="522288" cy="579438"/>
          </a:xfrm>
          <a:prstGeom prst="rect">
            <a:avLst/>
          </a:prstGeom>
          <a:noFill/>
          <a:ln w="9525">
            <a:noFill/>
            <a:miter lim="800000"/>
            <a:headEnd/>
            <a:tailEnd/>
          </a:ln>
        </p:spPr>
        <p:txBody>
          <a:bodyPr wrap="none">
            <a:spAutoFit/>
          </a:bodyPr>
          <a:lstStyle/>
          <a:p>
            <a:pPr eaLnBrk="0" hangingPunct="0"/>
            <a:r>
              <a:rPr lang="fr-FR">
                <a:solidFill>
                  <a:schemeClr val="accent1"/>
                </a:solidFill>
                <a:latin typeface="Times New Roman" pitchFamily="18" charset="0"/>
              </a:rPr>
              <a:t>t2</a:t>
            </a:r>
            <a:endParaRPr lang="fr-FR">
              <a:solidFill>
                <a:schemeClr val="bg1"/>
              </a:solidFill>
              <a:latin typeface="Times New Roman" pitchFamily="18" charset="0"/>
            </a:endParaRPr>
          </a:p>
        </p:txBody>
      </p:sp>
      <p:sp>
        <p:nvSpPr>
          <p:cNvPr id="224280" name="Line 24"/>
          <p:cNvSpPr>
            <a:spLocks noChangeShapeType="1"/>
          </p:cNvSpPr>
          <p:nvPr/>
        </p:nvSpPr>
        <p:spPr bwMode="auto">
          <a:xfrm flipH="1">
            <a:off x="1143000" y="4343400"/>
            <a:ext cx="762000" cy="0"/>
          </a:xfrm>
          <a:prstGeom prst="line">
            <a:avLst/>
          </a:prstGeom>
          <a:noFill/>
          <a:ln w="28575">
            <a:solidFill>
              <a:srgbClr val="FFFF66"/>
            </a:solidFill>
            <a:prstDash val="sysDot"/>
            <a:round/>
            <a:headEnd/>
            <a:tailEnd/>
          </a:ln>
        </p:spPr>
        <p:txBody>
          <a:bodyPr wrap="none" anchor="ctr"/>
          <a:lstStyle/>
          <a:p>
            <a:endParaRPr lang="fr-FR"/>
          </a:p>
        </p:txBody>
      </p:sp>
      <p:sp>
        <p:nvSpPr>
          <p:cNvPr id="224281" name="Line 25"/>
          <p:cNvSpPr>
            <a:spLocks noChangeShapeType="1"/>
          </p:cNvSpPr>
          <p:nvPr/>
        </p:nvSpPr>
        <p:spPr bwMode="auto">
          <a:xfrm flipH="1">
            <a:off x="1143000" y="5486400"/>
            <a:ext cx="2133600" cy="0"/>
          </a:xfrm>
          <a:prstGeom prst="line">
            <a:avLst/>
          </a:prstGeom>
          <a:noFill/>
          <a:ln w="28575">
            <a:solidFill>
              <a:schemeClr val="accent1"/>
            </a:solidFill>
            <a:prstDash val="sysDot"/>
            <a:round/>
            <a:headEnd/>
            <a:tailEnd/>
          </a:ln>
        </p:spPr>
        <p:txBody>
          <a:bodyPr wrap="none" anchor="ctr"/>
          <a:lstStyle/>
          <a:p>
            <a:endParaRPr lang="fr-FR"/>
          </a:p>
        </p:txBody>
      </p:sp>
      <p:sp>
        <p:nvSpPr>
          <p:cNvPr id="224282" name="Text Box 26"/>
          <p:cNvSpPr txBox="1">
            <a:spLocks noChangeArrowheads="1"/>
          </p:cNvSpPr>
          <p:nvPr/>
        </p:nvSpPr>
        <p:spPr bwMode="auto">
          <a:xfrm>
            <a:off x="304800" y="4343400"/>
            <a:ext cx="692150" cy="366713"/>
          </a:xfrm>
          <a:prstGeom prst="rect">
            <a:avLst/>
          </a:prstGeom>
          <a:noFill/>
          <a:ln w="9525">
            <a:noFill/>
            <a:miter lim="800000"/>
            <a:headEnd/>
            <a:tailEnd/>
          </a:ln>
        </p:spPr>
        <p:txBody>
          <a:bodyPr wrap="none">
            <a:spAutoFit/>
          </a:bodyPr>
          <a:lstStyle/>
          <a:p>
            <a:pPr eaLnBrk="0" hangingPunct="0"/>
            <a:r>
              <a:rPr lang="fr-FR" sz="1800">
                <a:solidFill>
                  <a:srgbClr val="FFFF66"/>
                </a:solidFill>
                <a:latin typeface="Times New Roman" pitchFamily="18" charset="0"/>
              </a:rPr>
              <a:t>X(t1)</a:t>
            </a:r>
            <a:endParaRPr lang="fr-FR">
              <a:latin typeface="Times New Roman" pitchFamily="18" charset="0"/>
            </a:endParaRPr>
          </a:p>
        </p:txBody>
      </p:sp>
      <p:sp>
        <p:nvSpPr>
          <p:cNvPr id="224283" name="Rectangle 27"/>
          <p:cNvSpPr>
            <a:spLocks noChangeArrowheads="1"/>
          </p:cNvSpPr>
          <p:nvPr/>
        </p:nvSpPr>
        <p:spPr bwMode="auto">
          <a:xfrm>
            <a:off x="304800" y="1981200"/>
            <a:ext cx="749300" cy="366713"/>
          </a:xfrm>
          <a:prstGeom prst="rect">
            <a:avLst/>
          </a:prstGeom>
          <a:noFill/>
          <a:ln w="9525">
            <a:noFill/>
            <a:miter lim="800000"/>
            <a:headEnd/>
            <a:tailEnd/>
          </a:ln>
        </p:spPr>
        <p:txBody>
          <a:bodyPr wrap="none">
            <a:spAutoFit/>
          </a:bodyPr>
          <a:lstStyle/>
          <a:p>
            <a:pPr eaLnBrk="0" hangingPunct="0"/>
            <a:r>
              <a:rPr lang="fr-FR" sz="1800">
                <a:solidFill>
                  <a:srgbClr val="FFFF66"/>
                </a:solidFill>
                <a:latin typeface="Times New Roman" pitchFamily="18" charset="0"/>
              </a:rPr>
              <a:t>Y(t1)</a:t>
            </a:r>
            <a:r>
              <a:rPr lang="fr-FR" sz="1800">
                <a:solidFill>
                  <a:schemeClr val="bg1"/>
                </a:solidFill>
                <a:latin typeface="Times New Roman" pitchFamily="18" charset="0"/>
              </a:rPr>
              <a:t> </a:t>
            </a:r>
          </a:p>
        </p:txBody>
      </p:sp>
      <p:sp>
        <p:nvSpPr>
          <p:cNvPr id="224284" name="Rectangle 28"/>
          <p:cNvSpPr>
            <a:spLocks noChangeArrowheads="1"/>
          </p:cNvSpPr>
          <p:nvPr/>
        </p:nvSpPr>
        <p:spPr bwMode="auto">
          <a:xfrm>
            <a:off x="304800" y="3886200"/>
            <a:ext cx="692150" cy="366713"/>
          </a:xfrm>
          <a:prstGeom prst="rect">
            <a:avLst/>
          </a:prstGeom>
          <a:noFill/>
          <a:ln w="9525">
            <a:noFill/>
            <a:miter lim="800000"/>
            <a:headEnd/>
            <a:tailEnd/>
          </a:ln>
        </p:spPr>
        <p:txBody>
          <a:bodyPr wrap="none">
            <a:spAutoFit/>
          </a:bodyPr>
          <a:lstStyle/>
          <a:p>
            <a:pPr eaLnBrk="0" hangingPunct="0"/>
            <a:r>
              <a:rPr lang="fr-FR" sz="1800">
                <a:solidFill>
                  <a:schemeClr val="accent1"/>
                </a:solidFill>
                <a:latin typeface="Times New Roman" pitchFamily="18" charset="0"/>
              </a:rPr>
              <a:t>Y(t2)</a:t>
            </a:r>
            <a:endParaRPr lang="fr-FR" sz="1800">
              <a:solidFill>
                <a:schemeClr val="bg1"/>
              </a:solidFill>
              <a:latin typeface="Times New Roman" pitchFamily="18" charset="0"/>
            </a:endParaRPr>
          </a:p>
        </p:txBody>
      </p:sp>
      <p:sp>
        <p:nvSpPr>
          <p:cNvPr id="224285" name="Rectangle 29"/>
          <p:cNvSpPr>
            <a:spLocks noChangeArrowheads="1"/>
          </p:cNvSpPr>
          <p:nvPr/>
        </p:nvSpPr>
        <p:spPr bwMode="auto">
          <a:xfrm>
            <a:off x="304800" y="5257800"/>
            <a:ext cx="692150" cy="366713"/>
          </a:xfrm>
          <a:prstGeom prst="rect">
            <a:avLst/>
          </a:prstGeom>
          <a:noFill/>
          <a:ln w="9525">
            <a:noFill/>
            <a:miter lim="800000"/>
            <a:headEnd/>
            <a:tailEnd/>
          </a:ln>
        </p:spPr>
        <p:txBody>
          <a:bodyPr wrap="none">
            <a:spAutoFit/>
          </a:bodyPr>
          <a:lstStyle/>
          <a:p>
            <a:pPr eaLnBrk="0" hangingPunct="0"/>
            <a:r>
              <a:rPr lang="fr-FR" sz="1800">
                <a:solidFill>
                  <a:schemeClr val="accent1"/>
                </a:solidFill>
                <a:latin typeface="Times New Roman" pitchFamily="18" charset="0"/>
              </a:rPr>
              <a:t>X(t2)</a:t>
            </a:r>
            <a:endParaRPr lang="fr-FR" sz="1800">
              <a:solidFill>
                <a:schemeClr val="bg1"/>
              </a:solidFill>
              <a:latin typeface="Times New Roman" pitchFamily="18" charset="0"/>
            </a:endParaRPr>
          </a:p>
        </p:txBody>
      </p:sp>
      <p:sp>
        <p:nvSpPr>
          <p:cNvPr id="224286" name="Text Box 30"/>
          <p:cNvSpPr txBox="1">
            <a:spLocks noChangeArrowheads="1"/>
          </p:cNvSpPr>
          <p:nvPr/>
        </p:nvSpPr>
        <p:spPr bwMode="auto">
          <a:xfrm>
            <a:off x="7620000" y="3962400"/>
            <a:ext cx="1255713" cy="396875"/>
          </a:xfrm>
          <a:prstGeom prst="rect">
            <a:avLst/>
          </a:prstGeom>
          <a:noFill/>
          <a:ln w="9525">
            <a:noFill/>
            <a:miter lim="800000"/>
            <a:headEnd/>
            <a:tailEnd/>
          </a:ln>
        </p:spPr>
        <p:txBody>
          <a:bodyPr>
            <a:spAutoFit/>
          </a:bodyPr>
          <a:lstStyle/>
          <a:p>
            <a:pPr eaLnBrk="0" hangingPunct="0"/>
            <a:r>
              <a:rPr lang="fr-FR" sz="2000">
                <a:latin typeface="Times New Roman" pitchFamily="18" charset="0"/>
              </a:rPr>
              <a:t>moyennes</a:t>
            </a:r>
            <a:endParaRPr lang="fr-FR">
              <a:latin typeface="Times New Roman" pitchFamily="18" charset="0"/>
            </a:endParaRPr>
          </a:p>
        </p:txBody>
      </p:sp>
      <p:sp>
        <p:nvSpPr>
          <p:cNvPr id="224287" name="Line 31"/>
          <p:cNvSpPr>
            <a:spLocks noChangeShapeType="1"/>
          </p:cNvSpPr>
          <p:nvPr/>
        </p:nvSpPr>
        <p:spPr bwMode="auto">
          <a:xfrm flipH="1" flipV="1">
            <a:off x="7010400" y="3429000"/>
            <a:ext cx="609600" cy="762000"/>
          </a:xfrm>
          <a:prstGeom prst="line">
            <a:avLst/>
          </a:prstGeom>
          <a:noFill/>
          <a:ln w="28575">
            <a:solidFill>
              <a:schemeClr val="tx1"/>
            </a:solidFill>
            <a:round/>
            <a:headEnd/>
            <a:tailEnd type="triangle" w="med" len="med"/>
          </a:ln>
        </p:spPr>
        <p:txBody>
          <a:bodyPr wrap="none" anchor="ctr"/>
          <a:lstStyle/>
          <a:p>
            <a:endParaRPr lang="fr-FR"/>
          </a:p>
        </p:txBody>
      </p:sp>
      <p:sp>
        <p:nvSpPr>
          <p:cNvPr id="224288" name="Line 32"/>
          <p:cNvSpPr>
            <a:spLocks noChangeShapeType="1"/>
          </p:cNvSpPr>
          <p:nvPr/>
        </p:nvSpPr>
        <p:spPr bwMode="auto">
          <a:xfrm flipH="1">
            <a:off x="7010400" y="4191000"/>
            <a:ext cx="609600" cy="762000"/>
          </a:xfrm>
          <a:prstGeom prst="line">
            <a:avLst/>
          </a:prstGeom>
          <a:noFill/>
          <a:ln w="28575">
            <a:solidFill>
              <a:schemeClr val="tx1"/>
            </a:solidFill>
            <a:round/>
            <a:headEnd/>
            <a:tailEnd type="triangle" w="med" len="me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500" fill="hold"/>
                                        <p:tgtEl>
                                          <p:spTgt spid="224258"/>
                                        </p:tgtEl>
                                        <p:attrNameLst>
                                          <p:attrName>ppt_x</p:attrName>
                                        </p:attrNameLst>
                                      </p:cBhvr>
                                      <p:tavLst>
                                        <p:tav tm="0">
                                          <p:val>
                                            <p:strVal val="0-#ppt_w/2"/>
                                          </p:val>
                                        </p:tav>
                                        <p:tav tm="100000">
                                          <p:val>
                                            <p:strVal val="#ppt_x"/>
                                          </p:val>
                                        </p:tav>
                                      </p:tavLst>
                                    </p:anim>
                                    <p:anim calcmode="lin" valueType="num">
                                      <p:cBhvr additive="base">
                                        <p:cTn id="8" dur="500" fill="hold"/>
                                        <p:tgtEl>
                                          <p:spTgt spid="2242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4262"/>
                                        </p:tgtEl>
                                        <p:attrNameLst>
                                          <p:attrName>style.visibility</p:attrName>
                                        </p:attrNameLst>
                                      </p:cBhvr>
                                      <p:to>
                                        <p:strVal val="visible"/>
                                      </p:to>
                                    </p:set>
                                    <p:anim calcmode="lin" valueType="num">
                                      <p:cBhvr additive="base">
                                        <p:cTn id="19" dur="500" fill="hold"/>
                                        <p:tgtEl>
                                          <p:spTgt spid="224262"/>
                                        </p:tgtEl>
                                        <p:attrNameLst>
                                          <p:attrName>ppt_x</p:attrName>
                                        </p:attrNameLst>
                                      </p:cBhvr>
                                      <p:tavLst>
                                        <p:tav tm="0">
                                          <p:val>
                                            <p:strVal val="0-#ppt_w/2"/>
                                          </p:val>
                                        </p:tav>
                                        <p:tav tm="100000">
                                          <p:val>
                                            <p:strVal val="#ppt_x"/>
                                          </p:val>
                                        </p:tav>
                                      </p:tavLst>
                                    </p:anim>
                                    <p:anim calcmode="lin" valueType="num">
                                      <p:cBhvr additive="base">
                                        <p:cTn id="20" dur="500" fill="hold"/>
                                        <p:tgtEl>
                                          <p:spTgt spid="2242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4263"/>
                                        </p:tgtEl>
                                        <p:attrNameLst>
                                          <p:attrName>style.visibility</p:attrName>
                                        </p:attrNameLst>
                                      </p:cBhvr>
                                      <p:to>
                                        <p:strVal val="visible"/>
                                      </p:to>
                                    </p:set>
                                    <p:anim calcmode="lin" valueType="num">
                                      <p:cBhvr additive="base">
                                        <p:cTn id="25" dur="500" fill="hold"/>
                                        <p:tgtEl>
                                          <p:spTgt spid="224263"/>
                                        </p:tgtEl>
                                        <p:attrNameLst>
                                          <p:attrName>ppt_x</p:attrName>
                                        </p:attrNameLst>
                                      </p:cBhvr>
                                      <p:tavLst>
                                        <p:tav tm="0">
                                          <p:val>
                                            <p:strVal val="0-#ppt_w/2"/>
                                          </p:val>
                                        </p:tav>
                                        <p:tav tm="100000">
                                          <p:val>
                                            <p:strVal val="#ppt_x"/>
                                          </p:val>
                                        </p:tav>
                                      </p:tavLst>
                                    </p:anim>
                                    <p:anim calcmode="lin" valueType="num">
                                      <p:cBhvr additive="base">
                                        <p:cTn id="26" dur="500" fill="hold"/>
                                        <p:tgtEl>
                                          <p:spTgt spid="2242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4270"/>
                                        </p:tgtEl>
                                        <p:attrNameLst>
                                          <p:attrName>style.visibility</p:attrName>
                                        </p:attrNameLst>
                                      </p:cBhvr>
                                      <p:to>
                                        <p:strVal val="visible"/>
                                      </p:to>
                                    </p:set>
                                    <p:anim calcmode="lin" valueType="num">
                                      <p:cBhvr additive="base">
                                        <p:cTn id="31" dur="500" fill="hold"/>
                                        <p:tgtEl>
                                          <p:spTgt spid="224270"/>
                                        </p:tgtEl>
                                        <p:attrNameLst>
                                          <p:attrName>ppt_x</p:attrName>
                                        </p:attrNameLst>
                                      </p:cBhvr>
                                      <p:tavLst>
                                        <p:tav tm="0">
                                          <p:val>
                                            <p:strVal val="0-#ppt_w/2"/>
                                          </p:val>
                                        </p:tav>
                                        <p:tav tm="100000">
                                          <p:val>
                                            <p:strVal val="#ppt_x"/>
                                          </p:val>
                                        </p:tav>
                                      </p:tavLst>
                                    </p:anim>
                                    <p:anim calcmode="lin" valueType="num">
                                      <p:cBhvr additive="base">
                                        <p:cTn id="32" dur="500" fill="hold"/>
                                        <p:tgtEl>
                                          <p:spTgt spid="22427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4268"/>
                                        </p:tgtEl>
                                        <p:attrNameLst>
                                          <p:attrName>style.visibility</p:attrName>
                                        </p:attrNameLst>
                                      </p:cBhvr>
                                      <p:to>
                                        <p:strVal val="visible"/>
                                      </p:to>
                                    </p:set>
                                    <p:anim calcmode="lin" valueType="num">
                                      <p:cBhvr additive="base">
                                        <p:cTn id="37" dur="500" fill="hold"/>
                                        <p:tgtEl>
                                          <p:spTgt spid="224268"/>
                                        </p:tgtEl>
                                        <p:attrNameLst>
                                          <p:attrName>ppt_x</p:attrName>
                                        </p:attrNameLst>
                                      </p:cBhvr>
                                      <p:tavLst>
                                        <p:tav tm="0">
                                          <p:val>
                                            <p:strVal val="0-#ppt_w/2"/>
                                          </p:val>
                                        </p:tav>
                                        <p:tav tm="100000">
                                          <p:val>
                                            <p:strVal val="#ppt_x"/>
                                          </p:val>
                                        </p:tav>
                                      </p:tavLst>
                                    </p:anim>
                                    <p:anim calcmode="lin" valueType="num">
                                      <p:cBhvr additive="base">
                                        <p:cTn id="38" dur="500" fill="hold"/>
                                        <p:tgtEl>
                                          <p:spTgt spid="22426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4271"/>
                                        </p:tgtEl>
                                        <p:attrNameLst>
                                          <p:attrName>style.visibility</p:attrName>
                                        </p:attrNameLst>
                                      </p:cBhvr>
                                      <p:to>
                                        <p:strVal val="visible"/>
                                      </p:to>
                                    </p:set>
                                    <p:anim calcmode="lin" valueType="num">
                                      <p:cBhvr additive="base">
                                        <p:cTn id="43" dur="500" fill="hold"/>
                                        <p:tgtEl>
                                          <p:spTgt spid="224271"/>
                                        </p:tgtEl>
                                        <p:attrNameLst>
                                          <p:attrName>ppt_x</p:attrName>
                                        </p:attrNameLst>
                                      </p:cBhvr>
                                      <p:tavLst>
                                        <p:tav tm="0">
                                          <p:val>
                                            <p:strVal val="0-#ppt_w/2"/>
                                          </p:val>
                                        </p:tav>
                                        <p:tav tm="100000">
                                          <p:val>
                                            <p:strVal val="#ppt_x"/>
                                          </p:val>
                                        </p:tav>
                                      </p:tavLst>
                                    </p:anim>
                                    <p:anim calcmode="lin" valueType="num">
                                      <p:cBhvr additive="base">
                                        <p:cTn id="44" dur="500" fill="hold"/>
                                        <p:tgtEl>
                                          <p:spTgt spid="22427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4269"/>
                                        </p:tgtEl>
                                        <p:attrNameLst>
                                          <p:attrName>style.visibility</p:attrName>
                                        </p:attrNameLst>
                                      </p:cBhvr>
                                      <p:to>
                                        <p:strVal val="visible"/>
                                      </p:to>
                                    </p:set>
                                    <p:anim calcmode="lin" valueType="num">
                                      <p:cBhvr additive="base">
                                        <p:cTn id="49" dur="500" fill="hold"/>
                                        <p:tgtEl>
                                          <p:spTgt spid="224269"/>
                                        </p:tgtEl>
                                        <p:attrNameLst>
                                          <p:attrName>ppt_x</p:attrName>
                                        </p:attrNameLst>
                                      </p:cBhvr>
                                      <p:tavLst>
                                        <p:tav tm="0">
                                          <p:val>
                                            <p:strVal val="0-#ppt_w/2"/>
                                          </p:val>
                                        </p:tav>
                                        <p:tav tm="100000">
                                          <p:val>
                                            <p:strVal val="#ppt_x"/>
                                          </p:val>
                                        </p:tav>
                                      </p:tavLst>
                                    </p:anim>
                                    <p:anim calcmode="lin" valueType="num">
                                      <p:cBhvr additive="base">
                                        <p:cTn id="50" dur="500" fill="hold"/>
                                        <p:tgtEl>
                                          <p:spTgt spid="22426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24276"/>
                                        </p:tgtEl>
                                        <p:attrNameLst>
                                          <p:attrName>style.visibility</p:attrName>
                                        </p:attrNameLst>
                                      </p:cBhvr>
                                      <p:to>
                                        <p:strVal val="visible"/>
                                      </p:to>
                                    </p:set>
                                    <p:anim calcmode="lin" valueType="num">
                                      <p:cBhvr additive="base">
                                        <p:cTn id="55" dur="500" fill="hold"/>
                                        <p:tgtEl>
                                          <p:spTgt spid="224276"/>
                                        </p:tgtEl>
                                        <p:attrNameLst>
                                          <p:attrName>ppt_x</p:attrName>
                                        </p:attrNameLst>
                                      </p:cBhvr>
                                      <p:tavLst>
                                        <p:tav tm="0">
                                          <p:val>
                                            <p:strVal val="0-#ppt_w/2"/>
                                          </p:val>
                                        </p:tav>
                                        <p:tav tm="100000">
                                          <p:val>
                                            <p:strVal val="#ppt_x"/>
                                          </p:val>
                                        </p:tav>
                                      </p:tavLst>
                                    </p:anim>
                                    <p:anim calcmode="lin" valueType="num">
                                      <p:cBhvr additive="base">
                                        <p:cTn id="56" dur="500" fill="hold"/>
                                        <p:tgtEl>
                                          <p:spTgt spid="22427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4277"/>
                                        </p:tgtEl>
                                        <p:attrNameLst>
                                          <p:attrName>style.visibility</p:attrName>
                                        </p:attrNameLst>
                                      </p:cBhvr>
                                      <p:to>
                                        <p:strVal val="visible"/>
                                      </p:to>
                                    </p:set>
                                    <p:anim calcmode="lin" valueType="num">
                                      <p:cBhvr additive="base">
                                        <p:cTn id="61" dur="500" fill="hold"/>
                                        <p:tgtEl>
                                          <p:spTgt spid="224277"/>
                                        </p:tgtEl>
                                        <p:attrNameLst>
                                          <p:attrName>ppt_x</p:attrName>
                                        </p:attrNameLst>
                                      </p:cBhvr>
                                      <p:tavLst>
                                        <p:tav tm="0">
                                          <p:val>
                                            <p:strVal val="0-#ppt_w/2"/>
                                          </p:val>
                                        </p:tav>
                                        <p:tav tm="100000">
                                          <p:val>
                                            <p:strVal val="#ppt_x"/>
                                          </p:val>
                                        </p:tav>
                                      </p:tavLst>
                                    </p:anim>
                                    <p:anim calcmode="lin" valueType="num">
                                      <p:cBhvr additive="base">
                                        <p:cTn id="62" dur="500" fill="hold"/>
                                        <p:tgtEl>
                                          <p:spTgt spid="22427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4286"/>
                                        </p:tgtEl>
                                        <p:attrNameLst>
                                          <p:attrName>style.visibility</p:attrName>
                                        </p:attrNameLst>
                                      </p:cBhvr>
                                      <p:to>
                                        <p:strVal val="visible"/>
                                      </p:to>
                                    </p:set>
                                    <p:anim calcmode="lin" valueType="num">
                                      <p:cBhvr additive="base">
                                        <p:cTn id="67" dur="500" fill="hold"/>
                                        <p:tgtEl>
                                          <p:spTgt spid="224286"/>
                                        </p:tgtEl>
                                        <p:attrNameLst>
                                          <p:attrName>ppt_x</p:attrName>
                                        </p:attrNameLst>
                                      </p:cBhvr>
                                      <p:tavLst>
                                        <p:tav tm="0">
                                          <p:val>
                                            <p:strVal val="0-#ppt_w/2"/>
                                          </p:val>
                                        </p:tav>
                                        <p:tav tm="100000">
                                          <p:val>
                                            <p:strVal val="#ppt_x"/>
                                          </p:val>
                                        </p:tav>
                                      </p:tavLst>
                                    </p:anim>
                                    <p:anim calcmode="lin" valueType="num">
                                      <p:cBhvr additive="base">
                                        <p:cTn id="68" dur="500" fill="hold"/>
                                        <p:tgtEl>
                                          <p:spTgt spid="22428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24287"/>
                                        </p:tgtEl>
                                        <p:attrNameLst>
                                          <p:attrName>style.visibility</p:attrName>
                                        </p:attrNameLst>
                                      </p:cBhvr>
                                      <p:to>
                                        <p:strVal val="visible"/>
                                      </p:to>
                                    </p:set>
                                    <p:anim calcmode="lin" valueType="num">
                                      <p:cBhvr additive="base">
                                        <p:cTn id="73" dur="500" fill="hold"/>
                                        <p:tgtEl>
                                          <p:spTgt spid="224287"/>
                                        </p:tgtEl>
                                        <p:attrNameLst>
                                          <p:attrName>ppt_x</p:attrName>
                                        </p:attrNameLst>
                                      </p:cBhvr>
                                      <p:tavLst>
                                        <p:tav tm="0">
                                          <p:val>
                                            <p:strVal val="0-#ppt_w/2"/>
                                          </p:val>
                                        </p:tav>
                                        <p:tav tm="100000">
                                          <p:val>
                                            <p:strVal val="#ppt_x"/>
                                          </p:val>
                                        </p:tav>
                                      </p:tavLst>
                                    </p:anim>
                                    <p:anim calcmode="lin" valueType="num">
                                      <p:cBhvr additive="base">
                                        <p:cTn id="74" dur="500" fill="hold"/>
                                        <p:tgtEl>
                                          <p:spTgt spid="22428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4288"/>
                                        </p:tgtEl>
                                        <p:attrNameLst>
                                          <p:attrName>style.visibility</p:attrName>
                                        </p:attrNameLst>
                                      </p:cBhvr>
                                      <p:to>
                                        <p:strVal val="visible"/>
                                      </p:to>
                                    </p:set>
                                    <p:anim calcmode="lin" valueType="num">
                                      <p:cBhvr additive="base">
                                        <p:cTn id="79" dur="500" fill="hold"/>
                                        <p:tgtEl>
                                          <p:spTgt spid="224288"/>
                                        </p:tgtEl>
                                        <p:attrNameLst>
                                          <p:attrName>ppt_x</p:attrName>
                                        </p:attrNameLst>
                                      </p:cBhvr>
                                      <p:tavLst>
                                        <p:tav tm="0">
                                          <p:val>
                                            <p:strVal val="0-#ppt_w/2"/>
                                          </p:val>
                                        </p:tav>
                                        <p:tav tm="100000">
                                          <p:val>
                                            <p:strVal val="#ppt_x"/>
                                          </p:val>
                                        </p:tav>
                                      </p:tavLst>
                                    </p:anim>
                                    <p:anim calcmode="lin" valueType="num">
                                      <p:cBhvr additive="base">
                                        <p:cTn id="80" dur="500" fill="hold"/>
                                        <p:tgtEl>
                                          <p:spTgt spid="22428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24278"/>
                                        </p:tgtEl>
                                        <p:attrNameLst>
                                          <p:attrName>style.visibility</p:attrName>
                                        </p:attrNameLst>
                                      </p:cBhvr>
                                      <p:to>
                                        <p:strVal val="visible"/>
                                      </p:to>
                                    </p:set>
                                    <p:anim calcmode="lin" valueType="num">
                                      <p:cBhvr additive="base">
                                        <p:cTn id="85" dur="500" fill="hold"/>
                                        <p:tgtEl>
                                          <p:spTgt spid="224278"/>
                                        </p:tgtEl>
                                        <p:attrNameLst>
                                          <p:attrName>ppt_x</p:attrName>
                                        </p:attrNameLst>
                                      </p:cBhvr>
                                      <p:tavLst>
                                        <p:tav tm="0">
                                          <p:val>
                                            <p:strVal val="0-#ppt_w/2"/>
                                          </p:val>
                                        </p:tav>
                                        <p:tav tm="100000">
                                          <p:val>
                                            <p:strVal val="#ppt_x"/>
                                          </p:val>
                                        </p:tav>
                                      </p:tavLst>
                                    </p:anim>
                                    <p:anim calcmode="lin" valueType="num">
                                      <p:cBhvr additive="base">
                                        <p:cTn id="86" dur="500" fill="hold"/>
                                        <p:tgtEl>
                                          <p:spTgt spid="22427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24273"/>
                                        </p:tgtEl>
                                        <p:attrNameLst>
                                          <p:attrName>style.visibility</p:attrName>
                                        </p:attrNameLst>
                                      </p:cBhvr>
                                      <p:to>
                                        <p:strVal val="visible"/>
                                      </p:to>
                                    </p:set>
                                    <p:anim calcmode="lin" valueType="num">
                                      <p:cBhvr additive="base">
                                        <p:cTn id="91" dur="500" fill="hold"/>
                                        <p:tgtEl>
                                          <p:spTgt spid="224273"/>
                                        </p:tgtEl>
                                        <p:attrNameLst>
                                          <p:attrName>ppt_x</p:attrName>
                                        </p:attrNameLst>
                                      </p:cBhvr>
                                      <p:tavLst>
                                        <p:tav tm="0">
                                          <p:val>
                                            <p:strVal val="0-#ppt_w/2"/>
                                          </p:val>
                                        </p:tav>
                                        <p:tav tm="100000">
                                          <p:val>
                                            <p:strVal val="#ppt_x"/>
                                          </p:val>
                                        </p:tav>
                                      </p:tavLst>
                                    </p:anim>
                                    <p:anim calcmode="lin" valueType="num">
                                      <p:cBhvr additive="base">
                                        <p:cTn id="92" dur="500" fill="hold"/>
                                        <p:tgtEl>
                                          <p:spTgt spid="22427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24272"/>
                                        </p:tgtEl>
                                        <p:attrNameLst>
                                          <p:attrName>style.visibility</p:attrName>
                                        </p:attrNameLst>
                                      </p:cBhvr>
                                      <p:to>
                                        <p:strVal val="visible"/>
                                      </p:to>
                                    </p:set>
                                    <p:anim calcmode="lin" valueType="num">
                                      <p:cBhvr additive="base">
                                        <p:cTn id="97" dur="500" fill="hold"/>
                                        <p:tgtEl>
                                          <p:spTgt spid="224272"/>
                                        </p:tgtEl>
                                        <p:attrNameLst>
                                          <p:attrName>ppt_x</p:attrName>
                                        </p:attrNameLst>
                                      </p:cBhvr>
                                      <p:tavLst>
                                        <p:tav tm="0">
                                          <p:val>
                                            <p:strVal val="0-#ppt_w/2"/>
                                          </p:val>
                                        </p:tav>
                                        <p:tav tm="100000">
                                          <p:val>
                                            <p:strVal val="#ppt_x"/>
                                          </p:val>
                                        </p:tav>
                                      </p:tavLst>
                                    </p:anim>
                                    <p:anim calcmode="lin" valueType="num">
                                      <p:cBhvr additive="base">
                                        <p:cTn id="98" dur="500" fill="hold"/>
                                        <p:tgtEl>
                                          <p:spTgt spid="22427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24283"/>
                                        </p:tgtEl>
                                        <p:attrNameLst>
                                          <p:attrName>style.visibility</p:attrName>
                                        </p:attrNameLst>
                                      </p:cBhvr>
                                      <p:to>
                                        <p:strVal val="visible"/>
                                      </p:to>
                                    </p:set>
                                    <p:anim calcmode="lin" valueType="num">
                                      <p:cBhvr additive="base">
                                        <p:cTn id="103" dur="500" fill="hold"/>
                                        <p:tgtEl>
                                          <p:spTgt spid="224283"/>
                                        </p:tgtEl>
                                        <p:attrNameLst>
                                          <p:attrName>ppt_x</p:attrName>
                                        </p:attrNameLst>
                                      </p:cBhvr>
                                      <p:tavLst>
                                        <p:tav tm="0">
                                          <p:val>
                                            <p:strVal val="0-#ppt_w/2"/>
                                          </p:val>
                                        </p:tav>
                                        <p:tav tm="100000">
                                          <p:val>
                                            <p:strVal val="#ppt_x"/>
                                          </p:val>
                                        </p:tav>
                                      </p:tavLst>
                                    </p:anim>
                                    <p:anim calcmode="lin" valueType="num">
                                      <p:cBhvr additive="base">
                                        <p:cTn id="104" dur="500" fill="hold"/>
                                        <p:tgtEl>
                                          <p:spTgt spid="22428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24280"/>
                                        </p:tgtEl>
                                        <p:attrNameLst>
                                          <p:attrName>style.visibility</p:attrName>
                                        </p:attrNameLst>
                                      </p:cBhvr>
                                      <p:to>
                                        <p:strVal val="visible"/>
                                      </p:to>
                                    </p:set>
                                    <p:anim calcmode="lin" valueType="num">
                                      <p:cBhvr additive="base">
                                        <p:cTn id="109" dur="500" fill="hold"/>
                                        <p:tgtEl>
                                          <p:spTgt spid="224280"/>
                                        </p:tgtEl>
                                        <p:attrNameLst>
                                          <p:attrName>ppt_x</p:attrName>
                                        </p:attrNameLst>
                                      </p:cBhvr>
                                      <p:tavLst>
                                        <p:tav tm="0">
                                          <p:val>
                                            <p:strVal val="0-#ppt_w/2"/>
                                          </p:val>
                                        </p:tav>
                                        <p:tav tm="100000">
                                          <p:val>
                                            <p:strVal val="#ppt_x"/>
                                          </p:val>
                                        </p:tav>
                                      </p:tavLst>
                                    </p:anim>
                                    <p:anim calcmode="lin" valueType="num">
                                      <p:cBhvr additive="base">
                                        <p:cTn id="110" dur="500" fill="hold"/>
                                        <p:tgtEl>
                                          <p:spTgt spid="224280"/>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24282"/>
                                        </p:tgtEl>
                                        <p:attrNameLst>
                                          <p:attrName>style.visibility</p:attrName>
                                        </p:attrNameLst>
                                      </p:cBhvr>
                                      <p:to>
                                        <p:strVal val="visible"/>
                                      </p:to>
                                    </p:set>
                                    <p:anim calcmode="lin" valueType="num">
                                      <p:cBhvr additive="base">
                                        <p:cTn id="115" dur="500" fill="hold"/>
                                        <p:tgtEl>
                                          <p:spTgt spid="224282"/>
                                        </p:tgtEl>
                                        <p:attrNameLst>
                                          <p:attrName>ppt_x</p:attrName>
                                        </p:attrNameLst>
                                      </p:cBhvr>
                                      <p:tavLst>
                                        <p:tav tm="0">
                                          <p:val>
                                            <p:strVal val="0-#ppt_w/2"/>
                                          </p:val>
                                        </p:tav>
                                        <p:tav tm="100000">
                                          <p:val>
                                            <p:strVal val="#ppt_x"/>
                                          </p:val>
                                        </p:tav>
                                      </p:tavLst>
                                    </p:anim>
                                    <p:anim calcmode="lin" valueType="num">
                                      <p:cBhvr additive="base">
                                        <p:cTn id="116" dur="500" fill="hold"/>
                                        <p:tgtEl>
                                          <p:spTgt spid="22428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24279"/>
                                        </p:tgtEl>
                                        <p:attrNameLst>
                                          <p:attrName>style.visibility</p:attrName>
                                        </p:attrNameLst>
                                      </p:cBhvr>
                                      <p:to>
                                        <p:strVal val="visible"/>
                                      </p:to>
                                    </p:set>
                                    <p:anim calcmode="lin" valueType="num">
                                      <p:cBhvr additive="base">
                                        <p:cTn id="121" dur="500" fill="hold"/>
                                        <p:tgtEl>
                                          <p:spTgt spid="224279"/>
                                        </p:tgtEl>
                                        <p:attrNameLst>
                                          <p:attrName>ppt_x</p:attrName>
                                        </p:attrNameLst>
                                      </p:cBhvr>
                                      <p:tavLst>
                                        <p:tav tm="0">
                                          <p:val>
                                            <p:strVal val="0-#ppt_w/2"/>
                                          </p:val>
                                        </p:tav>
                                        <p:tav tm="100000">
                                          <p:val>
                                            <p:strVal val="#ppt_x"/>
                                          </p:val>
                                        </p:tav>
                                      </p:tavLst>
                                    </p:anim>
                                    <p:anim calcmode="lin" valueType="num">
                                      <p:cBhvr additive="base">
                                        <p:cTn id="122" dur="500" fill="hold"/>
                                        <p:tgtEl>
                                          <p:spTgt spid="224279"/>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224275"/>
                                        </p:tgtEl>
                                        <p:attrNameLst>
                                          <p:attrName>style.visibility</p:attrName>
                                        </p:attrNameLst>
                                      </p:cBhvr>
                                      <p:to>
                                        <p:strVal val="visible"/>
                                      </p:to>
                                    </p:set>
                                    <p:anim calcmode="lin" valueType="num">
                                      <p:cBhvr additive="base">
                                        <p:cTn id="127" dur="500" fill="hold"/>
                                        <p:tgtEl>
                                          <p:spTgt spid="224275"/>
                                        </p:tgtEl>
                                        <p:attrNameLst>
                                          <p:attrName>ppt_x</p:attrName>
                                        </p:attrNameLst>
                                      </p:cBhvr>
                                      <p:tavLst>
                                        <p:tav tm="0">
                                          <p:val>
                                            <p:strVal val="0-#ppt_w/2"/>
                                          </p:val>
                                        </p:tav>
                                        <p:tav tm="100000">
                                          <p:val>
                                            <p:strVal val="#ppt_x"/>
                                          </p:val>
                                        </p:tav>
                                      </p:tavLst>
                                    </p:anim>
                                    <p:anim calcmode="lin" valueType="num">
                                      <p:cBhvr additive="base">
                                        <p:cTn id="128" dur="500" fill="hold"/>
                                        <p:tgtEl>
                                          <p:spTgt spid="224275"/>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24274"/>
                                        </p:tgtEl>
                                        <p:attrNameLst>
                                          <p:attrName>style.visibility</p:attrName>
                                        </p:attrNameLst>
                                      </p:cBhvr>
                                      <p:to>
                                        <p:strVal val="visible"/>
                                      </p:to>
                                    </p:set>
                                    <p:anim calcmode="lin" valueType="num">
                                      <p:cBhvr additive="base">
                                        <p:cTn id="133" dur="500" fill="hold"/>
                                        <p:tgtEl>
                                          <p:spTgt spid="224274"/>
                                        </p:tgtEl>
                                        <p:attrNameLst>
                                          <p:attrName>ppt_x</p:attrName>
                                        </p:attrNameLst>
                                      </p:cBhvr>
                                      <p:tavLst>
                                        <p:tav tm="0">
                                          <p:val>
                                            <p:strVal val="0-#ppt_w/2"/>
                                          </p:val>
                                        </p:tav>
                                        <p:tav tm="100000">
                                          <p:val>
                                            <p:strVal val="#ppt_x"/>
                                          </p:val>
                                        </p:tav>
                                      </p:tavLst>
                                    </p:anim>
                                    <p:anim calcmode="lin" valueType="num">
                                      <p:cBhvr additive="base">
                                        <p:cTn id="134" dur="500" fill="hold"/>
                                        <p:tgtEl>
                                          <p:spTgt spid="224274"/>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224284"/>
                                        </p:tgtEl>
                                        <p:attrNameLst>
                                          <p:attrName>style.visibility</p:attrName>
                                        </p:attrNameLst>
                                      </p:cBhvr>
                                      <p:to>
                                        <p:strVal val="visible"/>
                                      </p:to>
                                    </p:set>
                                    <p:anim calcmode="lin" valueType="num">
                                      <p:cBhvr additive="base">
                                        <p:cTn id="139" dur="500" fill="hold"/>
                                        <p:tgtEl>
                                          <p:spTgt spid="224284"/>
                                        </p:tgtEl>
                                        <p:attrNameLst>
                                          <p:attrName>ppt_x</p:attrName>
                                        </p:attrNameLst>
                                      </p:cBhvr>
                                      <p:tavLst>
                                        <p:tav tm="0">
                                          <p:val>
                                            <p:strVal val="0-#ppt_w/2"/>
                                          </p:val>
                                        </p:tav>
                                        <p:tav tm="100000">
                                          <p:val>
                                            <p:strVal val="#ppt_x"/>
                                          </p:val>
                                        </p:tav>
                                      </p:tavLst>
                                    </p:anim>
                                    <p:anim calcmode="lin" valueType="num">
                                      <p:cBhvr additive="base">
                                        <p:cTn id="140" dur="500" fill="hold"/>
                                        <p:tgtEl>
                                          <p:spTgt spid="224284"/>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224281"/>
                                        </p:tgtEl>
                                        <p:attrNameLst>
                                          <p:attrName>style.visibility</p:attrName>
                                        </p:attrNameLst>
                                      </p:cBhvr>
                                      <p:to>
                                        <p:strVal val="visible"/>
                                      </p:to>
                                    </p:set>
                                    <p:anim calcmode="lin" valueType="num">
                                      <p:cBhvr additive="base">
                                        <p:cTn id="145" dur="500" fill="hold"/>
                                        <p:tgtEl>
                                          <p:spTgt spid="224281"/>
                                        </p:tgtEl>
                                        <p:attrNameLst>
                                          <p:attrName>ppt_x</p:attrName>
                                        </p:attrNameLst>
                                      </p:cBhvr>
                                      <p:tavLst>
                                        <p:tav tm="0">
                                          <p:val>
                                            <p:strVal val="0-#ppt_w/2"/>
                                          </p:val>
                                        </p:tav>
                                        <p:tav tm="100000">
                                          <p:val>
                                            <p:strVal val="#ppt_x"/>
                                          </p:val>
                                        </p:tav>
                                      </p:tavLst>
                                    </p:anim>
                                    <p:anim calcmode="lin" valueType="num">
                                      <p:cBhvr additive="base">
                                        <p:cTn id="146" dur="500" fill="hold"/>
                                        <p:tgtEl>
                                          <p:spTgt spid="224281"/>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224285"/>
                                        </p:tgtEl>
                                        <p:attrNameLst>
                                          <p:attrName>style.visibility</p:attrName>
                                        </p:attrNameLst>
                                      </p:cBhvr>
                                      <p:to>
                                        <p:strVal val="visible"/>
                                      </p:to>
                                    </p:set>
                                    <p:anim calcmode="lin" valueType="num">
                                      <p:cBhvr additive="base">
                                        <p:cTn id="151" dur="500" fill="hold"/>
                                        <p:tgtEl>
                                          <p:spTgt spid="224285"/>
                                        </p:tgtEl>
                                        <p:attrNameLst>
                                          <p:attrName>ppt_x</p:attrName>
                                        </p:attrNameLst>
                                      </p:cBhvr>
                                      <p:tavLst>
                                        <p:tav tm="0">
                                          <p:val>
                                            <p:strVal val="0-#ppt_w/2"/>
                                          </p:val>
                                        </p:tav>
                                        <p:tav tm="100000">
                                          <p:val>
                                            <p:strVal val="#ppt_x"/>
                                          </p:val>
                                        </p:tav>
                                      </p:tavLst>
                                    </p:anim>
                                    <p:anim calcmode="lin" valueType="num">
                                      <p:cBhvr additive="base">
                                        <p:cTn id="152" dur="500" fill="hold"/>
                                        <p:tgtEl>
                                          <p:spTgt spid="224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autoUpdateAnimBg="0"/>
      <p:bldP spid="224262" grpId="0" autoUpdateAnimBg="0"/>
      <p:bldP spid="224263" grpId="0" autoUpdateAnimBg="0"/>
      <p:bldP spid="224268" grpId="0" autoUpdateAnimBg="0"/>
      <p:bldP spid="224269" grpId="0" autoUpdateAnimBg="0"/>
      <p:bldP spid="224270" grpId="0" animBg="1"/>
      <p:bldP spid="224271" grpId="0" animBg="1"/>
      <p:bldP spid="224272" grpId="0" animBg="1"/>
      <p:bldP spid="224273" grpId="0" animBg="1"/>
      <p:bldP spid="224274" grpId="0" animBg="1"/>
      <p:bldP spid="224275" grpId="0" animBg="1"/>
      <p:bldP spid="224276" grpId="0" animBg="1"/>
      <p:bldP spid="224277" grpId="0" animBg="1"/>
      <p:bldP spid="224278" grpId="0" autoUpdateAnimBg="0"/>
      <p:bldP spid="224279" grpId="0" autoUpdateAnimBg="0"/>
      <p:bldP spid="224280" grpId="0" animBg="1"/>
      <p:bldP spid="224281" grpId="0" animBg="1"/>
      <p:bldP spid="224282" grpId="0" autoUpdateAnimBg="0"/>
      <p:bldP spid="224283" grpId="0" autoUpdateAnimBg="0"/>
      <p:bldP spid="224284" grpId="0" autoUpdateAnimBg="0"/>
      <p:bldP spid="224285" grpId="0" autoUpdateAnimBg="0"/>
      <p:bldP spid="224286" grpId="0" autoUpdateAnimBg="0"/>
      <p:bldP spid="224287" grpId="0" animBg="1"/>
      <p:bldP spid="22428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Espace réservé du pied de page 3"/>
          <p:cNvSpPr>
            <a:spLocks noGrp="1"/>
          </p:cNvSpPr>
          <p:nvPr>
            <p:ph type="ftr" sz="quarter" idx="10"/>
          </p:nvPr>
        </p:nvSpPr>
        <p:spPr>
          <a:noFill/>
        </p:spPr>
        <p:txBody>
          <a:bodyPr/>
          <a:lstStyle/>
          <a:p>
            <a:r>
              <a:rPr lang="fr-FR" smtClean="0">
                <a:latin typeface="Times" pitchFamily="18" charset="0"/>
              </a:rPr>
              <a:t>Thème 1 - </a:t>
            </a:r>
            <a:fld id="{60FF548B-2B8A-473C-9D30-21F8D4952F3E}" type="slidenum">
              <a:rPr lang="fr-FR" smtClean="0">
                <a:latin typeface="Times" pitchFamily="18" charset="0"/>
              </a:rPr>
              <a:pPr/>
              <a:t>53</a:t>
            </a:fld>
            <a:r>
              <a:rPr lang="fr-FR" smtClean="0">
                <a:latin typeface="Times" pitchFamily="18" charset="0"/>
              </a:rPr>
              <a:t> - </a:t>
            </a:r>
          </a:p>
        </p:txBody>
      </p:sp>
      <p:sp>
        <p:nvSpPr>
          <p:cNvPr id="225282" name="Rectangle 2"/>
          <p:cNvSpPr>
            <a:spLocks noGrp="1" noChangeArrowheads="1"/>
          </p:cNvSpPr>
          <p:nvPr>
            <p:ph type="title"/>
          </p:nvPr>
        </p:nvSpPr>
        <p:spPr>
          <a:xfrm>
            <a:off x="609600" y="228600"/>
            <a:ext cx="7772400" cy="838200"/>
          </a:xfrm>
        </p:spPr>
        <p:txBody>
          <a:bodyPr/>
          <a:lstStyle/>
          <a:p>
            <a:r>
              <a:rPr lang="fr-FR" sz="3600" smtClean="0">
                <a:solidFill>
                  <a:schemeClr val="tx1"/>
                </a:solidFill>
              </a:rPr>
              <a:t>Co-mouvements des séries (2)</a:t>
            </a:r>
            <a:endParaRPr lang="fr-FR" sz="3600" smtClean="0">
              <a:solidFill>
                <a:schemeClr val="bg1"/>
              </a:solidFill>
            </a:endParaRPr>
          </a:p>
        </p:txBody>
      </p:sp>
      <p:grpSp>
        <p:nvGrpSpPr>
          <p:cNvPr id="2" name="Group 3"/>
          <p:cNvGrpSpPr>
            <a:grpSpLocks/>
          </p:cNvGrpSpPr>
          <p:nvPr/>
        </p:nvGrpSpPr>
        <p:grpSpPr bwMode="auto">
          <a:xfrm>
            <a:off x="1143000" y="1600200"/>
            <a:ext cx="6629400" cy="4267200"/>
            <a:chOff x="672" y="1008"/>
            <a:chExt cx="4176" cy="2688"/>
          </a:xfrm>
        </p:grpSpPr>
        <p:sp>
          <p:nvSpPr>
            <p:cNvPr id="27680" name="Line 4"/>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7681" name="Line 5"/>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sp>
        <p:nvSpPr>
          <p:cNvPr id="225286" name="Text Box 6"/>
          <p:cNvSpPr txBox="1">
            <a:spLocks noChangeArrowheads="1"/>
          </p:cNvSpPr>
          <p:nvPr/>
        </p:nvSpPr>
        <p:spPr bwMode="auto">
          <a:xfrm>
            <a:off x="655638" y="1203325"/>
            <a:ext cx="831850" cy="396875"/>
          </a:xfrm>
          <a:prstGeom prst="rect">
            <a:avLst/>
          </a:prstGeom>
          <a:noFill/>
          <a:ln w="9525">
            <a:noFill/>
            <a:miter lim="800000"/>
            <a:headEnd/>
            <a:tailEnd/>
          </a:ln>
        </p:spPr>
        <p:txBody>
          <a:bodyPr wrap="none">
            <a:spAutoFit/>
          </a:bodyPr>
          <a:lstStyle/>
          <a:p>
            <a:pPr eaLnBrk="0" hangingPunct="0"/>
            <a:r>
              <a:rPr lang="fr-FR" sz="2000"/>
              <a:t>Séries</a:t>
            </a:r>
            <a:endParaRPr lang="fr-FR" sz="2000">
              <a:solidFill>
                <a:schemeClr val="bg1"/>
              </a:solidFill>
            </a:endParaRPr>
          </a:p>
        </p:txBody>
      </p:sp>
      <p:sp>
        <p:nvSpPr>
          <p:cNvPr id="225287" name="Text Box 7"/>
          <p:cNvSpPr txBox="1">
            <a:spLocks noChangeArrowheads="1"/>
          </p:cNvSpPr>
          <p:nvPr/>
        </p:nvSpPr>
        <p:spPr bwMode="auto">
          <a:xfrm>
            <a:off x="7696200" y="5638800"/>
            <a:ext cx="917575" cy="396875"/>
          </a:xfrm>
          <a:prstGeom prst="rect">
            <a:avLst/>
          </a:prstGeom>
          <a:noFill/>
          <a:ln w="9525">
            <a:noFill/>
            <a:miter lim="800000"/>
            <a:headEnd/>
            <a:tailEnd/>
          </a:ln>
        </p:spPr>
        <p:txBody>
          <a:bodyPr wrap="none">
            <a:spAutoFit/>
          </a:bodyPr>
          <a:lstStyle/>
          <a:p>
            <a:pPr eaLnBrk="0" hangingPunct="0"/>
            <a:r>
              <a:rPr lang="fr-FR" sz="2000"/>
              <a:t>Temps</a:t>
            </a:r>
            <a:endParaRPr lang="fr-FR" sz="2000">
              <a:solidFill>
                <a:schemeClr val="bg1"/>
              </a:solidFill>
            </a:endParaRPr>
          </a:p>
        </p:txBody>
      </p:sp>
      <p:grpSp>
        <p:nvGrpSpPr>
          <p:cNvPr id="3" name="Group 8"/>
          <p:cNvGrpSpPr>
            <a:grpSpLocks/>
          </p:cNvGrpSpPr>
          <p:nvPr/>
        </p:nvGrpSpPr>
        <p:grpSpPr bwMode="auto">
          <a:xfrm>
            <a:off x="8305800" y="6413500"/>
            <a:ext cx="833438" cy="444500"/>
            <a:chOff x="3600" y="2592"/>
            <a:chExt cx="2465" cy="1276"/>
          </a:xfrm>
        </p:grpSpPr>
        <p:pic>
          <p:nvPicPr>
            <p:cNvPr id="27677" name="Picture 9"/>
            <p:cNvPicPr>
              <a:picLocks noChangeAspect="1" noChangeArrowheads="1"/>
            </p:cNvPicPr>
            <p:nvPr/>
          </p:nvPicPr>
          <p:blipFill>
            <a:blip r:embed="rId2" cstate="print"/>
            <a:srcRect r="417"/>
            <a:stretch>
              <a:fillRect/>
            </a:stretch>
          </p:blipFill>
          <p:spPr bwMode="auto">
            <a:xfrm>
              <a:off x="3600" y="2592"/>
              <a:ext cx="2465" cy="517"/>
            </a:xfrm>
            <a:prstGeom prst="rect">
              <a:avLst/>
            </a:prstGeom>
            <a:noFill/>
            <a:ln w="9525">
              <a:noFill/>
              <a:miter lim="800000"/>
              <a:headEnd/>
              <a:tailEnd/>
            </a:ln>
          </p:spPr>
        </p:pic>
        <p:pic>
          <p:nvPicPr>
            <p:cNvPr id="27678" name="Picture 10"/>
            <p:cNvPicPr>
              <a:picLocks noChangeAspect="1" noChangeArrowheads="1"/>
            </p:cNvPicPr>
            <p:nvPr/>
          </p:nvPicPr>
          <p:blipFill>
            <a:blip r:embed="rId3" cstate="print"/>
            <a:srcRect r="417"/>
            <a:stretch>
              <a:fillRect/>
            </a:stretch>
          </p:blipFill>
          <p:spPr bwMode="auto">
            <a:xfrm>
              <a:off x="3600" y="3109"/>
              <a:ext cx="2465" cy="518"/>
            </a:xfrm>
            <a:prstGeom prst="rect">
              <a:avLst/>
            </a:prstGeom>
            <a:noFill/>
            <a:ln w="9525">
              <a:noFill/>
              <a:miter lim="800000"/>
              <a:headEnd/>
              <a:tailEnd/>
            </a:ln>
          </p:spPr>
        </p:pic>
        <p:pic>
          <p:nvPicPr>
            <p:cNvPr id="27679" name="Picture 11"/>
            <p:cNvPicPr>
              <a:picLocks noChangeAspect="1" noChangeArrowheads="1"/>
            </p:cNvPicPr>
            <p:nvPr/>
          </p:nvPicPr>
          <p:blipFill>
            <a:blip r:embed="rId4" cstate="print"/>
            <a:srcRect r="417"/>
            <a:stretch>
              <a:fillRect/>
            </a:stretch>
          </p:blipFill>
          <p:spPr bwMode="auto">
            <a:xfrm>
              <a:off x="3600" y="3627"/>
              <a:ext cx="2465" cy="241"/>
            </a:xfrm>
            <a:prstGeom prst="rect">
              <a:avLst/>
            </a:prstGeom>
            <a:noFill/>
            <a:ln w="9525">
              <a:noFill/>
              <a:miter lim="800000"/>
              <a:headEnd/>
              <a:tailEnd/>
            </a:ln>
          </p:spPr>
        </p:pic>
      </p:grpSp>
      <p:sp>
        <p:nvSpPr>
          <p:cNvPr id="225292" name="Text Box 12"/>
          <p:cNvSpPr txBox="1">
            <a:spLocks noChangeArrowheads="1"/>
          </p:cNvSpPr>
          <p:nvPr/>
        </p:nvSpPr>
        <p:spPr bwMode="auto">
          <a:xfrm>
            <a:off x="7696200" y="2590800"/>
            <a:ext cx="1282700" cy="396875"/>
          </a:xfrm>
          <a:prstGeom prst="rect">
            <a:avLst/>
          </a:prstGeom>
          <a:noFill/>
          <a:ln w="9525">
            <a:noFill/>
            <a:miter lim="800000"/>
            <a:headEnd/>
            <a:tailEnd/>
          </a:ln>
        </p:spPr>
        <p:txBody>
          <a:bodyPr wrap="none">
            <a:spAutoFit/>
          </a:bodyPr>
          <a:lstStyle/>
          <a:p>
            <a:pPr eaLnBrk="0" hangingPunct="0"/>
            <a:r>
              <a:rPr lang="fr-FR" sz="2000">
                <a:solidFill>
                  <a:srgbClr val="FF0000"/>
                </a:solidFill>
                <a:latin typeface="Times New Roman" pitchFamily="18" charset="0"/>
              </a:rPr>
              <a:t>Série 2 (y)</a:t>
            </a:r>
          </a:p>
        </p:txBody>
      </p:sp>
      <p:sp>
        <p:nvSpPr>
          <p:cNvPr id="225293" name="Text Box 13"/>
          <p:cNvSpPr txBox="1">
            <a:spLocks noChangeArrowheads="1"/>
          </p:cNvSpPr>
          <p:nvPr/>
        </p:nvSpPr>
        <p:spPr bwMode="auto">
          <a:xfrm>
            <a:off x="7467600" y="5105400"/>
            <a:ext cx="1282700" cy="396875"/>
          </a:xfrm>
          <a:prstGeom prst="rect">
            <a:avLst/>
          </a:prstGeom>
          <a:noFill/>
          <a:ln w="9525">
            <a:noFill/>
            <a:miter lim="800000"/>
            <a:headEnd/>
            <a:tailEnd/>
          </a:ln>
        </p:spPr>
        <p:txBody>
          <a:bodyPr wrap="none">
            <a:spAutoFit/>
          </a:bodyPr>
          <a:lstStyle/>
          <a:p>
            <a:pPr eaLnBrk="0" hangingPunct="0"/>
            <a:r>
              <a:rPr lang="fr-FR" sz="2000">
                <a:solidFill>
                  <a:schemeClr val="accent2"/>
                </a:solidFill>
                <a:latin typeface="Times New Roman" pitchFamily="18" charset="0"/>
              </a:rPr>
              <a:t>Série 1 (x)</a:t>
            </a:r>
          </a:p>
        </p:txBody>
      </p:sp>
      <p:sp>
        <p:nvSpPr>
          <p:cNvPr id="225294" name="Freeform 14"/>
          <p:cNvSpPr>
            <a:spLocks/>
          </p:cNvSpPr>
          <p:nvPr/>
        </p:nvSpPr>
        <p:spPr bwMode="auto">
          <a:xfrm>
            <a:off x="1143000" y="3937000"/>
            <a:ext cx="6629400" cy="1676400"/>
          </a:xfrm>
          <a:custGeom>
            <a:avLst/>
            <a:gdLst>
              <a:gd name="T0" fmla="*/ 0 w 4176"/>
              <a:gd name="T1" fmla="*/ 2147483647 h 1056"/>
              <a:gd name="T2" fmla="*/ 2147483647 w 4176"/>
              <a:gd name="T3" fmla="*/ 2147483647 h 1056"/>
              <a:gd name="T4" fmla="*/ 2147483647 w 4176"/>
              <a:gd name="T5" fmla="*/ 2147483647 h 1056"/>
              <a:gd name="T6" fmla="*/ 2147483647 w 4176"/>
              <a:gd name="T7" fmla="*/ 2147483647 h 1056"/>
              <a:gd name="T8" fmla="*/ 2147483647 w 4176"/>
              <a:gd name="T9" fmla="*/ 2147483647 h 1056"/>
              <a:gd name="T10" fmla="*/ 2147483647 w 4176"/>
              <a:gd name="T11" fmla="*/ 2147483647 h 1056"/>
              <a:gd name="T12" fmla="*/ 2147483647 w 4176"/>
              <a:gd name="T13" fmla="*/ 2147483647 h 1056"/>
              <a:gd name="T14" fmla="*/ 0 60000 65536"/>
              <a:gd name="T15" fmla="*/ 0 60000 65536"/>
              <a:gd name="T16" fmla="*/ 0 60000 65536"/>
              <a:gd name="T17" fmla="*/ 0 60000 65536"/>
              <a:gd name="T18" fmla="*/ 0 60000 65536"/>
              <a:gd name="T19" fmla="*/ 0 60000 65536"/>
              <a:gd name="T20" fmla="*/ 0 60000 65536"/>
              <a:gd name="T21" fmla="*/ 0 w 4176"/>
              <a:gd name="T22" fmla="*/ 0 h 1056"/>
              <a:gd name="T23" fmla="*/ 4176 w 4176"/>
              <a:gd name="T24" fmla="*/ 1056 h 10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6" h="1056">
                <a:moveTo>
                  <a:pt x="0" y="688"/>
                </a:moveTo>
                <a:cubicBezTo>
                  <a:pt x="112" y="448"/>
                  <a:pt x="224" y="208"/>
                  <a:pt x="432" y="256"/>
                </a:cubicBezTo>
                <a:cubicBezTo>
                  <a:pt x="640" y="304"/>
                  <a:pt x="992" y="976"/>
                  <a:pt x="1248" y="976"/>
                </a:cubicBezTo>
                <a:cubicBezTo>
                  <a:pt x="1504" y="976"/>
                  <a:pt x="1720" y="248"/>
                  <a:pt x="1968" y="256"/>
                </a:cubicBezTo>
                <a:cubicBezTo>
                  <a:pt x="2216" y="264"/>
                  <a:pt x="2464" y="1056"/>
                  <a:pt x="2736" y="1024"/>
                </a:cubicBezTo>
                <a:cubicBezTo>
                  <a:pt x="3008" y="992"/>
                  <a:pt x="3360" y="128"/>
                  <a:pt x="3600" y="64"/>
                </a:cubicBezTo>
                <a:cubicBezTo>
                  <a:pt x="3840" y="0"/>
                  <a:pt x="4080" y="544"/>
                  <a:pt x="4176" y="640"/>
                </a:cubicBezTo>
              </a:path>
            </a:pathLst>
          </a:custGeom>
          <a:noFill/>
          <a:ln w="28575">
            <a:solidFill>
              <a:schemeClr val="accent2"/>
            </a:solidFill>
            <a:round/>
            <a:headEnd/>
            <a:tailEnd/>
          </a:ln>
        </p:spPr>
        <p:txBody>
          <a:bodyPr wrap="none" anchor="ctr"/>
          <a:lstStyle/>
          <a:p>
            <a:endParaRPr lang="fr-FR"/>
          </a:p>
        </p:txBody>
      </p:sp>
      <p:sp>
        <p:nvSpPr>
          <p:cNvPr id="225295" name="Line 15"/>
          <p:cNvSpPr>
            <a:spLocks noChangeShapeType="1"/>
          </p:cNvSpPr>
          <p:nvPr/>
        </p:nvSpPr>
        <p:spPr bwMode="auto">
          <a:xfrm flipH="1">
            <a:off x="1143000" y="3962400"/>
            <a:ext cx="762000" cy="0"/>
          </a:xfrm>
          <a:prstGeom prst="line">
            <a:avLst/>
          </a:prstGeom>
          <a:noFill/>
          <a:ln w="28575">
            <a:solidFill>
              <a:srgbClr val="FFFF66"/>
            </a:solidFill>
            <a:prstDash val="sysDot"/>
            <a:round/>
            <a:headEnd/>
            <a:tailEnd/>
          </a:ln>
        </p:spPr>
        <p:txBody>
          <a:bodyPr wrap="none" anchor="ctr"/>
          <a:lstStyle/>
          <a:p>
            <a:endParaRPr lang="fr-FR"/>
          </a:p>
        </p:txBody>
      </p:sp>
      <p:sp>
        <p:nvSpPr>
          <p:cNvPr id="225296" name="Line 16"/>
          <p:cNvSpPr>
            <a:spLocks noChangeShapeType="1"/>
          </p:cNvSpPr>
          <p:nvPr/>
        </p:nvSpPr>
        <p:spPr bwMode="auto">
          <a:xfrm>
            <a:off x="1905000" y="3962400"/>
            <a:ext cx="0" cy="1905000"/>
          </a:xfrm>
          <a:prstGeom prst="line">
            <a:avLst/>
          </a:prstGeom>
          <a:noFill/>
          <a:ln w="28575">
            <a:solidFill>
              <a:srgbClr val="FFFF66"/>
            </a:solidFill>
            <a:prstDash val="sysDot"/>
            <a:round/>
            <a:headEnd/>
            <a:tailEnd/>
          </a:ln>
        </p:spPr>
        <p:txBody>
          <a:bodyPr wrap="none" anchor="ctr"/>
          <a:lstStyle/>
          <a:p>
            <a:endParaRPr lang="fr-FR"/>
          </a:p>
        </p:txBody>
      </p:sp>
      <p:sp>
        <p:nvSpPr>
          <p:cNvPr id="225297" name="Line 17"/>
          <p:cNvSpPr>
            <a:spLocks noChangeShapeType="1"/>
          </p:cNvSpPr>
          <p:nvPr/>
        </p:nvSpPr>
        <p:spPr bwMode="auto">
          <a:xfrm flipH="1">
            <a:off x="1143000" y="2590800"/>
            <a:ext cx="2133600" cy="0"/>
          </a:xfrm>
          <a:prstGeom prst="line">
            <a:avLst/>
          </a:prstGeom>
          <a:noFill/>
          <a:ln w="28575">
            <a:solidFill>
              <a:schemeClr val="accent1"/>
            </a:solidFill>
            <a:prstDash val="sysDot"/>
            <a:round/>
            <a:headEnd/>
            <a:tailEnd/>
          </a:ln>
        </p:spPr>
        <p:txBody>
          <a:bodyPr wrap="none" anchor="ctr"/>
          <a:lstStyle/>
          <a:p>
            <a:endParaRPr lang="fr-FR"/>
          </a:p>
        </p:txBody>
      </p:sp>
      <p:sp>
        <p:nvSpPr>
          <p:cNvPr id="225298" name="Line 18"/>
          <p:cNvSpPr>
            <a:spLocks noChangeShapeType="1"/>
          </p:cNvSpPr>
          <p:nvPr/>
        </p:nvSpPr>
        <p:spPr bwMode="auto">
          <a:xfrm>
            <a:off x="3276600" y="2514600"/>
            <a:ext cx="0" cy="3352800"/>
          </a:xfrm>
          <a:prstGeom prst="line">
            <a:avLst/>
          </a:prstGeom>
          <a:noFill/>
          <a:ln w="28575">
            <a:solidFill>
              <a:schemeClr val="accent1"/>
            </a:solidFill>
            <a:prstDash val="sysDot"/>
            <a:round/>
            <a:headEnd/>
            <a:tailEnd/>
          </a:ln>
        </p:spPr>
        <p:txBody>
          <a:bodyPr wrap="none" anchor="ctr"/>
          <a:lstStyle/>
          <a:p>
            <a:endParaRPr lang="fr-FR"/>
          </a:p>
        </p:txBody>
      </p:sp>
      <p:sp>
        <p:nvSpPr>
          <p:cNvPr id="225299" name="Line 19"/>
          <p:cNvSpPr>
            <a:spLocks noChangeShapeType="1"/>
          </p:cNvSpPr>
          <p:nvPr/>
        </p:nvSpPr>
        <p:spPr bwMode="auto">
          <a:xfrm>
            <a:off x="1143000" y="3429000"/>
            <a:ext cx="6705600" cy="0"/>
          </a:xfrm>
          <a:prstGeom prst="line">
            <a:avLst/>
          </a:prstGeom>
          <a:noFill/>
          <a:ln w="28575">
            <a:solidFill>
              <a:srgbClr val="00FF00"/>
            </a:solidFill>
            <a:prstDash val="dash"/>
            <a:round/>
            <a:headEnd/>
            <a:tailEnd/>
          </a:ln>
        </p:spPr>
        <p:txBody>
          <a:bodyPr wrap="none" anchor="ctr"/>
          <a:lstStyle/>
          <a:p>
            <a:endParaRPr lang="fr-FR"/>
          </a:p>
        </p:txBody>
      </p:sp>
      <p:sp>
        <p:nvSpPr>
          <p:cNvPr id="225300" name="Line 20"/>
          <p:cNvSpPr>
            <a:spLocks noChangeShapeType="1"/>
          </p:cNvSpPr>
          <p:nvPr/>
        </p:nvSpPr>
        <p:spPr bwMode="auto">
          <a:xfrm>
            <a:off x="1143000" y="4953000"/>
            <a:ext cx="6781800" cy="0"/>
          </a:xfrm>
          <a:prstGeom prst="line">
            <a:avLst/>
          </a:prstGeom>
          <a:noFill/>
          <a:ln w="28575">
            <a:solidFill>
              <a:srgbClr val="00FF00"/>
            </a:solidFill>
            <a:prstDash val="dash"/>
            <a:round/>
            <a:headEnd/>
            <a:tailEnd/>
          </a:ln>
        </p:spPr>
        <p:txBody>
          <a:bodyPr wrap="none" anchor="ctr"/>
          <a:lstStyle/>
          <a:p>
            <a:endParaRPr lang="fr-FR"/>
          </a:p>
        </p:txBody>
      </p:sp>
      <p:sp>
        <p:nvSpPr>
          <p:cNvPr id="225301" name="Text Box 21"/>
          <p:cNvSpPr txBox="1">
            <a:spLocks noChangeArrowheads="1"/>
          </p:cNvSpPr>
          <p:nvPr/>
        </p:nvSpPr>
        <p:spPr bwMode="auto">
          <a:xfrm>
            <a:off x="1676400" y="5867400"/>
            <a:ext cx="522288" cy="579438"/>
          </a:xfrm>
          <a:prstGeom prst="rect">
            <a:avLst/>
          </a:prstGeom>
          <a:noFill/>
          <a:ln w="9525">
            <a:noFill/>
            <a:miter lim="800000"/>
            <a:headEnd/>
            <a:tailEnd/>
          </a:ln>
        </p:spPr>
        <p:txBody>
          <a:bodyPr wrap="none">
            <a:spAutoFit/>
          </a:bodyPr>
          <a:lstStyle/>
          <a:p>
            <a:pPr eaLnBrk="0" hangingPunct="0"/>
            <a:r>
              <a:rPr lang="fr-FR">
                <a:solidFill>
                  <a:srgbClr val="FFFF66"/>
                </a:solidFill>
                <a:latin typeface="Times New Roman" pitchFamily="18" charset="0"/>
              </a:rPr>
              <a:t>t1</a:t>
            </a:r>
            <a:endParaRPr lang="fr-FR">
              <a:solidFill>
                <a:schemeClr val="bg1"/>
              </a:solidFill>
              <a:latin typeface="Times New Roman" pitchFamily="18" charset="0"/>
            </a:endParaRPr>
          </a:p>
        </p:txBody>
      </p:sp>
      <p:sp>
        <p:nvSpPr>
          <p:cNvPr id="225302" name="Rectangle 22"/>
          <p:cNvSpPr>
            <a:spLocks noChangeArrowheads="1"/>
          </p:cNvSpPr>
          <p:nvPr/>
        </p:nvSpPr>
        <p:spPr bwMode="auto">
          <a:xfrm>
            <a:off x="3048000" y="5867400"/>
            <a:ext cx="522288" cy="579438"/>
          </a:xfrm>
          <a:prstGeom prst="rect">
            <a:avLst/>
          </a:prstGeom>
          <a:noFill/>
          <a:ln w="9525">
            <a:noFill/>
            <a:miter lim="800000"/>
            <a:headEnd/>
            <a:tailEnd/>
          </a:ln>
        </p:spPr>
        <p:txBody>
          <a:bodyPr wrap="none">
            <a:spAutoFit/>
          </a:bodyPr>
          <a:lstStyle/>
          <a:p>
            <a:pPr eaLnBrk="0" hangingPunct="0"/>
            <a:r>
              <a:rPr lang="fr-FR">
                <a:solidFill>
                  <a:schemeClr val="accent1"/>
                </a:solidFill>
                <a:latin typeface="Times New Roman" pitchFamily="18" charset="0"/>
              </a:rPr>
              <a:t>t2</a:t>
            </a:r>
            <a:endParaRPr lang="fr-FR">
              <a:solidFill>
                <a:schemeClr val="bg1"/>
              </a:solidFill>
              <a:latin typeface="Times New Roman" pitchFamily="18" charset="0"/>
            </a:endParaRPr>
          </a:p>
        </p:txBody>
      </p:sp>
      <p:sp>
        <p:nvSpPr>
          <p:cNvPr id="225303" name="Line 23"/>
          <p:cNvSpPr>
            <a:spLocks noChangeShapeType="1"/>
          </p:cNvSpPr>
          <p:nvPr/>
        </p:nvSpPr>
        <p:spPr bwMode="auto">
          <a:xfrm flipH="1">
            <a:off x="1143000" y="4343400"/>
            <a:ext cx="762000" cy="0"/>
          </a:xfrm>
          <a:prstGeom prst="line">
            <a:avLst/>
          </a:prstGeom>
          <a:noFill/>
          <a:ln w="28575">
            <a:solidFill>
              <a:srgbClr val="FFFF66"/>
            </a:solidFill>
            <a:prstDash val="sysDot"/>
            <a:round/>
            <a:headEnd/>
            <a:tailEnd/>
          </a:ln>
        </p:spPr>
        <p:txBody>
          <a:bodyPr wrap="none" anchor="ctr"/>
          <a:lstStyle/>
          <a:p>
            <a:endParaRPr lang="fr-FR"/>
          </a:p>
        </p:txBody>
      </p:sp>
      <p:sp>
        <p:nvSpPr>
          <p:cNvPr id="225304" name="Line 24"/>
          <p:cNvSpPr>
            <a:spLocks noChangeShapeType="1"/>
          </p:cNvSpPr>
          <p:nvPr/>
        </p:nvSpPr>
        <p:spPr bwMode="auto">
          <a:xfrm flipH="1">
            <a:off x="1143000" y="5486400"/>
            <a:ext cx="2133600" cy="0"/>
          </a:xfrm>
          <a:prstGeom prst="line">
            <a:avLst/>
          </a:prstGeom>
          <a:noFill/>
          <a:ln w="28575">
            <a:solidFill>
              <a:schemeClr val="accent1"/>
            </a:solidFill>
            <a:prstDash val="sysDot"/>
            <a:round/>
            <a:headEnd/>
            <a:tailEnd/>
          </a:ln>
        </p:spPr>
        <p:txBody>
          <a:bodyPr wrap="none" anchor="ctr"/>
          <a:lstStyle/>
          <a:p>
            <a:endParaRPr lang="fr-FR"/>
          </a:p>
        </p:txBody>
      </p:sp>
      <p:sp>
        <p:nvSpPr>
          <p:cNvPr id="225305" name="Text Box 25"/>
          <p:cNvSpPr txBox="1">
            <a:spLocks noChangeArrowheads="1"/>
          </p:cNvSpPr>
          <p:nvPr/>
        </p:nvSpPr>
        <p:spPr bwMode="auto">
          <a:xfrm>
            <a:off x="304800" y="4343400"/>
            <a:ext cx="692150" cy="366713"/>
          </a:xfrm>
          <a:prstGeom prst="rect">
            <a:avLst/>
          </a:prstGeom>
          <a:noFill/>
          <a:ln w="9525">
            <a:noFill/>
            <a:miter lim="800000"/>
            <a:headEnd/>
            <a:tailEnd/>
          </a:ln>
        </p:spPr>
        <p:txBody>
          <a:bodyPr wrap="none">
            <a:spAutoFit/>
          </a:bodyPr>
          <a:lstStyle/>
          <a:p>
            <a:pPr eaLnBrk="0" hangingPunct="0"/>
            <a:r>
              <a:rPr lang="fr-FR" sz="1800">
                <a:solidFill>
                  <a:srgbClr val="FFFF66"/>
                </a:solidFill>
                <a:latin typeface="Times New Roman" pitchFamily="18" charset="0"/>
              </a:rPr>
              <a:t>X(t1)</a:t>
            </a:r>
            <a:endParaRPr lang="fr-FR">
              <a:latin typeface="Times New Roman" pitchFamily="18" charset="0"/>
            </a:endParaRPr>
          </a:p>
        </p:txBody>
      </p:sp>
      <p:sp>
        <p:nvSpPr>
          <p:cNvPr id="225306" name="Rectangle 26"/>
          <p:cNvSpPr>
            <a:spLocks noChangeArrowheads="1"/>
          </p:cNvSpPr>
          <p:nvPr/>
        </p:nvSpPr>
        <p:spPr bwMode="auto">
          <a:xfrm>
            <a:off x="304800" y="3810000"/>
            <a:ext cx="749300" cy="366713"/>
          </a:xfrm>
          <a:prstGeom prst="rect">
            <a:avLst/>
          </a:prstGeom>
          <a:noFill/>
          <a:ln w="9525">
            <a:noFill/>
            <a:miter lim="800000"/>
            <a:headEnd/>
            <a:tailEnd/>
          </a:ln>
        </p:spPr>
        <p:txBody>
          <a:bodyPr wrap="none">
            <a:spAutoFit/>
          </a:bodyPr>
          <a:lstStyle/>
          <a:p>
            <a:pPr eaLnBrk="0" hangingPunct="0"/>
            <a:r>
              <a:rPr lang="fr-FR" sz="1800">
                <a:solidFill>
                  <a:srgbClr val="FFFF66"/>
                </a:solidFill>
                <a:latin typeface="Times New Roman" pitchFamily="18" charset="0"/>
              </a:rPr>
              <a:t>Y(t1)</a:t>
            </a:r>
            <a:r>
              <a:rPr lang="fr-FR" sz="1800">
                <a:solidFill>
                  <a:schemeClr val="bg1"/>
                </a:solidFill>
                <a:latin typeface="Times New Roman" pitchFamily="18" charset="0"/>
              </a:rPr>
              <a:t> </a:t>
            </a:r>
          </a:p>
        </p:txBody>
      </p:sp>
      <p:sp>
        <p:nvSpPr>
          <p:cNvPr id="225307" name="Rectangle 27"/>
          <p:cNvSpPr>
            <a:spLocks noChangeArrowheads="1"/>
          </p:cNvSpPr>
          <p:nvPr/>
        </p:nvSpPr>
        <p:spPr bwMode="auto">
          <a:xfrm>
            <a:off x="304800" y="2362200"/>
            <a:ext cx="692150" cy="366713"/>
          </a:xfrm>
          <a:prstGeom prst="rect">
            <a:avLst/>
          </a:prstGeom>
          <a:noFill/>
          <a:ln w="9525">
            <a:noFill/>
            <a:miter lim="800000"/>
            <a:headEnd/>
            <a:tailEnd/>
          </a:ln>
        </p:spPr>
        <p:txBody>
          <a:bodyPr wrap="none">
            <a:spAutoFit/>
          </a:bodyPr>
          <a:lstStyle/>
          <a:p>
            <a:pPr eaLnBrk="0" hangingPunct="0"/>
            <a:r>
              <a:rPr lang="fr-FR" sz="1800">
                <a:solidFill>
                  <a:schemeClr val="accent1"/>
                </a:solidFill>
                <a:latin typeface="Times New Roman" pitchFamily="18" charset="0"/>
              </a:rPr>
              <a:t>Y(t2)</a:t>
            </a:r>
            <a:endParaRPr lang="fr-FR" sz="1800">
              <a:solidFill>
                <a:schemeClr val="bg1"/>
              </a:solidFill>
              <a:latin typeface="Times New Roman" pitchFamily="18" charset="0"/>
            </a:endParaRPr>
          </a:p>
        </p:txBody>
      </p:sp>
      <p:sp>
        <p:nvSpPr>
          <p:cNvPr id="225308" name="Rectangle 28"/>
          <p:cNvSpPr>
            <a:spLocks noChangeArrowheads="1"/>
          </p:cNvSpPr>
          <p:nvPr/>
        </p:nvSpPr>
        <p:spPr bwMode="auto">
          <a:xfrm>
            <a:off x="304800" y="5257800"/>
            <a:ext cx="692150" cy="366713"/>
          </a:xfrm>
          <a:prstGeom prst="rect">
            <a:avLst/>
          </a:prstGeom>
          <a:noFill/>
          <a:ln w="9525">
            <a:noFill/>
            <a:miter lim="800000"/>
            <a:headEnd/>
            <a:tailEnd/>
          </a:ln>
        </p:spPr>
        <p:txBody>
          <a:bodyPr wrap="none">
            <a:spAutoFit/>
          </a:bodyPr>
          <a:lstStyle/>
          <a:p>
            <a:pPr eaLnBrk="0" hangingPunct="0"/>
            <a:r>
              <a:rPr lang="fr-FR" sz="1800">
                <a:solidFill>
                  <a:schemeClr val="accent1"/>
                </a:solidFill>
                <a:latin typeface="Times New Roman" pitchFamily="18" charset="0"/>
              </a:rPr>
              <a:t>X(t2)</a:t>
            </a:r>
            <a:endParaRPr lang="fr-FR" sz="1800">
              <a:solidFill>
                <a:schemeClr val="bg1"/>
              </a:solidFill>
              <a:latin typeface="Times New Roman" pitchFamily="18" charset="0"/>
            </a:endParaRPr>
          </a:p>
        </p:txBody>
      </p:sp>
      <p:sp>
        <p:nvSpPr>
          <p:cNvPr id="225309" name="Text Box 29"/>
          <p:cNvSpPr txBox="1">
            <a:spLocks noChangeArrowheads="1"/>
          </p:cNvSpPr>
          <p:nvPr/>
        </p:nvSpPr>
        <p:spPr bwMode="auto">
          <a:xfrm>
            <a:off x="7620000" y="3962400"/>
            <a:ext cx="1255713" cy="396875"/>
          </a:xfrm>
          <a:prstGeom prst="rect">
            <a:avLst/>
          </a:prstGeom>
          <a:noFill/>
          <a:ln w="9525">
            <a:noFill/>
            <a:miter lim="800000"/>
            <a:headEnd/>
            <a:tailEnd/>
          </a:ln>
        </p:spPr>
        <p:txBody>
          <a:bodyPr wrap="none">
            <a:spAutoFit/>
          </a:bodyPr>
          <a:lstStyle/>
          <a:p>
            <a:pPr eaLnBrk="0" hangingPunct="0"/>
            <a:r>
              <a:rPr lang="fr-FR" sz="2000">
                <a:latin typeface="Times New Roman" pitchFamily="18" charset="0"/>
              </a:rPr>
              <a:t>moyennes</a:t>
            </a:r>
            <a:endParaRPr lang="fr-FR">
              <a:latin typeface="Times New Roman" pitchFamily="18" charset="0"/>
            </a:endParaRPr>
          </a:p>
        </p:txBody>
      </p:sp>
      <p:sp>
        <p:nvSpPr>
          <p:cNvPr id="225310" name="Line 30"/>
          <p:cNvSpPr>
            <a:spLocks noChangeShapeType="1"/>
          </p:cNvSpPr>
          <p:nvPr/>
        </p:nvSpPr>
        <p:spPr bwMode="auto">
          <a:xfrm flipH="1" flipV="1">
            <a:off x="7010400" y="3429000"/>
            <a:ext cx="609600" cy="762000"/>
          </a:xfrm>
          <a:prstGeom prst="line">
            <a:avLst/>
          </a:prstGeom>
          <a:noFill/>
          <a:ln w="28575">
            <a:solidFill>
              <a:schemeClr val="tx1"/>
            </a:solidFill>
            <a:round/>
            <a:headEnd/>
            <a:tailEnd type="triangle" w="med" len="med"/>
          </a:ln>
        </p:spPr>
        <p:txBody>
          <a:bodyPr wrap="none" anchor="ctr"/>
          <a:lstStyle/>
          <a:p>
            <a:endParaRPr lang="fr-FR"/>
          </a:p>
        </p:txBody>
      </p:sp>
      <p:sp>
        <p:nvSpPr>
          <p:cNvPr id="225311" name="Line 31"/>
          <p:cNvSpPr>
            <a:spLocks noChangeShapeType="1"/>
          </p:cNvSpPr>
          <p:nvPr/>
        </p:nvSpPr>
        <p:spPr bwMode="auto">
          <a:xfrm flipH="1">
            <a:off x="7010400" y="4191000"/>
            <a:ext cx="609600" cy="762000"/>
          </a:xfrm>
          <a:prstGeom prst="line">
            <a:avLst/>
          </a:prstGeom>
          <a:noFill/>
          <a:ln w="28575">
            <a:solidFill>
              <a:schemeClr val="tx1"/>
            </a:solidFill>
            <a:round/>
            <a:headEnd/>
            <a:tailEnd type="triangle" w="med" len="med"/>
          </a:ln>
        </p:spPr>
        <p:txBody>
          <a:bodyPr wrap="none" anchor="ctr"/>
          <a:lstStyle/>
          <a:p>
            <a:endParaRPr lang="fr-FR"/>
          </a:p>
        </p:txBody>
      </p:sp>
      <p:sp>
        <p:nvSpPr>
          <p:cNvPr id="225312" name="Freeform 32"/>
          <p:cNvSpPr>
            <a:spLocks/>
          </p:cNvSpPr>
          <p:nvPr/>
        </p:nvSpPr>
        <p:spPr bwMode="auto">
          <a:xfrm>
            <a:off x="1143000" y="1778000"/>
            <a:ext cx="6477000" cy="3124200"/>
          </a:xfrm>
          <a:custGeom>
            <a:avLst/>
            <a:gdLst>
              <a:gd name="T0" fmla="*/ 0 w 4080"/>
              <a:gd name="T1" fmla="*/ 2147483647 h 1968"/>
              <a:gd name="T2" fmla="*/ 2147483647 w 4080"/>
              <a:gd name="T3" fmla="*/ 2147483647 h 1968"/>
              <a:gd name="T4" fmla="*/ 2147483647 w 4080"/>
              <a:gd name="T5" fmla="*/ 2147483647 h 1968"/>
              <a:gd name="T6" fmla="*/ 2147483647 w 4080"/>
              <a:gd name="T7" fmla="*/ 2147483647 h 1968"/>
              <a:gd name="T8" fmla="*/ 2147483647 w 4080"/>
              <a:gd name="T9" fmla="*/ 2147483647 h 1968"/>
              <a:gd name="T10" fmla="*/ 2147483647 w 4080"/>
              <a:gd name="T11" fmla="*/ 2147483647 h 1968"/>
              <a:gd name="T12" fmla="*/ 2147483647 w 4080"/>
              <a:gd name="T13" fmla="*/ 2147483647 h 1968"/>
              <a:gd name="T14" fmla="*/ 2147483647 w 4080"/>
              <a:gd name="T15" fmla="*/ 2147483647 h 1968"/>
              <a:gd name="T16" fmla="*/ 2147483647 w 4080"/>
              <a:gd name="T17" fmla="*/ 2147483647 h 1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80"/>
              <a:gd name="T28" fmla="*/ 0 h 1968"/>
              <a:gd name="T29" fmla="*/ 4080 w 4080"/>
              <a:gd name="T30" fmla="*/ 1968 h 19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80" h="1968">
                <a:moveTo>
                  <a:pt x="0" y="320"/>
                </a:moveTo>
                <a:cubicBezTo>
                  <a:pt x="144" y="868"/>
                  <a:pt x="288" y="1416"/>
                  <a:pt x="480" y="1376"/>
                </a:cubicBezTo>
                <a:cubicBezTo>
                  <a:pt x="672" y="1336"/>
                  <a:pt x="912" y="0"/>
                  <a:pt x="1152" y="80"/>
                </a:cubicBezTo>
                <a:cubicBezTo>
                  <a:pt x="1392" y="160"/>
                  <a:pt x="1696" y="1744"/>
                  <a:pt x="1920" y="1856"/>
                </a:cubicBezTo>
                <a:cubicBezTo>
                  <a:pt x="2144" y="1968"/>
                  <a:pt x="2392" y="840"/>
                  <a:pt x="2496" y="752"/>
                </a:cubicBezTo>
                <a:cubicBezTo>
                  <a:pt x="2600" y="664"/>
                  <a:pt x="2504" y="1424"/>
                  <a:pt x="2544" y="1328"/>
                </a:cubicBezTo>
                <a:cubicBezTo>
                  <a:pt x="2584" y="1232"/>
                  <a:pt x="2560" y="128"/>
                  <a:pt x="2736" y="176"/>
                </a:cubicBezTo>
                <a:cubicBezTo>
                  <a:pt x="2912" y="224"/>
                  <a:pt x="3376" y="1536"/>
                  <a:pt x="3600" y="1616"/>
                </a:cubicBezTo>
                <a:cubicBezTo>
                  <a:pt x="3824" y="1696"/>
                  <a:pt x="4000" y="816"/>
                  <a:pt x="4080" y="656"/>
                </a:cubicBezTo>
              </a:path>
            </a:pathLst>
          </a:custGeom>
          <a:noFill/>
          <a:ln w="28575">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additive="base">
                                        <p:cTn id="7" dur="500" fill="hold"/>
                                        <p:tgtEl>
                                          <p:spTgt spid="225282"/>
                                        </p:tgtEl>
                                        <p:attrNameLst>
                                          <p:attrName>ppt_x</p:attrName>
                                        </p:attrNameLst>
                                      </p:cBhvr>
                                      <p:tavLst>
                                        <p:tav tm="0">
                                          <p:val>
                                            <p:strVal val="0-#ppt_w/2"/>
                                          </p:val>
                                        </p:tav>
                                        <p:tav tm="100000">
                                          <p:val>
                                            <p:strVal val="#ppt_x"/>
                                          </p:val>
                                        </p:tav>
                                      </p:tavLst>
                                    </p:anim>
                                    <p:anim calcmode="lin" valueType="num">
                                      <p:cBhvr additive="base">
                                        <p:cTn id="8" dur="500" fill="hold"/>
                                        <p:tgtEl>
                                          <p:spTgt spid="2252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286"/>
                                        </p:tgtEl>
                                        <p:attrNameLst>
                                          <p:attrName>style.visibility</p:attrName>
                                        </p:attrNameLst>
                                      </p:cBhvr>
                                      <p:to>
                                        <p:strVal val="visible"/>
                                      </p:to>
                                    </p:set>
                                    <p:anim calcmode="lin" valueType="num">
                                      <p:cBhvr additive="base">
                                        <p:cTn id="19" dur="500" fill="hold"/>
                                        <p:tgtEl>
                                          <p:spTgt spid="225286"/>
                                        </p:tgtEl>
                                        <p:attrNameLst>
                                          <p:attrName>ppt_x</p:attrName>
                                        </p:attrNameLst>
                                      </p:cBhvr>
                                      <p:tavLst>
                                        <p:tav tm="0">
                                          <p:val>
                                            <p:strVal val="0-#ppt_w/2"/>
                                          </p:val>
                                        </p:tav>
                                        <p:tav tm="100000">
                                          <p:val>
                                            <p:strVal val="#ppt_x"/>
                                          </p:val>
                                        </p:tav>
                                      </p:tavLst>
                                    </p:anim>
                                    <p:anim calcmode="lin" valueType="num">
                                      <p:cBhvr additive="base">
                                        <p:cTn id="20" dur="500" fill="hold"/>
                                        <p:tgtEl>
                                          <p:spTgt spid="2252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287"/>
                                        </p:tgtEl>
                                        <p:attrNameLst>
                                          <p:attrName>style.visibility</p:attrName>
                                        </p:attrNameLst>
                                      </p:cBhvr>
                                      <p:to>
                                        <p:strVal val="visible"/>
                                      </p:to>
                                    </p:set>
                                    <p:anim calcmode="lin" valueType="num">
                                      <p:cBhvr additive="base">
                                        <p:cTn id="25" dur="500" fill="hold"/>
                                        <p:tgtEl>
                                          <p:spTgt spid="225287"/>
                                        </p:tgtEl>
                                        <p:attrNameLst>
                                          <p:attrName>ppt_x</p:attrName>
                                        </p:attrNameLst>
                                      </p:cBhvr>
                                      <p:tavLst>
                                        <p:tav tm="0">
                                          <p:val>
                                            <p:strVal val="0-#ppt_w/2"/>
                                          </p:val>
                                        </p:tav>
                                        <p:tav tm="100000">
                                          <p:val>
                                            <p:strVal val="#ppt_x"/>
                                          </p:val>
                                        </p:tav>
                                      </p:tavLst>
                                    </p:anim>
                                    <p:anim calcmode="lin" valueType="num">
                                      <p:cBhvr additive="base">
                                        <p:cTn id="26" dur="500" fill="hold"/>
                                        <p:tgtEl>
                                          <p:spTgt spid="22528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294"/>
                                        </p:tgtEl>
                                        <p:attrNameLst>
                                          <p:attrName>style.visibility</p:attrName>
                                        </p:attrNameLst>
                                      </p:cBhvr>
                                      <p:to>
                                        <p:strVal val="visible"/>
                                      </p:to>
                                    </p:set>
                                    <p:anim calcmode="lin" valueType="num">
                                      <p:cBhvr additive="base">
                                        <p:cTn id="31" dur="500" fill="hold"/>
                                        <p:tgtEl>
                                          <p:spTgt spid="225294"/>
                                        </p:tgtEl>
                                        <p:attrNameLst>
                                          <p:attrName>ppt_x</p:attrName>
                                        </p:attrNameLst>
                                      </p:cBhvr>
                                      <p:tavLst>
                                        <p:tav tm="0">
                                          <p:val>
                                            <p:strVal val="0-#ppt_w/2"/>
                                          </p:val>
                                        </p:tav>
                                        <p:tav tm="100000">
                                          <p:val>
                                            <p:strVal val="#ppt_x"/>
                                          </p:val>
                                        </p:tav>
                                      </p:tavLst>
                                    </p:anim>
                                    <p:anim calcmode="lin" valueType="num">
                                      <p:cBhvr additive="base">
                                        <p:cTn id="32" dur="500" fill="hold"/>
                                        <p:tgtEl>
                                          <p:spTgt spid="22529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293"/>
                                        </p:tgtEl>
                                        <p:attrNameLst>
                                          <p:attrName>style.visibility</p:attrName>
                                        </p:attrNameLst>
                                      </p:cBhvr>
                                      <p:to>
                                        <p:strVal val="visible"/>
                                      </p:to>
                                    </p:set>
                                    <p:anim calcmode="lin" valueType="num">
                                      <p:cBhvr additive="base">
                                        <p:cTn id="37" dur="500" fill="hold"/>
                                        <p:tgtEl>
                                          <p:spTgt spid="225293"/>
                                        </p:tgtEl>
                                        <p:attrNameLst>
                                          <p:attrName>ppt_x</p:attrName>
                                        </p:attrNameLst>
                                      </p:cBhvr>
                                      <p:tavLst>
                                        <p:tav tm="0">
                                          <p:val>
                                            <p:strVal val="0-#ppt_w/2"/>
                                          </p:val>
                                        </p:tav>
                                        <p:tav tm="100000">
                                          <p:val>
                                            <p:strVal val="#ppt_x"/>
                                          </p:val>
                                        </p:tav>
                                      </p:tavLst>
                                    </p:anim>
                                    <p:anim calcmode="lin" valueType="num">
                                      <p:cBhvr additive="base">
                                        <p:cTn id="38" dur="500" fill="hold"/>
                                        <p:tgtEl>
                                          <p:spTgt spid="22529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5312"/>
                                        </p:tgtEl>
                                        <p:attrNameLst>
                                          <p:attrName>style.visibility</p:attrName>
                                        </p:attrNameLst>
                                      </p:cBhvr>
                                      <p:to>
                                        <p:strVal val="visible"/>
                                      </p:to>
                                    </p:set>
                                    <p:anim calcmode="lin" valueType="num">
                                      <p:cBhvr additive="base">
                                        <p:cTn id="43" dur="500" fill="hold"/>
                                        <p:tgtEl>
                                          <p:spTgt spid="225312"/>
                                        </p:tgtEl>
                                        <p:attrNameLst>
                                          <p:attrName>ppt_x</p:attrName>
                                        </p:attrNameLst>
                                      </p:cBhvr>
                                      <p:tavLst>
                                        <p:tav tm="0">
                                          <p:val>
                                            <p:strVal val="0-#ppt_w/2"/>
                                          </p:val>
                                        </p:tav>
                                        <p:tav tm="100000">
                                          <p:val>
                                            <p:strVal val="#ppt_x"/>
                                          </p:val>
                                        </p:tav>
                                      </p:tavLst>
                                    </p:anim>
                                    <p:anim calcmode="lin" valueType="num">
                                      <p:cBhvr additive="base">
                                        <p:cTn id="44" dur="500" fill="hold"/>
                                        <p:tgtEl>
                                          <p:spTgt spid="2253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292"/>
                                        </p:tgtEl>
                                        <p:attrNameLst>
                                          <p:attrName>style.visibility</p:attrName>
                                        </p:attrNameLst>
                                      </p:cBhvr>
                                      <p:to>
                                        <p:strVal val="visible"/>
                                      </p:to>
                                    </p:set>
                                    <p:anim calcmode="lin" valueType="num">
                                      <p:cBhvr additive="base">
                                        <p:cTn id="49" dur="500" fill="hold"/>
                                        <p:tgtEl>
                                          <p:spTgt spid="225292"/>
                                        </p:tgtEl>
                                        <p:attrNameLst>
                                          <p:attrName>ppt_x</p:attrName>
                                        </p:attrNameLst>
                                      </p:cBhvr>
                                      <p:tavLst>
                                        <p:tav tm="0">
                                          <p:val>
                                            <p:strVal val="0-#ppt_w/2"/>
                                          </p:val>
                                        </p:tav>
                                        <p:tav tm="100000">
                                          <p:val>
                                            <p:strVal val="#ppt_x"/>
                                          </p:val>
                                        </p:tav>
                                      </p:tavLst>
                                    </p:anim>
                                    <p:anim calcmode="lin" valueType="num">
                                      <p:cBhvr additive="base">
                                        <p:cTn id="50" dur="500" fill="hold"/>
                                        <p:tgtEl>
                                          <p:spTgt spid="22529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25299"/>
                                        </p:tgtEl>
                                        <p:attrNameLst>
                                          <p:attrName>style.visibility</p:attrName>
                                        </p:attrNameLst>
                                      </p:cBhvr>
                                      <p:to>
                                        <p:strVal val="visible"/>
                                      </p:to>
                                    </p:set>
                                    <p:anim calcmode="lin" valueType="num">
                                      <p:cBhvr additive="base">
                                        <p:cTn id="55" dur="500" fill="hold"/>
                                        <p:tgtEl>
                                          <p:spTgt spid="225299"/>
                                        </p:tgtEl>
                                        <p:attrNameLst>
                                          <p:attrName>ppt_x</p:attrName>
                                        </p:attrNameLst>
                                      </p:cBhvr>
                                      <p:tavLst>
                                        <p:tav tm="0">
                                          <p:val>
                                            <p:strVal val="0-#ppt_w/2"/>
                                          </p:val>
                                        </p:tav>
                                        <p:tav tm="100000">
                                          <p:val>
                                            <p:strVal val="#ppt_x"/>
                                          </p:val>
                                        </p:tav>
                                      </p:tavLst>
                                    </p:anim>
                                    <p:anim calcmode="lin" valueType="num">
                                      <p:cBhvr additive="base">
                                        <p:cTn id="56" dur="500" fill="hold"/>
                                        <p:tgtEl>
                                          <p:spTgt spid="22529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5300"/>
                                        </p:tgtEl>
                                        <p:attrNameLst>
                                          <p:attrName>style.visibility</p:attrName>
                                        </p:attrNameLst>
                                      </p:cBhvr>
                                      <p:to>
                                        <p:strVal val="visible"/>
                                      </p:to>
                                    </p:set>
                                    <p:anim calcmode="lin" valueType="num">
                                      <p:cBhvr additive="base">
                                        <p:cTn id="61" dur="500" fill="hold"/>
                                        <p:tgtEl>
                                          <p:spTgt spid="225300"/>
                                        </p:tgtEl>
                                        <p:attrNameLst>
                                          <p:attrName>ppt_x</p:attrName>
                                        </p:attrNameLst>
                                      </p:cBhvr>
                                      <p:tavLst>
                                        <p:tav tm="0">
                                          <p:val>
                                            <p:strVal val="0-#ppt_w/2"/>
                                          </p:val>
                                        </p:tav>
                                        <p:tav tm="100000">
                                          <p:val>
                                            <p:strVal val="#ppt_x"/>
                                          </p:val>
                                        </p:tav>
                                      </p:tavLst>
                                    </p:anim>
                                    <p:anim calcmode="lin" valueType="num">
                                      <p:cBhvr additive="base">
                                        <p:cTn id="62" dur="500" fill="hold"/>
                                        <p:tgtEl>
                                          <p:spTgt spid="22530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5309"/>
                                        </p:tgtEl>
                                        <p:attrNameLst>
                                          <p:attrName>style.visibility</p:attrName>
                                        </p:attrNameLst>
                                      </p:cBhvr>
                                      <p:to>
                                        <p:strVal val="visible"/>
                                      </p:to>
                                    </p:set>
                                    <p:anim calcmode="lin" valueType="num">
                                      <p:cBhvr additive="base">
                                        <p:cTn id="67" dur="500" fill="hold"/>
                                        <p:tgtEl>
                                          <p:spTgt spid="225309"/>
                                        </p:tgtEl>
                                        <p:attrNameLst>
                                          <p:attrName>ppt_x</p:attrName>
                                        </p:attrNameLst>
                                      </p:cBhvr>
                                      <p:tavLst>
                                        <p:tav tm="0">
                                          <p:val>
                                            <p:strVal val="0-#ppt_w/2"/>
                                          </p:val>
                                        </p:tav>
                                        <p:tav tm="100000">
                                          <p:val>
                                            <p:strVal val="#ppt_x"/>
                                          </p:val>
                                        </p:tav>
                                      </p:tavLst>
                                    </p:anim>
                                    <p:anim calcmode="lin" valueType="num">
                                      <p:cBhvr additive="base">
                                        <p:cTn id="68" dur="500" fill="hold"/>
                                        <p:tgtEl>
                                          <p:spTgt spid="22530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25310"/>
                                        </p:tgtEl>
                                        <p:attrNameLst>
                                          <p:attrName>style.visibility</p:attrName>
                                        </p:attrNameLst>
                                      </p:cBhvr>
                                      <p:to>
                                        <p:strVal val="visible"/>
                                      </p:to>
                                    </p:set>
                                    <p:anim calcmode="lin" valueType="num">
                                      <p:cBhvr additive="base">
                                        <p:cTn id="73" dur="500" fill="hold"/>
                                        <p:tgtEl>
                                          <p:spTgt spid="225310"/>
                                        </p:tgtEl>
                                        <p:attrNameLst>
                                          <p:attrName>ppt_x</p:attrName>
                                        </p:attrNameLst>
                                      </p:cBhvr>
                                      <p:tavLst>
                                        <p:tav tm="0">
                                          <p:val>
                                            <p:strVal val="0-#ppt_w/2"/>
                                          </p:val>
                                        </p:tav>
                                        <p:tav tm="100000">
                                          <p:val>
                                            <p:strVal val="#ppt_x"/>
                                          </p:val>
                                        </p:tav>
                                      </p:tavLst>
                                    </p:anim>
                                    <p:anim calcmode="lin" valueType="num">
                                      <p:cBhvr additive="base">
                                        <p:cTn id="74" dur="500" fill="hold"/>
                                        <p:tgtEl>
                                          <p:spTgt spid="22531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25311"/>
                                        </p:tgtEl>
                                        <p:attrNameLst>
                                          <p:attrName>style.visibility</p:attrName>
                                        </p:attrNameLst>
                                      </p:cBhvr>
                                      <p:to>
                                        <p:strVal val="visible"/>
                                      </p:to>
                                    </p:set>
                                    <p:anim calcmode="lin" valueType="num">
                                      <p:cBhvr additive="base">
                                        <p:cTn id="79" dur="500" fill="hold"/>
                                        <p:tgtEl>
                                          <p:spTgt spid="225311"/>
                                        </p:tgtEl>
                                        <p:attrNameLst>
                                          <p:attrName>ppt_x</p:attrName>
                                        </p:attrNameLst>
                                      </p:cBhvr>
                                      <p:tavLst>
                                        <p:tav tm="0">
                                          <p:val>
                                            <p:strVal val="0-#ppt_w/2"/>
                                          </p:val>
                                        </p:tav>
                                        <p:tav tm="100000">
                                          <p:val>
                                            <p:strVal val="#ppt_x"/>
                                          </p:val>
                                        </p:tav>
                                      </p:tavLst>
                                    </p:anim>
                                    <p:anim calcmode="lin" valueType="num">
                                      <p:cBhvr additive="base">
                                        <p:cTn id="80" dur="500" fill="hold"/>
                                        <p:tgtEl>
                                          <p:spTgt spid="225311"/>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25301"/>
                                        </p:tgtEl>
                                        <p:attrNameLst>
                                          <p:attrName>style.visibility</p:attrName>
                                        </p:attrNameLst>
                                      </p:cBhvr>
                                      <p:to>
                                        <p:strVal val="visible"/>
                                      </p:to>
                                    </p:set>
                                    <p:anim calcmode="lin" valueType="num">
                                      <p:cBhvr additive="base">
                                        <p:cTn id="85" dur="500" fill="hold"/>
                                        <p:tgtEl>
                                          <p:spTgt spid="225301"/>
                                        </p:tgtEl>
                                        <p:attrNameLst>
                                          <p:attrName>ppt_x</p:attrName>
                                        </p:attrNameLst>
                                      </p:cBhvr>
                                      <p:tavLst>
                                        <p:tav tm="0">
                                          <p:val>
                                            <p:strVal val="0-#ppt_w/2"/>
                                          </p:val>
                                        </p:tav>
                                        <p:tav tm="100000">
                                          <p:val>
                                            <p:strVal val="#ppt_x"/>
                                          </p:val>
                                        </p:tav>
                                      </p:tavLst>
                                    </p:anim>
                                    <p:anim calcmode="lin" valueType="num">
                                      <p:cBhvr additive="base">
                                        <p:cTn id="86" dur="500" fill="hold"/>
                                        <p:tgtEl>
                                          <p:spTgt spid="22530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25296"/>
                                        </p:tgtEl>
                                        <p:attrNameLst>
                                          <p:attrName>style.visibility</p:attrName>
                                        </p:attrNameLst>
                                      </p:cBhvr>
                                      <p:to>
                                        <p:strVal val="visible"/>
                                      </p:to>
                                    </p:set>
                                    <p:anim calcmode="lin" valueType="num">
                                      <p:cBhvr additive="base">
                                        <p:cTn id="91" dur="500" fill="hold"/>
                                        <p:tgtEl>
                                          <p:spTgt spid="225296"/>
                                        </p:tgtEl>
                                        <p:attrNameLst>
                                          <p:attrName>ppt_x</p:attrName>
                                        </p:attrNameLst>
                                      </p:cBhvr>
                                      <p:tavLst>
                                        <p:tav tm="0">
                                          <p:val>
                                            <p:strVal val="0-#ppt_w/2"/>
                                          </p:val>
                                        </p:tav>
                                        <p:tav tm="100000">
                                          <p:val>
                                            <p:strVal val="#ppt_x"/>
                                          </p:val>
                                        </p:tav>
                                      </p:tavLst>
                                    </p:anim>
                                    <p:anim calcmode="lin" valueType="num">
                                      <p:cBhvr additive="base">
                                        <p:cTn id="92" dur="500" fill="hold"/>
                                        <p:tgtEl>
                                          <p:spTgt spid="22529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25295"/>
                                        </p:tgtEl>
                                        <p:attrNameLst>
                                          <p:attrName>style.visibility</p:attrName>
                                        </p:attrNameLst>
                                      </p:cBhvr>
                                      <p:to>
                                        <p:strVal val="visible"/>
                                      </p:to>
                                    </p:set>
                                    <p:anim calcmode="lin" valueType="num">
                                      <p:cBhvr additive="base">
                                        <p:cTn id="97" dur="500" fill="hold"/>
                                        <p:tgtEl>
                                          <p:spTgt spid="225295"/>
                                        </p:tgtEl>
                                        <p:attrNameLst>
                                          <p:attrName>ppt_x</p:attrName>
                                        </p:attrNameLst>
                                      </p:cBhvr>
                                      <p:tavLst>
                                        <p:tav tm="0">
                                          <p:val>
                                            <p:strVal val="0-#ppt_w/2"/>
                                          </p:val>
                                        </p:tav>
                                        <p:tav tm="100000">
                                          <p:val>
                                            <p:strVal val="#ppt_x"/>
                                          </p:val>
                                        </p:tav>
                                      </p:tavLst>
                                    </p:anim>
                                    <p:anim calcmode="lin" valueType="num">
                                      <p:cBhvr additive="base">
                                        <p:cTn id="98" dur="500" fill="hold"/>
                                        <p:tgtEl>
                                          <p:spTgt spid="22529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25306"/>
                                        </p:tgtEl>
                                        <p:attrNameLst>
                                          <p:attrName>style.visibility</p:attrName>
                                        </p:attrNameLst>
                                      </p:cBhvr>
                                      <p:to>
                                        <p:strVal val="visible"/>
                                      </p:to>
                                    </p:set>
                                    <p:anim calcmode="lin" valueType="num">
                                      <p:cBhvr additive="base">
                                        <p:cTn id="103" dur="500" fill="hold"/>
                                        <p:tgtEl>
                                          <p:spTgt spid="225306"/>
                                        </p:tgtEl>
                                        <p:attrNameLst>
                                          <p:attrName>ppt_x</p:attrName>
                                        </p:attrNameLst>
                                      </p:cBhvr>
                                      <p:tavLst>
                                        <p:tav tm="0">
                                          <p:val>
                                            <p:strVal val="0-#ppt_w/2"/>
                                          </p:val>
                                        </p:tav>
                                        <p:tav tm="100000">
                                          <p:val>
                                            <p:strVal val="#ppt_x"/>
                                          </p:val>
                                        </p:tav>
                                      </p:tavLst>
                                    </p:anim>
                                    <p:anim calcmode="lin" valueType="num">
                                      <p:cBhvr additive="base">
                                        <p:cTn id="104" dur="500" fill="hold"/>
                                        <p:tgtEl>
                                          <p:spTgt spid="22530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25303"/>
                                        </p:tgtEl>
                                        <p:attrNameLst>
                                          <p:attrName>style.visibility</p:attrName>
                                        </p:attrNameLst>
                                      </p:cBhvr>
                                      <p:to>
                                        <p:strVal val="visible"/>
                                      </p:to>
                                    </p:set>
                                    <p:anim calcmode="lin" valueType="num">
                                      <p:cBhvr additive="base">
                                        <p:cTn id="109" dur="500" fill="hold"/>
                                        <p:tgtEl>
                                          <p:spTgt spid="225303"/>
                                        </p:tgtEl>
                                        <p:attrNameLst>
                                          <p:attrName>ppt_x</p:attrName>
                                        </p:attrNameLst>
                                      </p:cBhvr>
                                      <p:tavLst>
                                        <p:tav tm="0">
                                          <p:val>
                                            <p:strVal val="0-#ppt_w/2"/>
                                          </p:val>
                                        </p:tav>
                                        <p:tav tm="100000">
                                          <p:val>
                                            <p:strVal val="#ppt_x"/>
                                          </p:val>
                                        </p:tav>
                                      </p:tavLst>
                                    </p:anim>
                                    <p:anim calcmode="lin" valueType="num">
                                      <p:cBhvr additive="base">
                                        <p:cTn id="110" dur="500" fill="hold"/>
                                        <p:tgtEl>
                                          <p:spTgt spid="22530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225305"/>
                                        </p:tgtEl>
                                        <p:attrNameLst>
                                          <p:attrName>style.visibility</p:attrName>
                                        </p:attrNameLst>
                                      </p:cBhvr>
                                      <p:to>
                                        <p:strVal val="visible"/>
                                      </p:to>
                                    </p:set>
                                    <p:anim calcmode="lin" valueType="num">
                                      <p:cBhvr additive="base">
                                        <p:cTn id="115" dur="500" fill="hold"/>
                                        <p:tgtEl>
                                          <p:spTgt spid="225305"/>
                                        </p:tgtEl>
                                        <p:attrNameLst>
                                          <p:attrName>ppt_x</p:attrName>
                                        </p:attrNameLst>
                                      </p:cBhvr>
                                      <p:tavLst>
                                        <p:tav tm="0">
                                          <p:val>
                                            <p:strVal val="0-#ppt_w/2"/>
                                          </p:val>
                                        </p:tav>
                                        <p:tav tm="100000">
                                          <p:val>
                                            <p:strVal val="#ppt_x"/>
                                          </p:val>
                                        </p:tav>
                                      </p:tavLst>
                                    </p:anim>
                                    <p:anim calcmode="lin" valueType="num">
                                      <p:cBhvr additive="base">
                                        <p:cTn id="116" dur="500" fill="hold"/>
                                        <p:tgtEl>
                                          <p:spTgt spid="22530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25302"/>
                                        </p:tgtEl>
                                        <p:attrNameLst>
                                          <p:attrName>style.visibility</p:attrName>
                                        </p:attrNameLst>
                                      </p:cBhvr>
                                      <p:to>
                                        <p:strVal val="visible"/>
                                      </p:to>
                                    </p:set>
                                    <p:anim calcmode="lin" valueType="num">
                                      <p:cBhvr additive="base">
                                        <p:cTn id="121" dur="500" fill="hold"/>
                                        <p:tgtEl>
                                          <p:spTgt spid="225302"/>
                                        </p:tgtEl>
                                        <p:attrNameLst>
                                          <p:attrName>ppt_x</p:attrName>
                                        </p:attrNameLst>
                                      </p:cBhvr>
                                      <p:tavLst>
                                        <p:tav tm="0">
                                          <p:val>
                                            <p:strVal val="0-#ppt_w/2"/>
                                          </p:val>
                                        </p:tav>
                                        <p:tav tm="100000">
                                          <p:val>
                                            <p:strVal val="#ppt_x"/>
                                          </p:val>
                                        </p:tav>
                                      </p:tavLst>
                                    </p:anim>
                                    <p:anim calcmode="lin" valueType="num">
                                      <p:cBhvr additive="base">
                                        <p:cTn id="122" dur="500" fill="hold"/>
                                        <p:tgtEl>
                                          <p:spTgt spid="225302"/>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225298"/>
                                        </p:tgtEl>
                                        <p:attrNameLst>
                                          <p:attrName>style.visibility</p:attrName>
                                        </p:attrNameLst>
                                      </p:cBhvr>
                                      <p:to>
                                        <p:strVal val="visible"/>
                                      </p:to>
                                    </p:set>
                                    <p:anim calcmode="lin" valueType="num">
                                      <p:cBhvr additive="base">
                                        <p:cTn id="127" dur="500" fill="hold"/>
                                        <p:tgtEl>
                                          <p:spTgt spid="225298"/>
                                        </p:tgtEl>
                                        <p:attrNameLst>
                                          <p:attrName>ppt_x</p:attrName>
                                        </p:attrNameLst>
                                      </p:cBhvr>
                                      <p:tavLst>
                                        <p:tav tm="0">
                                          <p:val>
                                            <p:strVal val="0-#ppt_w/2"/>
                                          </p:val>
                                        </p:tav>
                                        <p:tav tm="100000">
                                          <p:val>
                                            <p:strVal val="#ppt_x"/>
                                          </p:val>
                                        </p:tav>
                                      </p:tavLst>
                                    </p:anim>
                                    <p:anim calcmode="lin" valueType="num">
                                      <p:cBhvr additive="base">
                                        <p:cTn id="128" dur="500" fill="hold"/>
                                        <p:tgtEl>
                                          <p:spTgt spid="22529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25297"/>
                                        </p:tgtEl>
                                        <p:attrNameLst>
                                          <p:attrName>style.visibility</p:attrName>
                                        </p:attrNameLst>
                                      </p:cBhvr>
                                      <p:to>
                                        <p:strVal val="visible"/>
                                      </p:to>
                                    </p:set>
                                    <p:anim calcmode="lin" valueType="num">
                                      <p:cBhvr additive="base">
                                        <p:cTn id="133" dur="500" fill="hold"/>
                                        <p:tgtEl>
                                          <p:spTgt spid="225297"/>
                                        </p:tgtEl>
                                        <p:attrNameLst>
                                          <p:attrName>ppt_x</p:attrName>
                                        </p:attrNameLst>
                                      </p:cBhvr>
                                      <p:tavLst>
                                        <p:tav tm="0">
                                          <p:val>
                                            <p:strVal val="0-#ppt_w/2"/>
                                          </p:val>
                                        </p:tav>
                                        <p:tav tm="100000">
                                          <p:val>
                                            <p:strVal val="#ppt_x"/>
                                          </p:val>
                                        </p:tav>
                                      </p:tavLst>
                                    </p:anim>
                                    <p:anim calcmode="lin" valueType="num">
                                      <p:cBhvr additive="base">
                                        <p:cTn id="134" dur="500" fill="hold"/>
                                        <p:tgtEl>
                                          <p:spTgt spid="225297"/>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225307"/>
                                        </p:tgtEl>
                                        <p:attrNameLst>
                                          <p:attrName>style.visibility</p:attrName>
                                        </p:attrNameLst>
                                      </p:cBhvr>
                                      <p:to>
                                        <p:strVal val="visible"/>
                                      </p:to>
                                    </p:set>
                                    <p:anim calcmode="lin" valueType="num">
                                      <p:cBhvr additive="base">
                                        <p:cTn id="139" dur="500" fill="hold"/>
                                        <p:tgtEl>
                                          <p:spTgt spid="225307"/>
                                        </p:tgtEl>
                                        <p:attrNameLst>
                                          <p:attrName>ppt_x</p:attrName>
                                        </p:attrNameLst>
                                      </p:cBhvr>
                                      <p:tavLst>
                                        <p:tav tm="0">
                                          <p:val>
                                            <p:strVal val="0-#ppt_w/2"/>
                                          </p:val>
                                        </p:tav>
                                        <p:tav tm="100000">
                                          <p:val>
                                            <p:strVal val="#ppt_x"/>
                                          </p:val>
                                        </p:tav>
                                      </p:tavLst>
                                    </p:anim>
                                    <p:anim calcmode="lin" valueType="num">
                                      <p:cBhvr additive="base">
                                        <p:cTn id="140" dur="500" fill="hold"/>
                                        <p:tgtEl>
                                          <p:spTgt spid="225307"/>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225304"/>
                                        </p:tgtEl>
                                        <p:attrNameLst>
                                          <p:attrName>style.visibility</p:attrName>
                                        </p:attrNameLst>
                                      </p:cBhvr>
                                      <p:to>
                                        <p:strVal val="visible"/>
                                      </p:to>
                                    </p:set>
                                    <p:anim calcmode="lin" valueType="num">
                                      <p:cBhvr additive="base">
                                        <p:cTn id="145" dur="500" fill="hold"/>
                                        <p:tgtEl>
                                          <p:spTgt spid="225304"/>
                                        </p:tgtEl>
                                        <p:attrNameLst>
                                          <p:attrName>ppt_x</p:attrName>
                                        </p:attrNameLst>
                                      </p:cBhvr>
                                      <p:tavLst>
                                        <p:tav tm="0">
                                          <p:val>
                                            <p:strVal val="0-#ppt_w/2"/>
                                          </p:val>
                                        </p:tav>
                                        <p:tav tm="100000">
                                          <p:val>
                                            <p:strVal val="#ppt_x"/>
                                          </p:val>
                                        </p:tav>
                                      </p:tavLst>
                                    </p:anim>
                                    <p:anim calcmode="lin" valueType="num">
                                      <p:cBhvr additive="base">
                                        <p:cTn id="146" dur="500" fill="hold"/>
                                        <p:tgtEl>
                                          <p:spTgt spid="225304"/>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225308"/>
                                        </p:tgtEl>
                                        <p:attrNameLst>
                                          <p:attrName>style.visibility</p:attrName>
                                        </p:attrNameLst>
                                      </p:cBhvr>
                                      <p:to>
                                        <p:strVal val="visible"/>
                                      </p:to>
                                    </p:set>
                                    <p:anim calcmode="lin" valueType="num">
                                      <p:cBhvr additive="base">
                                        <p:cTn id="151" dur="500" fill="hold"/>
                                        <p:tgtEl>
                                          <p:spTgt spid="225308"/>
                                        </p:tgtEl>
                                        <p:attrNameLst>
                                          <p:attrName>ppt_x</p:attrName>
                                        </p:attrNameLst>
                                      </p:cBhvr>
                                      <p:tavLst>
                                        <p:tav tm="0">
                                          <p:val>
                                            <p:strVal val="0-#ppt_w/2"/>
                                          </p:val>
                                        </p:tav>
                                        <p:tav tm="100000">
                                          <p:val>
                                            <p:strVal val="#ppt_x"/>
                                          </p:val>
                                        </p:tav>
                                      </p:tavLst>
                                    </p:anim>
                                    <p:anim calcmode="lin" valueType="num">
                                      <p:cBhvr additive="base">
                                        <p:cTn id="152" dur="500" fill="hold"/>
                                        <p:tgtEl>
                                          <p:spTgt spid="225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autoUpdateAnimBg="0"/>
      <p:bldP spid="225286" grpId="0" autoUpdateAnimBg="0"/>
      <p:bldP spid="225287" grpId="0" autoUpdateAnimBg="0"/>
      <p:bldP spid="225292" grpId="0" autoUpdateAnimBg="0"/>
      <p:bldP spid="225293" grpId="0" autoUpdateAnimBg="0"/>
      <p:bldP spid="225294" grpId="0" animBg="1"/>
      <p:bldP spid="225295" grpId="0" animBg="1"/>
      <p:bldP spid="225296" grpId="0" animBg="1"/>
      <p:bldP spid="225297" grpId="0" animBg="1"/>
      <p:bldP spid="225298" grpId="0" animBg="1"/>
      <p:bldP spid="225299" grpId="0" animBg="1"/>
      <p:bldP spid="225300" grpId="0" animBg="1"/>
      <p:bldP spid="225301" grpId="0" autoUpdateAnimBg="0"/>
      <p:bldP spid="225302" grpId="0" autoUpdateAnimBg="0"/>
      <p:bldP spid="225303" grpId="0" animBg="1"/>
      <p:bldP spid="225304" grpId="0" animBg="1"/>
      <p:bldP spid="225305" grpId="0" autoUpdateAnimBg="0"/>
      <p:bldP spid="225306" grpId="0" autoUpdateAnimBg="0"/>
      <p:bldP spid="225307" grpId="0" autoUpdateAnimBg="0"/>
      <p:bldP spid="225308" grpId="0" autoUpdateAnimBg="0"/>
      <p:bldP spid="225309" grpId="0" autoUpdateAnimBg="0"/>
      <p:bldP spid="225310" grpId="0" animBg="1"/>
      <p:bldP spid="225311" grpId="0" animBg="1"/>
      <p:bldP spid="2253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pied de page 3"/>
          <p:cNvSpPr>
            <a:spLocks noGrp="1"/>
          </p:cNvSpPr>
          <p:nvPr>
            <p:ph type="ftr" sz="quarter" idx="10"/>
          </p:nvPr>
        </p:nvSpPr>
        <p:spPr>
          <a:noFill/>
        </p:spPr>
        <p:txBody>
          <a:bodyPr/>
          <a:lstStyle/>
          <a:p>
            <a:r>
              <a:rPr lang="fr-FR" smtClean="0">
                <a:latin typeface="Times" pitchFamily="18" charset="0"/>
              </a:rPr>
              <a:t>Thème 1 - </a:t>
            </a:r>
            <a:fld id="{1F1DBFFC-2FB3-42EB-A9EB-D140961F01A6}" type="slidenum">
              <a:rPr lang="fr-FR" smtClean="0">
                <a:latin typeface="Times" pitchFamily="18" charset="0"/>
              </a:rPr>
              <a:pPr/>
              <a:t>54</a:t>
            </a:fld>
            <a:r>
              <a:rPr lang="fr-FR" smtClean="0">
                <a:latin typeface="Times" pitchFamily="18" charset="0"/>
              </a:rPr>
              <a:t> - </a:t>
            </a:r>
          </a:p>
        </p:txBody>
      </p:sp>
      <p:sp>
        <p:nvSpPr>
          <p:cNvPr id="28675" name="Rectangle 2"/>
          <p:cNvSpPr>
            <a:spLocks noGrp="1" noChangeArrowheads="1"/>
          </p:cNvSpPr>
          <p:nvPr>
            <p:ph type="title"/>
          </p:nvPr>
        </p:nvSpPr>
        <p:spPr>
          <a:xfrm>
            <a:off x="609600" y="228600"/>
            <a:ext cx="7772400" cy="838200"/>
          </a:xfrm>
        </p:spPr>
        <p:txBody>
          <a:bodyPr/>
          <a:lstStyle/>
          <a:p>
            <a:r>
              <a:rPr lang="fr-FR" sz="3600" smtClean="0">
                <a:solidFill>
                  <a:schemeClr val="tx1"/>
                </a:solidFill>
              </a:rPr>
              <a:t>« Pro-, A-, Contra -Cyclicité »</a:t>
            </a:r>
            <a:endParaRPr lang="fr-FR" sz="3600" smtClean="0">
              <a:solidFill>
                <a:schemeClr val="bg1"/>
              </a:solidFill>
            </a:endParaRPr>
          </a:p>
        </p:txBody>
      </p:sp>
      <p:grpSp>
        <p:nvGrpSpPr>
          <p:cNvPr id="2" name="Group 3"/>
          <p:cNvGrpSpPr>
            <a:grpSpLocks/>
          </p:cNvGrpSpPr>
          <p:nvPr/>
        </p:nvGrpSpPr>
        <p:grpSpPr bwMode="auto">
          <a:xfrm>
            <a:off x="8305800" y="6413500"/>
            <a:ext cx="833438" cy="444500"/>
            <a:chOff x="3600" y="2592"/>
            <a:chExt cx="2465" cy="1276"/>
          </a:xfrm>
        </p:grpSpPr>
        <p:pic>
          <p:nvPicPr>
            <p:cNvPr id="28742" name="Picture 4"/>
            <p:cNvPicPr>
              <a:picLocks noChangeAspect="1" noChangeArrowheads="1"/>
            </p:cNvPicPr>
            <p:nvPr/>
          </p:nvPicPr>
          <p:blipFill>
            <a:blip r:embed="rId2" cstate="print"/>
            <a:srcRect r="417"/>
            <a:stretch>
              <a:fillRect/>
            </a:stretch>
          </p:blipFill>
          <p:spPr bwMode="auto">
            <a:xfrm>
              <a:off x="3600" y="2592"/>
              <a:ext cx="2465" cy="517"/>
            </a:xfrm>
            <a:prstGeom prst="rect">
              <a:avLst/>
            </a:prstGeom>
            <a:noFill/>
            <a:ln w="9525">
              <a:noFill/>
              <a:miter lim="800000"/>
              <a:headEnd/>
              <a:tailEnd/>
            </a:ln>
          </p:spPr>
        </p:pic>
        <p:pic>
          <p:nvPicPr>
            <p:cNvPr id="28743" name="Picture 5"/>
            <p:cNvPicPr>
              <a:picLocks noChangeAspect="1" noChangeArrowheads="1"/>
            </p:cNvPicPr>
            <p:nvPr/>
          </p:nvPicPr>
          <p:blipFill>
            <a:blip r:embed="rId3" cstate="print"/>
            <a:srcRect r="417"/>
            <a:stretch>
              <a:fillRect/>
            </a:stretch>
          </p:blipFill>
          <p:spPr bwMode="auto">
            <a:xfrm>
              <a:off x="3600" y="3109"/>
              <a:ext cx="2465" cy="518"/>
            </a:xfrm>
            <a:prstGeom prst="rect">
              <a:avLst/>
            </a:prstGeom>
            <a:noFill/>
            <a:ln w="9525">
              <a:noFill/>
              <a:miter lim="800000"/>
              <a:headEnd/>
              <a:tailEnd/>
            </a:ln>
          </p:spPr>
        </p:pic>
        <p:pic>
          <p:nvPicPr>
            <p:cNvPr id="28744" name="Picture 6"/>
            <p:cNvPicPr>
              <a:picLocks noChangeAspect="1" noChangeArrowheads="1"/>
            </p:cNvPicPr>
            <p:nvPr/>
          </p:nvPicPr>
          <p:blipFill>
            <a:blip r:embed="rId4" cstate="print"/>
            <a:srcRect r="417"/>
            <a:stretch>
              <a:fillRect/>
            </a:stretch>
          </p:blipFill>
          <p:spPr bwMode="auto">
            <a:xfrm>
              <a:off x="3600" y="3627"/>
              <a:ext cx="2465" cy="241"/>
            </a:xfrm>
            <a:prstGeom prst="rect">
              <a:avLst/>
            </a:prstGeom>
            <a:noFill/>
            <a:ln w="9525">
              <a:noFill/>
              <a:miter lim="800000"/>
              <a:headEnd/>
              <a:tailEnd/>
            </a:ln>
          </p:spPr>
        </p:pic>
      </p:grpSp>
      <p:grpSp>
        <p:nvGrpSpPr>
          <p:cNvPr id="3" name="Group 7"/>
          <p:cNvGrpSpPr>
            <a:grpSpLocks/>
          </p:cNvGrpSpPr>
          <p:nvPr/>
        </p:nvGrpSpPr>
        <p:grpSpPr bwMode="auto">
          <a:xfrm flipH="1" flipV="1">
            <a:off x="609600" y="2743200"/>
            <a:ext cx="1981200" cy="1524000"/>
            <a:chOff x="672" y="1008"/>
            <a:chExt cx="4176" cy="2688"/>
          </a:xfrm>
        </p:grpSpPr>
        <p:sp>
          <p:nvSpPr>
            <p:cNvPr id="28740" name="Line 8"/>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8741" name="Line 9"/>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grpSp>
        <p:nvGrpSpPr>
          <p:cNvPr id="4" name="Group 10"/>
          <p:cNvGrpSpPr>
            <a:grpSpLocks/>
          </p:cNvGrpSpPr>
          <p:nvPr/>
        </p:nvGrpSpPr>
        <p:grpSpPr bwMode="auto">
          <a:xfrm>
            <a:off x="4495800" y="4038600"/>
            <a:ext cx="1905000" cy="1371600"/>
            <a:chOff x="672" y="1008"/>
            <a:chExt cx="4176" cy="2688"/>
          </a:xfrm>
        </p:grpSpPr>
        <p:sp>
          <p:nvSpPr>
            <p:cNvPr id="28738" name="Line 11"/>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8739" name="Line 12"/>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grpSp>
        <p:nvGrpSpPr>
          <p:cNvPr id="5" name="Group 13"/>
          <p:cNvGrpSpPr>
            <a:grpSpLocks/>
          </p:cNvGrpSpPr>
          <p:nvPr/>
        </p:nvGrpSpPr>
        <p:grpSpPr bwMode="auto">
          <a:xfrm>
            <a:off x="7010400" y="1143000"/>
            <a:ext cx="1905000" cy="1600200"/>
            <a:chOff x="672" y="1008"/>
            <a:chExt cx="4176" cy="2688"/>
          </a:xfrm>
        </p:grpSpPr>
        <p:sp>
          <p:nvSpPr>
            <p:cNvPr id="28736" name="Line 14"/>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8737" name="Line 15"/>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grpSp>
        <p:nvGrpSpPr>
          <p:cNvPr id="6" name="Group 16"/>
          <p:cNvGrpSpPr>
            <a:grpSpLocks/>
          </p:cNvGrpSpPr>
          <p:nvPr/>
        </p:nvGrpSpPr>
        <p:grpSpPr bwMode="auto">
          <a:xfrm flipH="1" flipV="1">
            <a:off x="5105400" y="2743200"/>
            <a:ext cx="1905000" cy="1524000"/>
            <a:chOff x="672" y="1008"/>
            <a:chExt cx="4176" cy="2688"/>
          </a:xfrm>
        </p:grpSpPr>
        <p:sp>
          <p:nvSpPr>
            <p:cNvPr id="28734" name="Line 17"/>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8735" name="Line 18"/>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grpSp>
        <p:nvGrpSpPr>
          <p:cNvPr id="7" name="Group 19"/>
          <p:cNvGrpSpPr>
            <a:grpSpLocks/>
          </p:cNvGrpSpPr>
          <p:nvPr/>
        </p:nvGrpSpPr>
        <p:grpSpPr bwMode="auto">
          <a:xfrm flipH="1" flipV="1">
            <a:off x="2286000" y="5410200"/>
            <a:ext cx="2209800" cy="1143000"/>
            <a:chOff x="672" y="1008"/>
            <a:chExt cx="4176" cy="2688"/>
          </a:xfrm>
        </p:grpSpPr>
        <p:sp>
          <p:nvSpPr>
            <p:cNvPr id="28732" name="Line 20"/>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8733" name="Line 21"/>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grpSp>
        <p:nvGrpSpPr>
          <p:cNvPr id="8" name="Group 22"/>
          <p:cNvGrpSpPr>
            <a:grpSpLocks/>
          </p:cNvGrpSpPr>
          <p:nvPr/>
        </p:nvGrpSpPr>
        <p:grpSpPr bwMode="auto">
          <a:xfrm>
            <a:off x="2590800" y="1143000"/>
            <a:ext cx="2057400" cy="1600200"/>
            <a:chOff x="672" y="1008"/>
            <a:chExt cx="4176" cy="2688"/>
          </a:xfrm>
        </p:grpSpPr>
        <p:sp>
          <p:nvSpPr>
            <p:cNvPr id="28730" name="Line 23"/>
            <p:cNvSpPr>
              <a:spLocks noChangeShapeType="1"/>
            </p:cNvSpPr>
            <p:nvPr/>
          </p:nvSpPr>
          <p:spPr bwMode="auto">
            <a:xfrm flipV="1">
              <a:off x="672" y="1008"/>
              <a:ext cx="0" cy="2688"/>
            </a:xfrm>
            <a:prstGeom prst="line">
              <a:avLst/>
            </a:prstGeom>
            <a:noFill/>
            <a:ln w="28575">
              <a:solidFill>
                <a:schemeClr val="tx1"/>
              </a:solidFill>
              <a:round/>
              <a:headEnd/>
              <a:tailEnd type="triangle" w="med" len="med"/>
            </a:ln>
          </p:spPr>
          <p:txBody>
            <a:bodyPr/>
            <a:lstStyle/>
            <a:p>
              <a:endParaRPr lang="fr-FR"/>
            </a:p>
          </p:txBody>
        </p:sp>
        <p:sp>
          <p:nvSpPr>
            <p:cNvPr id="28731" name="Line 24"/>
            <p:cNvSpPr>
              <a:spLocks noChangeShapeType="1"/>
            </p:cNvSpPr>
            <p:nvPr/>
          </p:nvSpPr>
          <p:spPr bwMode="auto">
            <a:xfrm>
              <a:off x="672" y="3696"/>
              <a:ext cx="4176" cy="0"/>
            </a:xfrm>
            <a:prstGeom prst="line">
              <a:avLst/>
            </a:prstGeom>
            <a:noFill/>
            <a:ln w="28575">
              <a:solidFill>
                <a:schemeClr val="tx1"/>
              </a:solidFill>
              <a:round/>
              <a:headEnd/>
              <a:tailEnd type="triangle" w="med" len="med"/>
            </a:ln>
          </p:spPr>
          <p:txBody>
            <a:bodyPr/>
            <a:lstStyle/>
            <a:p>
              <a:endParaRPr lang="fr-FR"/>
            </a:p>
          </p:txBody>
        </p:sp>
      </p:grpSp>
      <p:sp>
        <p:nvSpPr>
          <p:cNvPr id="28683" name="Text Box 25"/>
          <p:cNvSpPr txBox="1">
            <a:spLocks noChangeArrowheads="1"/>
          </p:cNvSpPr>
          <p:nvPr/>
        </p:nvSpPr>
        <p:spPr bwMode="auto">
          <a:xfrm>
            <a:off x="2209800" y="1143000"/>
            <a:ext cx="298450" cy="366713"/>
          </a:xfrm>
          <a:prstGeom prst="rect">
            <a:avLst/>
          </a:prstGeom>
          <a:noFill/>
          <a:ln w="9525">
            <a:noFill/>
            <a:miter lim="800000"/>
            <a:headEnd/>
            <a:tailEnd/>
          </a:ln>
        </p:spPr>
        <p:txBody>
          <a:bodyPr wrap="none">
            <a:spAutoFit/>
          </a:bodyPr>
          <a:lstStyle/>
          <a:p>
            <a:pPr eaLnBrk="0" hangingPunct="0"/>
            <a:r>
              <a:rPr lang="fr-FR" sz="1800">
                <a:latin typeface="Times New Roman" pitchFamily="18" charset="0"/>
              </a:rPr>
              <a:t>y</a:t>
            </a:r>
            <a:endParaRPr lang="fr-FR" sz="1800">
              <a:solidFill>
                <a:schemeClr val="bg1"/>
              </a:solidFill>
              <a:latin typeface="Times New Roman" pitchFamily="18" charset="0"/>
            </a:endParaRPr>
          </a:p>
        </p:txBody>
      </p:sp>
      <p:sp>
        <p:nvSpPr>
          <p:cNvPr id="28684" name="Rectangle 26"/>
          <p:cNvSpPr>
            <a:spLocks noChangeArrowheads="1"/>
          </p:cNvSpPr>
          <p:nvPr/>
        </p:nvSpPr>
        <p:spPr bwMode="auto">
          <a:xfrm>
            <a:off x="4343400" y="2819400"/>
            <a:ext cx="298450" cy="366713"/>
          </a:xfrm>
          <a:prstGeom prst="rect">
            <a:avLst/>
          </a:prstGeom>
          <a:noFill/>
          <a:ln w="9525">
            <a:noFill/>
            <a:miter lim="800000"/>
            <a:headEnd/>
            <a:tailEnd/>
          </a:ln>
        </p:spPr>
        <p:txBody>
          <a:bodyPr wrap="none">
            <a:spAutoFit/>
          </a:bodyPr>
          <a:lstStyle/>
          <a:p>
            <a:pPr eaLnBrk="0" hangingPunct="0"/>
            <a:r>
              <a:rPr lang="fr-FR" sz="1800">
                <a:latin typeface="Times New Roman" pitchFamily="18" charset="0"/>
              </a:rPr>
              <a:t>x</a:t>
            </a:r>
            <a:endParaRPr lang="fr-FR" sz="1800">
              <a:solidFill>
                <a:schemeClr val="bg1"/>
              </a:solidFill>
              <a:latin typeface="Times New Roman" pitchFamily="18" charset="0"/>
            </a:endParaRPr>
          </a:p>
        </p:txBody>
      </p:sp>
      <p:sp>
        <p:nvSpPr>
          <p:cNvPr id="28685" name="Rectangle 27"/>
          <p:cNvSpPr>
            <a:spLocks noChangeArrowheads="1"/>
          </p:cNvSpPr>
          <p:nvPr/>
        </p:nvSpPr>
        <p:spPr bwMode="auto">
          <a:xfrm>
            <a:off x="4038600" y="3962400"/>
            <a:ext cx="298450" cy="366713"/>
          </a:xfrm>
          <a:prstGeom prst="rect">
            <a:avLst/>
          </a:prstGeom>
          <a:noFill/>
          <a:ln w="9525">
            <a:noFill/>
            <a:miter lim="800000"/>
            <a:headEnd/>
            <a:tailEnd/>
          </a:ln>
        </p:spPr>
        <p:txBody>
          <a:bodyPr wrap="none">
            <a:spAutoFit/>
          </a:bodyPr>
          <a:lstStyle/>
          <a:p>
            <a:pPr eaLnBrk="0" hangingPunct="0"/>
            <a:r>
              <a:rPr lang="fr-FR" sz="1800">
                <a:latin typeface="Times New Roman" pitchFamily="18" charset="0"/>
              </a:rPr>
              <a:t>y</a:t>
            </a:r>
            <a:endParaRPr lang="fr-FR" sz="1800">
              <a:solidFill>
                <a:schemeClr val="bg1"/>
              </a:solidFill>
              <a:latin typeface="Times New Roman" pitchFamily="18" charset="0"/>
            </a:endParaRPr>
          </a:p>
        </p:txBody>
      </p:sp>
      <p:sp>
        <p:nvSpPr>
          <p:cNvPr id="28686" name="Rectangle 28"/>
          <p:cNvSpPr>
            <a:spLocks noChangeArrowheads="1"/>
          </p:cNvSpPr>
          <p:nvPr/>
        </p:nvSpPr>
        <p:spPr bwMode="auto">
          <a:xfrm>
            <a:off x="7162800" y="1066800"/>
            <a:ext cx="298450" cy="366713"/>
          </a:xfrm>
          <a:prstGeom prst="rect">
            <a:avLst/>
          </a:prstGeom>
          <a:noFill/>
          <a:ln w="9525">
            <a:noFill/>
            <a:miter lim="800000"/>
            <a:headEnd/>
            <a:tailEnd/>
          </a:ln>
        </p:spPr>
        <p:txBody>
          <a:bodyPr wrap="none">
            <a:spAutoFit/>
          </a:bodyPr>
          <a:lstStyle/>
          <a:p>
            <a:pPr eaLnBrk="0" hangingPunct="0"/>
            <a:r>
              <a:rPr lang="fr-FR" sz="1800">
                <a:latin typeface="Times New Roman" pitchFamily="18" charset="0"/>
              </a:rPr>
              <a:t>y</a:t>
            </a:r>
          </a:p>
        </p:txBody>
      </p:sp>
      <p:sp>
        <p:nvSpPr>
          <p:cNvPr id="28687" name="Rectangle 29"/>
          <p:cNvSpPr>
            <a:spLocks noChangeArrowheads="1"/>
          </p:cNvSpPr>
          <p:nvPr/>
        </p:nvSpPr>
        <p:spPr bwMode="auto">
          <a:xfrm>
            <a:off x="8534400" y="2743200"/>
            <a:ext cx="298450" cy="366713"/>
          </a:xfrm>
          <a:prstGeom prst="rect">
            <a:avLst/>
          </a:prstGeom>
          <a:noFill/>
          <a:ln w="9525">
            <a:noFill/>
            <a:miter lim="800000"/>
            <a:headEnd/>
            <a:tailEnd/>
          </a:ln>
        </p:spPr>
        <p:txBody>
          <a:bodyPr wrap="none">
            <a:spAutoFit/>
          </a:bodyPr>
          <a:lstStyle/>
          <a:p>
            <a:pPr eaLnBrk="0" hangingPunct="0"/>
            <a:r>
              <a:rPr lang="fr-FR" sz="1800">
                <a:latin typeface="Times New Roman" pitchFamily="18" charset="0"/>
              </a:rPr>
              <a:t>x</a:t>
            </a:r>
          </a:p>
        </p:txBody>
      </p:sp>
      <p:sp>
        <p:nvSpPr>
          <p:cNvPr id="28688" name="Rectangle 30"/>
          <p:cNvSpPr>
            <a:spLocks noChangeArrowheads="1"/>
          </p:cNvSpPr>
          <p:nvPr/>
        </p:nvSpPr>
        <p:spPr bwMode="auto">
          <a:xfrm>
            <a:off x="6477000" y="5181600"/>
            <a:ext cx="298450" cy="366713"/>
          </a:xfrm>
          <a:prstGeom prst="rect">
            <a:avLst/>
          </a:prstGeom>
          <a:noFill/>
          <a:ln w="9525">
            <a:noFill/>
            <a:miter lim="800000"/>
            <a:headEnd/>
            <a:tailEnd/>
          </a:ln>
        </p:spPr>
        <p:txBody>
          <a:bodyPr wrap="none">
            <a:spAutoFit/>
          </a:bodyPr>
          <a:lstStyle/>
          <a:p>
            <a:pPr eaLnBrk="0" hangingPunct="0"/>
            <a:r>
              <a:rPr lang="fr-FR" sz="1800">
                <a:latin typeface="Times New Roman" pitchFamily="18" charset="0"/>
              </a:rPr>
              <a:t>x</a:t>
            </a:r>
            <a:endParaRPr lang="fr-FR" sz="1800">
              <a:solidFill>
                <a:schemeClr val="bg1"/>
              </a:solidFill>
              <a:latin typeface="Times New Roman" pitchFamily="18" charset="0"/>
            </a:endParaRPr>
          </a:p>
        </p:txBody>
      </p:sp>
      <p:sp>
        <p:nvSpPr>
          <p:cNvPr id="28689" name="Text Box 31"/>
          <p:cNvSpPr txBox="1">
            <a:spLocks noChangeArrowheads="1"/>
          </p:cNvSpPr>
          <p:nvPr/>
        </p:nvSpPr>
        <p:spPr bwMode="auto">
          <a:xfrm>
            <a:off x="1355725" y="306705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endParaRPr lang="fr-FR" sz="1800">
              <a:solidFill>
                <a:schemeClr val="bg1"/>
              </a:solidFill>
              <a:latin typeface="Times New Roman" pitchFamily="18" charset="0"/>
            </a:endParaRPr>
          </a:p>
        </p:txBody>
      </p:sp>
      <p:sp>
        <p:nvSpPr>
          <p:cNvPr id="28690" name="Rectangle 32"/>
          <p:cNvSpPr>
            <a:spLocks noChangeArrowheads="1"/>
          </p:cNvSpPr>
          <p:nvPr/>
        </p:nvSpPr>
        <p:spPr bwMode="auto">
          <a:xfrm>
            <a:off x="1447800" y="2667000"/>
            <a:ext cx="4889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 .</a:t>
            </a:r>
          </a:p>
        </p:txBody>
      </p:sp>
      <p:sp>
        <p:nvSpPr>
          <p:cNvPr id="28691" name="Rectangle 33"/>
          <p:cNvSpPr>
            <a:spLocks noChangeArrowheads="1"/>
          </p:cNvSpPr>
          <p:nvPr/>
        </p:nvSpPr>
        <p:spPr bwMode="auto">
          <a:xfrm>
            <a:off x="1981200" y="2362200"/>
            <a:ext cx="209550" cy="579438"/>
          </a:xfrm>
          <a:prstGeom prst="rect">
            <a:avLst/>
          </a:prstGeom>
          <a:noFill/>
          <a:ln w="9525">
            <a:noFill/>
            <a:miter lim="800000"/>
            <a:headEnd/>
            <a:tailEnd/>
          </a:ln>
        </p:spPr>
        <p:txBody>
          <a:bodyPr>
            <a:spAutoFit/>
          </a:bodyPr>
          <a:lstStyle/>
          <a:p>
            <a:pPr eaLnBrk="0" hangingPunct="0"/>
            <a:r>
              <a:rPr lang="fr-FR">
                <a:solidFill>
                  <a:srgbClr val="FF0000"/>
                </a:solidFill>
                <a:latin typeface="Times New Roman" pitchFamily="18" charset="0"/>
              </a:rPr>
              <a:t>.</a:t>
            </a:r>
          </a:p>
        </p:txBody>
      </p:sp>
      <p:sp>
        <p:nvSpPr>
          <p:cNvPr id="28692" name="Rectangle 34"/>
          <p:cNvSpPr>
            <a:spLocks noChangeArrowheads="1"/>
          </p:cNvSpPr>
          <p:nvPr/>
        </p:nvSpPr>
        <p:spPr bwMode="auto">
          <a:xfrm>
            <a:off x="2286000" y="23622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693" name="Rectangle 35"/>
          <p:cNvSpPr>
            <a:spLocks noChangeArrowheads="1"/>
          </p:cNvSpPr>
          <p:nvPr/>
        </p:nvSpPr>
        <p:spPr bwMode="auto">
          <a:xfrm>
            <a:off x="2286000" y="20574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694" name="Rectangle 36"/>
          <p:cNvSpPr>
            <a:spLocks noChangeArrowheads="1"/>
          </p:cNvSpPr>
          <p:nvPr/>
        </p:nvSpPr>
        <p:spPr bwMode="auto">
          <a:xfrm>
            <a:off x="2667000" y="2133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695" name="Rectangle 37"/>
          <p:cNvSpPr>
            <a:spLocks noChangeArrowheads="1"/>
          </p:cNvSpPr>
          <p:nvPr/>
        </p:nvSpPr>
        <p:spPr bwMode="auto">
          <a:xfrm>
            <a:off x="2667000" y="1752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696" name="Rectangle 38"/>
          <p:cNvSpPr>
            <a:spLocks noChangeArrowheads="1"/>
          </p:cNvSpPr>
          <p:nvPr/>
        </p:nvSpPr>
        <p:spPr bwMode="auto">
          <a:xfrm>
            <a:off x="3048000" y="16002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697" name="Rectangle 39"/>
          <p:cNvSpPr>
            <a:spLocks noChangeArrowheads="1"/>
          </p:cNvSpPr>
          <p:nvPr/>
        </p:nvSpPr>
        <p:spPr bwMode="auto">
          <a:xfrm>
            <a:off x="3200400" y="1752600"/>
            <a:ext cx="304800" cy="579438"/>
          </a:xfrm>
          <a:prstGeom prst="rect">
            <a:avLst/>
          </a:prstGeom>
          <a:noFill/>
          <a:ln w="9525">
            <a:noFill/>
            <a:miter lim="800000"/>
            <a:headEnd/>
            <a:tailEnd/>
          </a:ln>
        </p:spPr>
        <p:txBody>
          <a:bodyPr>
            <a:spAutoFit/>
          </a:bodyPr>
          <a:lstStyle/>
          <a:p>
            <a:pPr eaLnBrk="0" hangingPunct="0"/>
            <a:r>
              <a:rPr lang="fr-FR">
                <a:solidFill>
                  <a:srgbClr val="FF0000"/>
                </a:solidFill>
                <a:latin typeface="Times New Roman" pitchFamily="18" charset="0"/>
              </a:rPr>
              <a:t>.</a:t>
            </a:r>
          </a:p>
        </p:txBody>
      </p:sp>
      <p:sp>
        <p:nvSpPr>
          <p:cNvPr id="28698" name="Rectangle 40"/>
          <p:cNvSpPr>
            <a:spLocks noChangeArrowheads="1"/>
          </p:cNvSpPr>
          <p:nvPr/>
        </p:nvSpPr>
        <p:spPr bwMode="auto">
          <a:xfrm>
            <a:off x="3276600" y="1371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699" name="Rectangle 41"/>
          <p:cNvSpPr>
            <a:spLocks noChangeArrowheads="1"/>
          </p:cNvSpPr>
          <p:nvPr/>
        </p:nvSpPr>
        <p:spPr bwMode="auto">
          <a:xfrm>
            <a:off x="3505200" y="11430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0" name="Line 42"/>
          <p:cNvSpPr>
            <a:spLocks noChangeShapeType="1"/>
          </p:cNvSpPr>
          <p:nvPr/>
        </p:nvSpPr>
        <p:spPr bwMode="auto">
          <a:xfrm flipV="1">
            <a:off x="1066800" y="1447800"/>
            <a:ext cx="3048000" cy="2133600"/>
          </a:xfrm>
          <a:prstGeom prst="line">
            <a:avLst/>
          </a:prstGeom>
          <a:noFill/>
          <a:ln w="28575">
            <a:solidFill>
              <a:srgbClr val="00FF00"/>
            </a:solidFill>
            <a:round/>
            <a:headEnd/>
            <a:tailEnd/>
          </a:ln>
        </p:spPr>
        <p:txBody>
          <a:bodyPr wrap="none" anchor="ctr"/>
          <a:lstStyle/>
          <a:p>
            <a:endParaRPr lang="fr-FR"/>
          </a:p>
        </p:txBody>
      </p:sp>
      <p:sp>
        <p:nvSpPr>
          <p:cNvPr id="28701" name="Rectangle 43"/>
          <p:cNvSpPr>
            <a:spLocks noChangeArrowheads="1"/>
          </p:cNvSpPr>
          <p:nvPr/>
        </p:nvSpPr>
        <p:spPr bwMode="auto">
          <a:xfrm>
            <a:off x="5715000" y="1371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2" name="Rectangle 44"/>
          <p:cNvSpPr>
            <a:spLocks noChangeArrowheads="1"/>
          </p:cNvSpPr>
          <p:nvPr/>
        </p:nvSpPr>
        <p:spPr bwMode="auto">
          <a:xfrm>
            <a:off x="6019800" y="16002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3" name="Rectangle 45"/>
          <p:cNvSpPr>
            <a:spLocks noChangeArrowheads="1"/>
          </p:cNvSpPr>
          <p:nvPr/>
        </p:nvSpPr>
        <p:spPr bwMode="auto">
          <a:xfrm>
            <a:off x="6248400" y="15240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4" name="Rectangle 46"/>
          <p:cNvSpPr>
            <a:spLocks noChangeArrowheads="1"/>
          </p:cNvSpPr>
          <p:nvPr/>
        </p:nvSpPr>
        <p:spPr bwMode="auto">
          <a:xfrm>
            <a:off x="6248400" y="18288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5" name="Rectangle 47"/>
          <p:cNvSpPr>
            <a:spLocks noChangeArrowheads="1"/>
          </p:cNvSpPr>
          <p:nvPr/>
        </p:nvSpPr>
        <p:spPr bwMode="auto">
          <a:xfrm>
            <a:off x="6477000" y="20574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6" name="Rectangle 48"/>
          <p:cNvSpPr>
            <a:spLocks noChangeArrowheads="1"/>
          </p:cNvSpPr>
          <p:nvPr/>
        </p:nvSpPr>
        <p:spPr bwMode="auto">
          <a:xfrm>
            <a:off x="6705600" y="18288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7" name="Rectangle 49"/>
          <p:cNvSpPr>
            <a:spLocks noChangeArrowheads="1"/>
          </p:cNvSpPr>
          <p:nvPr/>
        </p:nvSpPr>
        <p:spPr bwMode="auto">
          <a:xfrm>
            <a:off x="6781800" y="23622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8" name="Rectangle 50"/>
          <p:cNvSpPr>
            <a:spLocks noChangeArrowheads="1"/>
          </p:cNvSpPr>
          <p:nvPr/>
        </p:nvSpPr>
        <p:spPr bwMode="auto">
          <a:xfrm>
            <a:off x="7010400" y="25908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09" name="Rectangle 51"/>
          <p:cNvSpPr>
            <a:spLocks noChangeArrowheads="1"/>
          </p:cNvSpPr>
          <p:nvPr/>
        </p:nvSpPr>
        <p:spPr bwMode="auto">
          <a:xfrm>
            <a:off x="7162800" y="22860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0" name="Rectangle 52"/>
          <p:cNvSpPr>
            <a:spLocks noChangeArrowheads="1"/>
          </p:cNvSpPr>
          <p:nvPr/>
        </p:nvSpPr>
        <p:spPr bwMode="auto">
          <a:xfrm>
            <a:off x="7086600" y="28194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1" name="Rectangle 53"/>
          <p:cNvSpPr>
            <a:spLocks noChangeArrowheads="1"/>
          </p:cNvSpPr>
          <p:nvPr/>
        </p:nvSpPr>
        <p:spPr bwMode="auto">
          <a:xfrm>
            <a:off x="7620000" y="25908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2" name="Rectangle 54"/>
          <p:cNvSpPr>
            <a:spLocks noChangeArrowheads="1"/>
          </p:cNvSpPr>
          <p:nvPr/>
        </p:nvSpPr>
        <p:spPr bwMode="auto">
          <a:xfrm>
            <a:off x="7543800" y="30480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3" name="Rectangle 55"/>
          <p:cNvSpPr>
            <a:spLocks noChangeArrowheads="1"/>
          </p:cNvSpPr>
          <p:nvPr/>
        </p:nvSpPr>
        <p:spPr bwMode="auto">
          <a:xfrm>
            <a:off x="6248400" y="11430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4" name="Rectangle 56"/>
          <p:cNvSpPr>
            <a:spLocks noChangeArrowheads="1"/>
          </p:cNvSpPr>
          <p:nvPr/>
        </p:nvSpPr>
        <p:spPr bwMode="auto">
          <a:xfrm>
            <a:off x="8001000" y="3276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5" name="Line 57"/>
          <p:cNvSpPr>
            <a:spLocks noChangeShapeType="1"/>
          </p:cNvSpPr>
          <p:nvPr/>
        </p:nvSpPr>
        <p:spPr bwMode="auto">
          <a:xfrm>
            <a:off x="5867400" y="1371600"/>
            <a:ext cx="2590800" cy="2743200"/>
          </a:xfrm>
          <a:prstGeom prst="line">
            <a:avLst/>
          </a:prstGeom>
          <a:noFill/>
          <a:ln w="28575">
            <a:solidFill>
              <a:srgbClr val="00FF00"/>
            </a:solidFill>
            <a:round/>
            <a:headEnd/>
            <a:tailEnd/>
          </a:ln>
        </p:spPr>
        <p:txBody>
          <a:bodyPr wrap="none" anchor="ctr"/>
          <a:lstStyle/>
          <a:p>
            <a:endParaRPr lang="fr-FR"/>
          </a:p>
        </p:txBody>
      </p:sp>
      <p:sp>
        <p:nvSpPr>
          <p:cNvPr id="28716" name="Rectangle 58"/>
          <p:cNvSpPr>
            <a:spLocks noChangeArrowheads="1"/>
          </p:cNvSpPr>
          <p:nvPr/>
        </p:nvSpPr>
        <p:spPr bwMode="auto">
          <a:xfrm>
            <a:off x="2971800" y="4724400"/>
            <a:ext cx="4889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 .</a:t>
            </a:r>
          </a:p>
        </p:txBody>
      </p:sp>
      <p:sp>
        <p:nvSpPr>
          <p:cNvPr id="28717" name="Rectangle 59"/>
          <p:cNvSpPr>
            <a:spLocks noChangeArrowheads="1"/>
          </p:cNvSpPr>
          <p:nvPr/>
        </p:nvSpPr>
        <p:spPr bwMode="auto">
          <a:xfrm>
            <a:off x="3200400" y="5181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8" name="Rectangle 60"/>
          <p:cNvSpPr>
            <a:spLocks noChangeArrowheads="1"/>
          </p:cNvSpPr>
          <p:nvPr/>
        </p:nvSpPr>
        <p:spPr bwMode="auto">
          <a:xfrm>
            <a:off x="3429000" y="44958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19" name="Rectangle 61"/>
          <p:cNvSpPr>
            <a:spLocks noChangeArrowheads="1"/>
          </p:cNvSpPr>
          <p:nvPr/>
        </p:nvSpPr>
        <p:spPr bwMode="auto">
          <a:xfrm>
            <a:off x="3657600" y="52578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0" name="Rectangle 62"/>
          <p:cNvSpPr>
            <a:spLocks noChangeArrowheads="1"/>
          </p:cNvSpPr>
          <p:nvPr/>
        </p:nvSpPr>
        <p:spPr bwMode="auto">
          <a:xfrm>
            <a:off x="3733800" y="4953000"/>
            <a:ext cx="285750" cy="579438"/>
          </a:xfrm>
          <a:prstGeom prst="rect">
            <a:avLst/>
          </a:prstGeom>
          <a:noFill/>
          <a:ln w="9525">
            <a:noFill/>
            <a:miter lim="800000"/>
            <a:headEnd/>
            <a:tailEnd/>
          </a:ln>
        </p:spPr>
        <p:txBody>
          <a:bodyPr>
            <a:spAutoFit/>
          </a:bodyPr>
          <a:lstStyle/>
          <a:p>
            <a:pPr eaLnBrk="0" hangingPunct="0"/>
            <a:r>
              <a:rPr lang="fr-FR">
                <a:solidFill>
                  <a:srgbClr val="FF0000"/>
                </a:solidFill>
                <a:latin typeface="Times New Roman" pitchFamily="18" charset="0"/>
              </a:rPr>
              <a:t>.</a:t>
            </a:r>
          </a:p>
        </p:txBody>
      </p:sp>
      <p:sp>
        <p:nvSpPr>
          <p:cNvPr id="28721" name="Rectangle 63"/>
          <p:cNvSpPr>
            <a:spLocks noChangeArrowheads="1"/>
          </p:cNvSpPr>
          <p:nvPr/>
        </p:nvSpPr>
        <p:spPr bwMode="auto">
          <a:xfrm>
            <a:off x="4114800" y="48768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2" name="Rectangle 64"/>
          <p:cNvSpPr>
            <a:spLocks noChangeArrowheads="1"/>
          </p:cNvSpPr>
          <p:nvPr/>
        </p:nvSpPr>
        <p:spPr bwMode="auto">
          <a:xfrm>
            <a:off x="4191000" y="53340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3" name="Rectangle 65"/>
          <p:cNvSpPr>
            <a:spLocks noChangeArrowheads="1"/>
          </p:cNvSpPr>
          <p:nvPr/>
        </p:nvSpPr>
        <p:spPr bwMode="auto">
          <a:xfrm>
            <a:off x="4495800" y="4800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4" name="Rectangle 66"/>
          <p:cNvSpPr>
            <a:spLocks noChangeArrowheads="1"/>
          </p:cNvSpPr>
          <p:nvPr/>
        </p:nvSpPr>
        <p:spPr bwMode="auto">
          <a:xfrm>
            <a:off x="4724400" y="5181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5" name="Rectangle 67"/>
          <p:cNvSpPr>
            <a:spLocks noChangeArrowheads="1"/>
          </p:cNvSpPr>
          <p:nvPr/>
        </p:nvSpPr>
        <p:spPr bwMode="auto">
          <a:xfrm>
            <a:off x="5029200" y="54102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6" name="Rectangle 68"/>
          <p:cNvSpPr>
            <a:spLocks noChangeArrowheads="1"/>
          </p:cNvSpPr>
          <p:nvPr/>
        </p:nvSpPr>
        <p:spPr bwMode="auto">
          <a:xfrm>
            <a:off x="5029200" y="49530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7" name="Rectangle 69"/>
          <p:cNvSpPr>
            <a:spLocks noChangeArrowheads="1"/>
          </p:cNvSpPr>
          <p:nvPr/>
        </p:nvSpPr>
        <p:spPr bwMode="auto">
          <a:xfrm>
            <a:off x="5257800" y="4800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8" name="Rectangle 70"/>
          <p:cNvSpPr>
            <a:spLocks noChangeArrowheads="1"/>
          </p:cNvSpPr>
          <p:nvPr/>
        </p:nvSpPr>
        <p:spPr bwMode="auto">
          <a:xfrm>
            <a:off x="5410200" y="51054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
        <p:nvSpPr>
          <p:cNvPr id="28729" name="Rectangle 71"/>
          <p:cNvSpPr>
            <a:spLocks noChangeArrowheads="1"/>
          </p:cNvSpPr>
          <p:nvPr/>
        </p:nvSpPr>
        <p:spPr bwMode="auto">
          <a:xfrm>
            <a:off x="5715000" y="4800600"/>
            <a:ext cx="285750" cy="579438"/>
          </a:xfrm>
          <a:prstGeom prst="rect">
            <a:avLst/>
          </a:prstGeom>
          <a:noFill/>
          <a:ln w="9525">
            <a:noFill/>
            <a:miter lim="800000"/>
            <a:headEnd/>
            <a:tailEnd/>
          </a:ln>
        </p:spPr>
        <p:txBody>
          <a:bodyPr wrap="none">
            <a:spAutoFit/>
          </a:bodyPr>
          <a:lstStyle/>
          <a:p>
            <a:pPr eaLnBrk="0" hangingPunct="0"/>
            <a:r>
              <a:rPr lang="fr-FR">
                <a:solidFill>
                  <a:srgbClr val="FF0000"/>
                </a:solidFill>
                <a:latin typeface="Times New Roman" pitchFamily="18" charset="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685800" y="428625"/>
            <a:ext cx="7772400" cy="1143000"/>
          </a:xfrm>
        </p:spPr>
        <p:txBody>
          <a:bodyPr/>
          <a:lstStyle/>
          <a:p>
            <a:r>
              <a:rPr lang="fr-FR" sz="4000" smtClean="0"/>
              <a:t>Consommation par âge </a:t>
            </a:r>
            <a:br>
              <a:rPr lang="fr-FR" sz="4000" smtClean="0"/>
            </a:br>
            <a:r>
              <a:rPr lang="fr-FR" sz="4000" smtClean="0"/>
              <a:t>USA (1980-2003)</a:t>
            </a:r>
          </a:p>
        </p:txBody>
      </p:sp>
      <p:sp>
        <p:nvSpPr>
          <p:cNvPr id="33795" name="Espace réservé du pied de page 3"/>
          <p:cNvSpPr>
            <a:spLocks noGrp="1"/>
          </p:cNvSpPr>
          <p:nvPr>
            <p:ph type="ftr" sz="quarter" idx="10"/>
          </p:nvPr>
        </p:nvSpPr>
        <p:spPr>
          <a:noFill/>
        </p:spPr>
        <p:txBody>
          <a:bodyPr/>
          <a:lstStyle/>
          <a:p>
            <a:r>
              <a:rPr lang="fr-FR" smtClean="0">
                <a:latin typeface="Times" pitchFamily="18" charset="0"/>
              </a:rPr>
              <a:t>Thème 1 - </a:t>
            </a:r>
            <a:fld id="{257EB7B3-B325-4C38-A0A7-6D097A9BBA0A}" type="slidenum">
              <a:rPr lang="fr-FR" smtClean="0">
                <a:latin typeface="Times" pitchFamily="18" charset="0"/>
              </a:rPr>
              <a:pPr/>
              <a:t>55</a:t>
            </a:fld>
            <a:r>
              <a:rPr lang="fr-FR" smtClean="0">
                <a:latin typeface="Times" pitchFamily="18" charset="0"/>
              </a:rPr>
              <a:t> - </a:t>
            </a:r>
          </a:p>
        </p:txBody>
      </p:sp>
      <p:pic>
        <p:nvPicPr>
          <p:cNvPr id="33796" name="Picture 2"/>
          <p:cNvPicPr>
            <a:picLocks noChangeAspect="1" noChangeArrowheads="1"/>
          </p:cNvPicPr>
          <p:nvPr/>
        </p:nvPicPr>
        <p:blipFill>
          <a:blip r:embed="rId2" cstate="print"/>
          <a:srcRect/>
          <a:stretch>
            <a:fillRect/>
          </a:stretch>
        </p:blipFill>
        <p:spPr bwMode="auto">
          <a:xfrm>
            <a:off x="1009650" y="1571625"/>
            <a:ext cx="71247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685800" y="500063"/>
            <a:ext cx="7772400" cy="1143000"/>
          </a:xfrm>
        </p:spPr>
        <p:txBody>
          <a:bodyPr/>
          <a:lstStyle/>
          <a:p>
            <a:r>
              <a:rPr lang="fr-FR" sz="4000" smtClean="0"/>
              <a:t>Revenus par âge USA (1980-2003)</a:t>
            </a:r>
          </a:p>
        </p:txBody>
      </p:sp>
      <p:sp>
        <p:nvSpPr>
          <p:cNvPr id="34819" name="Espace réservé du pied de page 3"/>
          <p:cNvSpPr>
            <a:spLocks noGrp="1"/>
          </p:cNvSpPr>
          <p:nvPr>
            <p:ph type="ftr" sz="quarter" idx="10"/>
          </p:nvPr>
        </p:nvSpPr>
        <p:spPr>
          <a:noFill/>
        </p:spPr>
        <p:txBody>
          <a:bodyPr/>
          <a:lstStyle/>
          <a:p>
            <a:r>
              <a:rPr lang="fr-FR" smtClean="0">
                <a:latin typeface="Times" pitchFamily="18" charset="0"/>
              </a:rPr>
              <a:t>Thème 1 - </a:t>
            </a:r>
            <a:fld id="{9B1F390A-AAF3-4043-B14B-C828DDCDC85A}" type="slidenum">
              <a:rPr lang="fr-FR" smtClean="0">
                <a:latin typeface="Times" pitchFamily="18" charset="0"/>
              </a:rPr>
              <a:pPr/>
              <a:t>56</a:t>
            </a:fld>
            <a:r>
              <a:rPr lang="fr-FR" smtClean="0">
                <a:latin typeface="Times" pitchFamily="18" charset="0"/>
              </a:rPr>
              <a:t> - </a:t>
            </a:r>
          </a:p>
        </p:txBody>
      </p:sp>
      <p:pic>
        <p:nvPicPr>
          <p:cNvPr id="34820" name="Picture 2"/>
          <p:cNvPicPr>
            <a:picLocks noChangeAspect="1" noChangeArrowheads="1"/>
          </p:cNvPicPr>
          <p:nvPr/>
        </p:nvPicPr>
        <p:blipFill>
          <a:blip r:embed="rId2" cstate="print"/>
          <a:srcRect/>
          <a:stretch>
            <a:fillRect/>
          </a:stretch>
        </p:blipFill>
        <p:spPr bwMode="auto">
          <a:xfrm>
            <a:off x="795338" y="1643063"/>
            <a:ext cx="755332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r>
              <a:rPr lang="fr-FR" sz="4000" smtClean="0"/>
              <a:t>Richesse par âge USA (1984-1999)</a:t>
            </a:r>
          </a:p>
        </p:txBody>
      </p:sp>
      <p:sp>
        <p:nvSpPr>
          <p:cNvPr id="35843" name="Espace réservé du pied de page 3"/>
          <p:cNvSpPr>
            <a:spLocks noGrp="1"/>
          </p:cNvSpPr>
          <p:nvPr>
            <p:ph type="ftr" sz="quarter" idx="10"/>
          </p:nvPr>
        </p:nvSpPr>
        <p:spPr>
          <a:noFill/>
        </p:spPr>
        <p:txBody>
          <a:bodyPr/>
          <a:lstStyle/>
          <a:p>
            <a:r>
              <a:rPr lang="fr-FR" smtClean="0">
                <a:latin typeface="Times" pitchFamily="18" charset="0"/>
              </a:rPr>
              <a:t>Thème 1 - </a:t>
            </a:r>
            <a:fld id="{6B6989EA-850E-4302-9EA0-C208C6C9E656}" type="slidenum">
              <a:rPr lang="fr-FR" smtClean="0">
                <a:latin typeface="Times" pitchFamily="18" charset="0"/>
              </a:rPr>
              <a:pPr/>
              <a:t>57</a:t>
            </a:fld>
            <a:r>
              <a:rPr lang="fr-FR" smtClean="0">
                <a:latin typeface="Times" pitchFamily="18" charset="0"/>
              </a:rPr>
              <a:t> - </a:t>
            </a:r>
          </a:p>
        </p:txBody>
      </p:sp>
      <p:pic>
        <p:nvPicPr>
          <p:cNvPr id="35844" name="Picture 2"/>
          <p:cNvPicPr>
            <a:picLocks noChangeAspect="1" noChangeArrowheads="1"/>
          </p:cNvPicPr>
          <p:nvPr/>
        </p:nvPicPr>
        <p:blipFill>
          <a:blip r:embed="rId2" cstate="print"/>
          <a:srcRect/>
          <a:stretch>
            <a:fillRect/>
          </a:stretch>
        </p:blipFill>
        <p:spPr bwMode="auto">
          <a:xfrm>
            <a:off x="1019175" y="1643063"/>
            <a:ext cx="710565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685800" y="357188"/>
            <a:ext cx="7772400" cy="1143000"/>
          </a:xfrm>
        </p:spPr>
        <p:txBody>
          <a:bodyPr/>
          <a:lstStyle/>
          <a:p>
            <a:r>
              <a:rPr lang="fr-FR" sz="4000" smtClean="0"/>
              <a:t>Richesse hors résidence, par âge</a:t>
            </a:r>
            <a:br>
              <a:rPr lang="fr-FR" sz="4000" smtClean="0"/>
            </a:br>
            <a:r>
              <a:rPr lang="fr-FR" sz="4000" smtClean="0"/>
              <a:t>USA (1984-1999)</a:t>
            </a:r>
          </a:p>
        </p:txBody>
      </p:sp>
      <p:sp>
        <p:nvSpPr>
          <p:cNvPr id="36867" name="Espace réservé du pied de page 3"/>
          <p:cNvSpPr>
            <a:spLocks noGrp="1"/>
          </p:cNvSpPr>
          <p:nvPr>
            <p:ph type="ftr" sz="quarter" idx="10"/>
          </p:nvPr>
        </p:nvSpPr>
        <p:spPr>
          <a:noFill/>
        </p:spPr>
        <p:txBody>
          <a:bodyPr/>
          <a:lstStyle/>
          <a:p>
            <a:r>
              <a:rPr lang="fr-FR" smtClean="0">
                <a:latin typeface="Times" pitchFamily="18" charset="0"/>
              </a:rPr>
              <a:t>Thème 1 - </a:t>
            </a:r>
            <a:fld id="{683B5FF4-4F5D-4F3E-B29E-51AE00C88BA2}" type="slidenum">
              <a:rPr lang="fr-FR" smtClean="0">
                <a:latin typeface="Times" pitchFamily="18" charset="0"/>
              </a:rPr>
              <a:pPr/>
              <a:t>58</a:t>
            </a:fld>
            <a:r>
              <a:rPr lang="fr-FR" smtClean="0">
                <a:latin typeface="Times" pitchFamily="18" charset="0"/>
              </a:rPr>
              <a:t> - </a:t>
            </a:r>
          </a:p>
        </p:txBody>
      </p:sp>
      <p:pic>
        <p:nvPicPr>
          <p:cNvPr id="36868" name="Picture 2"/>
          <p:cNvPicPr>
            <a:picLocks noChangeAspect="1" noChangeArrowheads="1"/>
          </p:cNvPicPr>
          <p:nvPr/>
        </p:nvPicPr>
        <p:blipFill>
          <a:blip r:embed="rId2" cstate="print"/>
          <a:srcRect/>
          <a:stretch>
            <a:fillRect/>
          </a:stretch>
        </p:blipFill>
        <p:spPr bwMode="auto">
          <a:xfrm>
            <a:off x="1038225" y="1533525"/>
            <a:ext cx="7067550"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685800" y="285750"/>
            <a:ext cx="7772400" cy="1143000"/>
          </a:xfrm>
        </p:spPr>
        <p:txBody>
          <a:bodyPr/>
          <a:lstStyle/>
          <a:p>
            <a:r>
              <a:rPr lang="fr-FR" smtClean="0"/>
              <a:t>Consommation par âge, France</a:t>
            </a:r>
          </a:p>
        </p:txBody>
      </p:sp>
      <p:sp>
        <p:nvSpPr>
          <p:cNvPr id="37891" name="Espace réservé du pied de page 3"/>
          <p:cNvSpPr>
            <a:spLocks noGrp="1"/>
          </p:cNvSpPr>
          <p:nvPr>
            <p:ph type="ftr" sz="quarter" idx="10"/>
          </p:nvPr>
        </p:nvSpPr>
        <p:spPr>
          <a:noFill/>
        </p:spPr>
        <p:txBody>
          <a:bodyPr/>
          <a:lstStyle/>
          <a:p>
            <a:r>
              <a:rPr lang="fr-FR" smtClean="0">
                <a:latin typeface="Times" pitchFamily="18" charset="0"/>
              </a:rPr>
              <a:t>Thème 1 - </a:t>
            </a:r>
            <a:fld id="{2B862CA2-0D20-42BE-9BF2-6700B6E3B9A0}" type="slidenum">
              <a:rPr lang="fr-FR" smtClean="0">
                <a:latin typeface="Times" pitchFamily="18" charset="0"/>
              </a:rPr>
              <a:pPr/>
              <a:t>59</a:t>
            </a:fld>
            <a:r>
              <a:rPr lang="fr-FR" smtClean="0">
                <a:latin typeface="Times" pitchFamily="18" charset="0"/>
              </a:rPr>
              <a:t> - </a:t>
            </a:r>
          </a:p>
        </p:txBody>
      </p:sp>
      <p:pic>
        <p:nvPicPr>
          <p:cNvPr id="37892" name="Picture 2"/>
          <p:cNvPicPr>
            <a:picLocks noChangeAspect="1" noChangeArrowheads="1"/>
          </p:cNvPicPr>
          <p:nvPr/>
        </p:nvPicPr>
        <p:blipFill>
          <a:blip r:embed="rId2" cstate="print"/>
          <a:srcRect/>
          <a:stretch>
            <a:fillRect/>
          </a:stretch>
        </p:blipFill>
        <p:spPr bwMode="auto">
          <a:xfrm>
            <a:off x="352425" y="1514475"/>
            <a:ext cx="843915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Espace réservé du pied de page 3"/>
          <p:cNvSpPr>
            <a:spLocks noGrp="1"/>
          </p:cNvSpPr>
          <p:nvPr>
            <p:ph type="ftr" sz="quarter" idx="10"/>
          </p:nvPr>
        </p:nvSpPr>
        <p:spPr>
          <a:noFill/>
        </p:spPr>
        <p:txBody>
          <a:bodyPr/>
          <a:lstStyle/>
          <a:p>
            <a:r>
              <a:rPr lang="fr-FR" smtClean="0">
                <a:latin typeface="Times" pitchFamily="18" charset="0"/>
              </a:rPr>
              <a:t>Thème 1 - </a:t>
            </a:r>
            <a:fld id="{6A22E00E-D03F-4393-AC18-9E9B48DAEE61}" type="slidenum">
              <a:rPr lang="fr-FR" smtClean="0">
                <a:latin typeface="Times" pitchFamily="18" charset="0"/>
              </a:rPr>
              <a:pPr/>
              <a:t>6</a:t>
            </a:fld>
            <a:r>
              <a:rPr lang="fr-FR" smtClean="0">
                <a:latin typeface="Times" pitchFamily="18" charset="0"/>
              </a:rPr>
              <a:t> - </a:t>
            </a:r>
          </a:p>
        </p:txBody>
      </p:sp>
      <p:sp>
        <p:nvSpPr>
          <p:cNvPr id="5123" name="Rectangle 2"/>
          <p:cNvSpPr>
            <a:spLocks noGrp="1" noChangeArrowheads="1"/>
          </p:cNvSpPr>
          <p:nvPr>
            <p:ph type="title"/>
          </p:nvPr>
        </p:nvSpPr>
        <p:spPr>
          <a:xfrm>
            <a:off x="533400" y="0"/>
            <a:ext cx="7772400" cy="1143000"/>
          </a:xfrm>
        </p:spPr>
        <p:txBody>
          <a:bodyPr/>
          <a:lstStyle/>
          <a:p>
            <a:pPr marL="838200" indent="-838200"/>
            <a:r>
              <a:rPr lang="fr-FR" sz="4000" smtClean="0">
                <a:solidFill>
                  <a:schemeClr val="tx1"/>
                </a:solidFill>
              </a:rPr>
              <a:t>L’économie et la société</a:t>
            </a:r>
            <a:endParaRPr lang="fr-FR" sz="2800" smtClean="0">
              <a:solidFill>
                <a:schemeClr val="bg1"/>
              </a:solidFill>
            </a:endParaRPr>
          </a:p>
        </p:txBody>
      </p:sp>
      <p:sp>
        <p:nvSpPr>
          <p:cNvPr id="198659" name="Rectangle 3"/>
          <p:cNvSpPr>
            <a:spLocks noGrp="1" noChangeArrowheads="1"/>
          </p:cNvSpPr>
          <p:nvPr>
            <p:ph type="body" idx="1"/>
          </p:nvPr>
        </p:nvSpPr>
        <p:spPr>
          <a:xfrm>
            <a:off x="609600" y="1081088"/>
            <a:ext cx="7772400" cy="4419600"/>
          </a:xfrm>
        </p:spPr>
        <p:txBody>
          <a:bodyPr/>
          <a:lstStyle/>
          <a:p>
            <a:pPr algn="just">
              <a:lnSpc>
                <a:spcPct val="90000"/>
              </a:lnSpc>
            </a:pPr>
            <a:r>
              <a:rPr lang="fr-FR" dirty="0" smtClean="0"/>
              <a:t>La condition de participation à la société</a:t>
            </a:r>
          </a:p>
          <a:p>
            <a:pPr lvl="1" algn="just">
              <a:lnSpc>
                <a:spcPct val="90000"/>
              </a:lnSpc>
            </a:pPr>
            <a:r>
              <a:rPr lang="fr-FR" dirty="0" smtClean="0"/>
              <a:t>Supposons qu’il y ait 2 individus, </a:t>
            </a:r>
          </a:p>
          <a:p>
            <a:pPr lvl="1" algn="just">
              <a:lnSpc>
                <a:spcPct val="90000"/>
              </a:lnSpc>
            </a:pPr>
            <a:r>
              <a:rPr lang="fr-FR" dirty="0" smtClean="0"/>
              <a:t>l’avantage à vivre en société pour l’un, ne peut être accessible que si l’autre n’a pas moins qu’en vivant seul </a:t>
            </a:r>
            <a:r>
              <a:rPr lang="fr-FR" dirty="0" smtClean="0"/>
              <a:t>(respect de la liberté)</a:t>
            </a:r>
            <a:endParaRPr lang="fr-FR" dirty="0" smtClean="0"/>
          </a:p>
          <a:p>
            <a:pPr lvl="1" algn="just">
              <a:lnSpc>
                <a:spcPct val="90000"/>
              </a:lnSpc>
            </a:pPr>
            <a:r>
              <a:rPr lang="fr-FR" dirty="0" smtClean="0">
                <a:sym typeface="Wingdings" pitchFamily="2" charset="2"/>
              </a:rPr>
              <a:t> </a:t>
            </a:r>
            <a:r>
              <a:rPr lang="fr-FR" b="1" dirty="0" smtClean="0">
                <a:sym typeface="Wingdings" pitchFamily="2" charset="2"/>
              </a:rPr>
              <a:t>Avantage réciproque à l’échange</a:t>
            </a:r>
          </a:p>
          <a:p>
            <a:pPr lvl="1" algn="just">
              <a:lnSpc>
                <a:spcPct val="90000"/>
              </a:lnSpc>
            </a:pPr>
            <a:r>
              <a:rPr lang="fr-FR" b="1" dirty="0" smtClean="0">
                <a:sym typeface="Wingdings" pitchFamily="2" charset="2"/>
              </a:rPr>
              <a:t> Accroissement réciproque du bonheur</a:t>
            </a:r>
          </a:p>
          <a:p>
            <a:pPr lvl="1" algn="just">
              <a:lnSpc>
                <a:spcPct val="90000"/>
              </a:lnSpc>
            </a:pPr>
            <a:r>
              <a:rPr lang="fr-FR" dirty="0" smtClean="0">
                <a:sym typeface="Wingdings" pitchFamily="2" charset="2"/>
              </a:rPr>
              <a:t>Si les deux individus sont strictement identiques, alors pas d’échange:</a:t>
            </a:r>
            <a:r>
              <a:rPr lang="fr-FR" b="1" dirty="0" smtClean="0">
                <a:sym typeface="Wingdings" pitchFamily="2" charset="2"/>
              </a:rPr>
              <a:t> </a:t>
            </a:r>
          </a:p>
          <a:p>
            <a:pPr lvl="1" algn="just">
              <a:lnSpc>
                <a:spcPct val="90000"/>
              </a:lnSpc>
              <a:buFontTx/>
              <a:buNone/>
            </a:pPr>
            <a:r>
              <a:rPr lang="fr-FR" b="1" dirty="0" smtClean="0">
                <a:sym typeface="Wingdings" pitchFamily="2" charset="2"/>
              </a:rPr>
              <a:t>    c’est la </a:t>
            </a:r>
            <a:r>
              <a:rPr lang="fr-FR" b="1" dirty="0" smtClean="0">
                <a:sym typeface="Wingdings" pitchFamily="2" charset="2"/>
              </a:rPr>
              <a:t>différence, dans un monde libre, </a:t>
            </a:r>
            <a:r>
              <a:rPr lang="fr-FR" b="1" dirty="0" smtClean="0">
                <a:sym typeface="Wingdings" pitchFamily="2" charset="2"/>
              </a:rPr>
              <a:t>qui induit les accroissement de bonheur.</a:t>
            </a:r>
            <a:endParaRPr lang="fr-FR" dirty="0" smtClean="0"/>
          </a:p>
          <a:p>
            <a:pPr>
              <a:lnSpc>
                <a:spcPct val="90000"/>
              </a:lnSpc>
              <a:buFontTx/>
              <a:buNone/>
            </a:pPr>
            <a:r>
              <a:rPr lang="fr-FR"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anim calcmode="lin" valueType="num">
                                      <p:cBhvr additive="base">
                                        <p:cTn id="11"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6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 calcmode="lin" valueType="num">
                                      <p:cBhvr additive="base">
                                        <p:cTn id="15"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86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8659">
                                            <p:txEl>
                                              <p:pRg st="3" end="3"/>
                                            </p:txEl>
                                          </p:spTgt>
                                        </p:tgtEl>
                                        <p:attrNameLst>
                                          <p:attrName>style.visibility</p:attrName>
                                        </p:attrNameLst>
                                      </p:cBhvr>
                                      <p:to>
                                        <p:strVal val="visible"/>
                                      </p:to>
                                    </p:set>
                                    <p:anim calcmode="lin" valueType="num">
                                      <p:cBhvr additive="base">
                                        <p:cTn id="19"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 calcmode="lin" valueType="num">
                                      <p:cBhvr additive="base">
                                        <p:cTn id="23"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86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8659">
                                            <p:txEl>
                                              <p:pRg st="5" end="5"/>
                                            </p:txEl>
                                          </p:spTgt>
                                        </p:tgtEl>
                                        <p:attrNameLst>
                                          <p:attrName>style.visibility</p:attrName>
                                        </p:attrNameLst>
                                      </p:cBhvr>
                                      <p:to>
                                        <p:strVal val="visible"/>
                                      </p:to>
                                    </p:set>
                                    <p:anim calcmode="lin" valueType="num">
                                      <p:cBhvr additive="base">
                                        <p:cTn id="27"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865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8659">
                                            <p:txEl>
                                              <p:pRg st="6" end="6"/>
                                            </p:txEl>
                                          </p:spTgt>
                                        </p:tgtEl>
                                        <p:attrNameLst>
                                          <p:attrName>style.visibility</p:attrName>
                                        </p:attrNameLst>
                                      </p:cBhvr>
                                      <p:to>
                                        <p:strVal val="visible"/>
                                      </p:to>
                                    </p:set>
                                    <p:anim calcmode="lin" valueType="num">
                                      <p:cBhvr additive="base">
                                        <p:cTn id="31" dur="500" fill="hold"/>
                                        <p:tgtEl>
                                          <p:spTgt spid="19865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86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8659">
                                            <p:txEl>
                                              <p:pRg st="7" end="7"/>
                                            </p:txEl>
                                          </p:spTgt>
                                        </p:tgtEl>
                                        <p:attrNameLst>
                                          <p:attrName>style.visibility</p:attrName>
                                        </p:attrNameLst>
                                      </p:cBhvr>
                                      <p:to>
                                        <p:strVal val="visible"/>
                                      </p:to>
                                    </p:set>
                                    <p:anim calcmode="lin" valueType="num">
                                      <p:cBhvr additive="base">
                                        <p:cTn id="37" dur="500" fill="hold"/>
                                        <p:tgtEl>
                                          <p:spTgt spid="19865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86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685800" y="-71438"/>
            <a:ext cx="7772400" cy="1143001"/>
          </a:xfrm>
        </p:spPr>
        <p:txBody>
          <a:bodyPr/>
          <a:lstStyle/>
          <a:p>
            <a:r>
              <a:rPr lang="fr-FR" smtClean="0"/>
              <a:t>Revenus par âge, France</a:t>
            </a:r>
          </a:p>
        </p:txBody>
      </p:sp>
      <p:sp>
        <p:nvSpPr>
          <p:cNvPr id="38915" name="Espace réservé du pied de page 3"/>
          <p:cNvSpPr>
            <a:spLocks noGrp="1"/>
          </p:cNvSpPr>
          <p:nvPr>
            <p:ph type="ftr" sz="quarter" idx="10"/>
          </p:nvPr>
        </p:nvSpPr>
        <p:spPr>
          <a:noFill/>
        </p:spPr>
        <p:txBody>
          <a:bodyPr/>
          <a:lstStyle/>
          <a:p>
            <a:r>
              <a:rPr lang="fr-FR" smtClean="0">
                <a:latin typeface="Times" pitchFamily="18" charset="0"/>
              </a:rPr>
              <a:t>Thème 1 - </a:t>
            </a:r>
            <a:fld id="{D40862A6-02BE-417E-85A4-C78728D5A247}" type="slidenum">
              <a:rPr lang="fr-FR" smtClean="0">
                <a:latin typeface="Times" pitchFamily="18" charset="0"/>
              </a:rPr>
              <a:pPr/>
              <a:t>60</a:t>
            </a:fld>
            <a:r>
              <a:rPr lang="fr-FR" smtClean="0">
                <a:latin typeface="Times" pitchFamily="18" charset="0"/>
              </a:rPr>
              <a:t> - </a:t>
            </a:r>
          </a:p>
        </p:txBody>
      </p:sp>
      <p:pic>
        <p:nvPicPr>
          <p:cNvPr id="38916" name="Picture 2"/>
          <p:cNvPicPr>
            <a:picLocks noChangeAspect="1" noChangeArrowheads="1"/>
          </p:cNvPicPr>
          <p:nvPr/>
        </p:nvPicPr>
        <p:blipFill>
          <a:blip r:embed="rId2" cstate="print"/>
          <a:srcRect/>
          <a:stretch>
            <a:fillRect/>
          </a:stretch>
        </p:blipFill>
        <p:spPr bwMode="auto">
          <a:xfrm>
            <a:off x="252413" y="1143000"/>
            <a:ext cx="8677275"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685800" y="71438"/>
            <a:ext cx="7772400" cy="1143000"/>
          </a:xfrm>
        </p:spPr>
        <p:txBody>
          <a:bodyPr/>
          <a:lstStyle/>
          <a:p>
            <a:r>
              <a:rPr lang="fr-FR" sz="3600" smtClean="0"/>
              <a:t>Revenus par âge et par diplôme, France</a:t>
            </a:r>
          </a:p>
        </p:txBody>
      </p:sp>
      <p:sp>
        <p:nvSpPr>
          <p:cNvPr id="39939" name="Espace réservé du pied de page 3"/>
          <p:cNvSpPr>
            <a:spLocks noGrp="1"/>
          </p:cNvSpPr>
          <p:nvPr>
            <p:ph type="ftr" sz="quarter" idx="10"/>
          </p:nvPr>
        </p:nvSpPr>
        <p:spPr>
          <a:noFill/>
        </p:spPr>
        <p:txBody>
          <a:bodyPr/>
          <a:lstStyle/>
          <a:p>
            <a:r>
              <a:rPr lang="fr-FR" smtClean="0">
                <a:latin typeface="Times" pitchFamily="18" charset="0"/>
              </a:rPr>
              <a:t>Thème 1 - </a:t>
            </a:r>
            <a:fld id="{CFB753AB-7B10-4C22-8A68-6105BDCF4222}" type="slidenum">
              <a:rPr lang="fr-FR" smtClean="0">
                <a:latin typeface="Times" pitchFamily="18" charset="0"/>
              </a:rPr>
              <a:pPr/>
              <a:t>61</a:t>
            </a:fld>
            <a:r>
              <a:rPr lang="fr-FR" smtClean="0">
                <a:latin typeface="Times" pitchFamily="18" charset="0"/>
              </a:rPr>
              <a:t> - </a:t>
            </a:r>
          </a:p>
        </p:txBody>
      </p:sp>
      <p:pic>
        <p:nvPicPr>
          <p:cNvPr id="39940" name="Picture 3"/>
          <p:cNvPicPr>
            <a:picLocks noChangeAspect="1" noChangeArrowheads="1"/>
          </p:cNvPicPr>
          <p:nvPr/>
        </p:nvPicPr>
        <p:blipFill>
          <a:blip r:embed="rId2" cstate="print"/>
          <a:srcRect/>
          <a:stretch>
            <a:fillRect/>
          </a:stretch>
        </p:blipFill>
        <p:spPr bwMode="auto">
          <a:xfrm>
            <a:off x="271463" y="1347788"/>
            <a:ext cx="8658225"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685800" y="142875"/>
            <a:ext cx="7772400" cy="1143000"/>
          </a:xfrm>
        </p:spPr>
        <p:txBody>
          <a:bodyPr/>
          <a:lstStyle/>
          <a:p>
            <a:r>
              <a:rPr lang="fr-FR" sz="4000" smtClean="0"/>
              <a:t>Patrimoine médian par âge, France</a:t>
            </a:r>
          </a:p>
        </p:txBody>
      </p:sp>
      <p:sp>
        <p:nvSpPr>
          <p:cNvPr id="40963" name="Espace réservé du pied de page 3"/>
          <p:cNvSpPr>
            <a:spLocks noGrp="1"/>
          </p:cNvSpPr>
          <p:nvPr>
            <p:ph type="ftr" sz="quarter" idx="10"/>
          </p:nvPr>
        </p:nvSpPr>
        <p:spPr>
          <a:noFill/>
        </p:spPr>
        <p:txBody>
          <a:bodyPr/>
          <a:lstStyle/>
          <a:p>
            <a:r>
              <a:rPr lang="fr-FR" smtClean="0">
                <a:latin typeface="Times" pitchFamily="18" charset="0"/>
              </a:rPr>
              <a:t>Thème 1 - </a:t>
            </a:r>
            <a:fld id="{9DF95BA7-E2FD-4606-AA22-CA477B18DD8C}" type="slidenum">
              <a:rPr lang="fr-FR" smtClean="0">
                <a:latin typeface="Times" pitchFamily="18" charset="0"/>
              </a:rPr>
              <a:pPr/>
              <a:t>62</a:t>
            </a:fld>
            <a:r>
              <a:rPr lang="fr-FR" smtClean="0">
                <a:latin typeface="Times" pitchFamily="18" charset="0"/>
              </a:rPr>
              <a:t> - </a:t>
            </a:r>
          </a:p>
        </p:txBody>
      </p:sp>
      <p:pic>
        <p:nvPicPr>
          <p:cNvPr id="40964" name="Picture 2"/>
          <p:cNvPicPr>
            <a:picLocks noChangeAspect="1" noChangeArrowheads="1"/>
          </p:cNvPicPr>
          <p:nvPr/>
        </p:nvPicPr>
        <p:blipFill>
          <a:blip r:embed="rId2" cstate="print"/>
          <a:srcRect/>
          <a:stretch>
            <a:fillRect/>
          </a:stretch>
        </p:blipFill>
        <p:spPr bwMode="auto">
          <a:xfrm>
            <a:off x="314325" y="1357313"/>
            <a:ext cx="8515350"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685800" y="71438"/>
            <a:ext cx="7772400" cy="1143000"/>
          </a:xfrm>
        </p:spPr>
        <p:txBody>
          <a:bodyPr/>
          <a:lstStyle/>
          <a:p>
            <a:r>
              <a:rPr lang="fr-FR" sz="4000" smtClean="0"/>
              <a:t>Patrimoine moyen par âge, France</a:t>
            </a:r>
          </a:p>
        </p:txBody>
      </p:sp>
      <p:sp>
        <p:nvSpPr>
          <p:cNvPr id="41987" name="Espace réservé du pied de page 3"/>
          <p:cNvSpPr>
            <a:spLocks noGrp="1"/>
          </p:cNvSpPr>
          <p:nvPr>
            <p:ph type="ftr" sz="quarter" idx="10"/>
          </p:nvPr>
        </p:nvSpPr>
        <p:spPr>
          <a:noFill/>
        </p:spPr>
        <p:txBody>
          <a:bodyPr/>
          <a:lstStyle/>
          <a:p>
            <a:r>
              <a:rPr lang="fr-FR" smtClean="0">
                <a:latin typeface="Times" pitchFamily="18" charset="0"/>
              </a:rPr>
              <a:t>Thème 1 - </a:t>
            </a:r>
            <a:fld id="{6835B5E9-FE31-41A7-A1F1-93B43F4C1560}" type="slidenum">
              <a:rPr lang="fr-FR" smtClean="0">
                <a:latin typeface="Times" pitchFamily="18" charset="0"/>
              </a:rPr>
              <a:pPr/>
              <a:t>63</a:t>
            </a:fld>
            <a:r>
              <a:rPr lang="fr-FR" smtClean="0">
                <a:latin typeface="Times" pitchFamily="18" charset="0"/>
              </a:rPr>
              <a:t> - </a:t>
            </a:r>
          </a:p>
        </p:txBody>
      </p:sp>
      <p:pic>
        <p:nvPicPr>
          <p:cNvPr id="41988" name="Picture 2"/>
          <p:cNvPicPr>
            <a:picLocks noChangeAspect="1" noChangeArrowheads="1"/>
          </p:cNvPicPr>
          <p:nvPr/>
        </p:nvPicPr>
        <p:blipFill>
          <a:blip r:embed="rId2" cstate="print"/>
          <a:srcRect/>
          <a:stretch>
            <a:fillRect/>
          </a:stretch>
        </p:blipFill>
        <p:spPr bwMode="auto">
          <a:xfrm>
            <a:off x="433388" y="1143000"/>
            <a:ext cx="84963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685800" y="71438"/>
            <a:ext cx="7772400" cy="1143000"/>
          </a:xfrm>
        </p:spPr>
        <p:txBody>
          <a:bodyPr/>
          <a:lstStyle/>
          <a:p>
            <a:r>
              <a:rPr lang="fr-FR" sz="3600" smtClean="0"/>
              <a:t>Patrimoine moyen du 1</a:t>
            </a:r>
            <a:r>
              <a:rPr lang="fr-FR" sz="3600" baseline="30000" smtClean="0"/>
              <a:t>er</a:t>
            </a:r>
            <a:r>
              <a:rPr lang="fr-FR" sz="3600" smtClean="0"/>
              <a:t> décile, France</a:t>
            </a:r>
          </a:p>
        </p:txBody>
      </p:sp>
      <p:sp>
        <p:nvSpPr>
          <p:cNvPr id="43011" name="Espace réservé du pied de page 3"/>
          <p:cNvSpPr>
            <a:spLocks noGrp="1"/>
          </p:cNvSpPr>
          <p:nvPr>
            <p:ph type="ftr" sz="quarter" idx="10"/>
          </p:nvPr>
        </p:nvSpPr>
        <p:spPr>
          <a:noFill/>
        </p:spPr>
        <p:txBody>
          <a:bodyPr/>
          <a:lstStyle/>
          <a:p>
            <a:r>
              <a:rPr lang="fr-FR" smtClean="0">
                <a:latin typeface="Times" pitchFamily="18" charset="0"/>
              </a:rPr>
              <a:t>Thème 1 - </a:t>
            </a:r>
            <a:fld id="{47480B6C-EB5A-464A-A1AE-8BA417040ED7}" type="slidenum">
              <a:rPr lang="fr-FR" smtClean="0">
                <a:latin typeface="Times" pitchFamily="18" charset="0"/>
              </a:rPr>
              <a:pPr/>
              <a:t>64</a:t>
            </a:fld>
            <a:r>
              <a:rPr lang="fr-FR" smtClean="0">
                <a:latin typeface="Times" pitchFamily="18" charset="0"/>
              </a:rPr>
              <a:t> - </a:t>
            </a:r>
          </a:p>
        </p:txBody>
      </p:sp>
      <p:pic>
        <p:nvPicPr>
          <p:cNvPr id="43012" name="Picture 2"/>
          <p:cNvPicPr>
            <a:picLocks noChangeAspect="1" noChangeArrowheads="1"/>
          </p:cNvPicPr>
          <p:nvPr/>
        </p:nvPicPr>
        <p:blipFill>
          <a:blip r:embed="rId2" cstate="print"/>
          <a:srcRect/>
          <a:stretch>
            <a:fillRect/>
          </a:stretch>
        </p:blipFill>
        <p:spPr bwMode="auto">
          <a:xfrm>
            <a:off x="400050" y="1309688"/>
            <a:ext cx="83439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685800" y="71438"/>
            <a:ext cx="7772400" cy="1143000"/>
          </a:xfrm>
        </p:spPr>
        <p:txBody>
          <a:bodyPr/>
          <a:lstStyle/>
          <a:p>
            <a:r>
              <a:rPr lang="fr-FR" sz="3600" smtClean="0"/>
              <a:t>Patrimoine moyen du 2</a:t>
            </a:r>
            <a:r>
              <a:rPr lang="fr-FR" sz="3600" baseline="30000" smtClean="0"/>
              <a:t>ème</a:t>
            </a:r>
            <a:r>
              <a:rPr lang="fr-FR" sz="3600" smtClean="0"/>
              <a:t> décile, France</a:t>
            </a:r>
          </a:p>
        </p:txBody>
      </p:sp>
      <p:sp>
        <p:nvSpPr>
          <p:cNvPr id="44035" name="Espace réservé du pied de page 3"/>
          <p:cNvSpPr>
            <a:spLocks noGrp="1"/>
          </p:cNvSpPr>
          <p:nvPr>
            <p:ph type="ftr" sz="quarter" idx="10"/>
          </p:nvPr>
        </p:nvSpPr>
        <p:spPr>
          <a:noFill/>
        </p:spPr>
        <p:txBody>
          <a:bodyPr/>
          <a:lstStyle/>
          <a:p>
            <a:r>
              <a:rPr lang="fr-FR" smtClean="0">
                <a:latin typeface="Times" pitchFamily="18" charset="0"/>
              </a:rPr>
              <a:t>Thème 1 - </a:t>
            </a:r>
            <a:fld id="{F7284196-E05D-405B-A63D-110D5AD8FE10}" type="slidenum">
              <a:rPr lang="fr-FR" smtClean="0">
                <a:latin typeface="Times" pitchFamily="18" charset="0"/>
              </a:rPr>
              <a:pPr/>
              <a:t>65</a:t>
            </a:fld>
            <a:r>
              <a:rPr lang="fr-FR" smtClean="0">
                <a:latin typeface="Times" pitchFamily="18" charset="0"/>
              </a:rPr>
              <a:t> - </a:t>
            </a:r>
          </a:p>
        </p:txBody>
      </p:sp>
      <p:pic>
        <p:nvPicPr>
          <p:cNvPr id="44036" name="Picture 2"/>
          <p:cNvPicPr>
            <a:picLocks noChangeAspect="1" noChangeArrowheads="1"/>
          </p:cNvPicPr>
          <p:nvPr/>
        </p:nvPicPr>
        <p:blipFill>
          <a:blip r:embed="rId2" cstate="print"/>
          <a:srcRect/>
          <a:stretch>
            <a:fillRect/>
          </a:stretch>
        </p:blipFill>
        <p:spPr bwMode="auto">
          <a:xfrm>
            <a:off x="576263" y="1357313"/>
            <a:ext cx="821055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685800" y="71438"/>
            <a:ext cx="7772400" cy="1143000"/>
          </a:xfrm>
        </p:spPr>
        <p:txBody>
          <a:bodyPr/>
          <a:lstStyle/>
          <a:p>
            <a:r>
              <a:rPr lang="fr-FR" sz="3600" smtClean="0"/>
              <a:t>Patrimoine moyen du 3</a:t>
            </a:r>
            <a:r>
              <a:rPr lang="fr-FR" sz="3600" baseline="30000" smtClean="0"/>
              <a:t>ème</a:t>
            </a:r>
            <a:r>
              <a:rPr lang="fr-FR" sz="3600" smtClean="0"/>
              <a:t> décile, France</a:t>
            </a:r>
          </a:p>
        </p:txBody>
      </p:sp>
      <p:sp>
        <p:nvSpPr>
          <p:cNvPr id="45059" name="Espace réservé du pied de page 3"/>
          <p:cNvSpPr>
            <a:spLocks noGrp="1"/>
          </p:cNvSpPr>
          <p:nvPr>
            <p:ph type="ftr" sz="quarter" idx="10"/>
          </p:nvPr>
        </p:nvSpPr>
        <p:spPr>
          <a:noFill/>
        </p:spPr>
        <p:txBody>
          <a:bodyPr/>
          <a:lstStyle/>
          <a:p>
            <a:r>
              <a:rPr lang="fr-FR" smtClean="0">
                <a:latin typeface="Times" pitchFamily="18" charset="0"/>
              </a:rPr>
              <a:t>Thème 1 - </a:t>
            </a:r>
            <a:fld id="{407711BB-2FA9-4634-AFCF-9BDE94FFAD46}" type="slidenum">
              <a:rPr lang="fr-FR" smtClean="0">
                <a:latin typeface="Times" pitchFamily="18" charset="0"/>
              </a:rPr>
              <a:pPr/>
              <a:t>66</a:t>
            </a:fld>
            <a:r>
              <a:rPr lang="fr-FR" smtClean="0">
                <a:latin typeface="Times" pitchFamily="18" charset="0"/>
              </a:rPr>
              <a:t> - </a:t>
            </a:r>
          </a:p>
        </p:txBody>
      </p:sp>
      <p:pic>
        <p:nvPicPr>
          <p:cNvPr id="45060" name="Picture 2"/>
          <p:cNvPicPr>
            <a:picLocks noChangeAspect="1" noChangeArrowheads="1"/>
          </p:cNvPicPr>
          <p:nvPr/>
        </p:nvPicPr>
        <p:blipFill>
          <a:blip r:embed="rId2" cstate="print"/>
          <a:srcRect/>
          <a:stretch>
            <a:fillRect/>
          </a:stretch>
        </p:blipFill>
        <p:spPr bwMode="auto">
          <a:xfrm>
            <a:off x="409575" y="1143000"/>
            <a:ext cx="8324850"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685800" y="142875"/>
            <a:ext cx="7772400" cy="1143000"/>
          </a:xfrm>
        </p:spPr>
        <p:txBody>
          <a:bodyPr/>
          <a:lstStyle/>
          <a:p>
            <a:r>
              <a:rPr lang="fr-FR" sz="3600" smtClean="0"/>
              <a:t>Patrimoine moyen du 4</a:t>
            </a:r>
            <a:r>
              <a:rPr lang="fr-FR" sz="3600" baseline="30000" smtClean="0"/>
              <a:t>ème</a:t>
            </a:r>
            <a:r>
              <a:rPr lang="fr-FR" sz="3600" smtClean="0"/>
              <a:t> décile, France</a:t>
            </a:r>
          </a:p>
        </p:txBody>
      </p:sp>
      <p:sp>
        <p:nvSpPr>
          <p:cNvPr id="46083" name="Espace réservé du pied de page 3"/>
          <p:cNvSpPr>
            <a:spLocks noGrp="1"/>
          </p:cNvSpPr>
          <p:nvPr>
            <p:ph type="ftr" sz="quarter" idx="10"/>
          </p:nvPr>
        </p:nvSpPr>
        <p:spPr>
          <a:noFill/>
        </p:spPr>
        <p:txBody>
          <a:bodyPr/>
          <a:lstStyle/>
          <a:p>
            <a:r>
              <a:rPr lang="fr-FR" smtClean="0">
                <a:latin typeface="Times" pitchFamily="18" charset="0"/>
              </a:rPr>
              <a:t>Thème 1 - </a:t>
            </a:r>
            <a:fld id="{E6B9C8AF-2B21-4F89-9E76-CFE9A3144E74}" type="slidenum">
              <a:rPr lang="fr-FR" smtClean="0">
                <a:latin typeface="Times" pitchFamily="18" charset="0"/>
              </a:rPr>
              <a:pPr/>
              <a:t>67</a:t>
            </a:fld>
            <a:r>
              <a:rPr lang="fr-FR" smtClean="0">
                <a:latin typeface="Times" pitchFamily="18" charset="0"/>
              </a:rPr>
              <a:t> - </a:t>
            </a:r>
          </a:p>
        </p:txBody>
      </p:sp>
      <p:pic>
        <p:nvPicPr>
          <p:cNvPr id="46084" name="Picture 2"/>
          <p:cNvPicPr>
            <a:picLocks noChangeAspect="1" noChangeArrowheads="1"/>
          </p:cNvPicPr>
          <p:nvPr/>
        </p:nvPicPr>
        <p:blipFill>
          <a:blip r:embed="rId2" cstate="print"/>
          <a:srcRect/>
          <a:stretch>
            <a:fillRect/>
          </a:stretch>
        </p:blipFill>
        <p:spPr bwMode="auto">
          <a:xfrm>
            <a:off x="547688" y="1428750"/>
            <a:ext cx="804862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Espace réservé du pied de page 3"/>
          <p:cNvSpPr>
            <a:spLocks noGrp="1"/>
          </p:cNvSpPr>
          <p:nvPr>
            <p:ph type="ftr" sz="quarter" idx="10"/>
          </p:nvPr>
        </p:nvSpPr>
        <p:spPr>
          <a:noFill/>
        </p:spPr>
        <p:txBody>
          <a:bodyPr/>
          <a:lstStyle/>
          <a:p>
            <a:r>
              <a:rPr lang="fr-FR" smtClean="0">
                <a:latin typeface="Times" pitchFamily="18" charset="0"/>
              </a:rPr>
              <a:t>Thème 1 - </a:t>
            </a:r>
            <a:fld id="{3BC7876F-9906-449B-918E-DAD3F7EA6A2E}" type="slidenum">
              <a:rPr lang="fr-FR" smtClean="0">
                <a:latin typeface="Times" pitchFamily="18" charset="0"/>
              </a:rPr>
              <a:pPr/>
              <a:t>7</a:t>
            </a:fld>
            <a:r>
              <a:rPr lang="fr-FR" smtClean="0">
                <a:latin typeface="Times" pitchFamily="18" charset="0"/>
              </a:rPr>
              <a:t> - </a:t>
            </a:r>
          </a:p>
        </p:txBody>
      </p:sp>
      <p:sp>
        <p:nvSpPr>
          <p:cNvPr id="6147" name="Rectangle 2"/>
          <p:cNvSpPr>
            <a:spLocks noGrp="1" noChangeArrowheads="1"/>
          </p:cNvSpPr>
          <p:nvPr>
            <p:ph type="title"/>
          </p:nvPr>
        </p:nvSpPr>
        <p:spPr>
          <a:xfrm>
            <a:off x="533400" y="0"/>
            <a:ext cx="7772400" cy="1143000"/>
          </a:xfrm>
        </p:spPr>
        <p:txBody>
          <a:bodyPr/>
          <a:lstStyle/>
          <a:p>
            <a:pPr marL="838200" indent="-838200"/>
            <a:r>
              <a:rPr lang="fr-FR" sz="4000" smtClean="0">
                <a:solidFill>
                  <a:schemeClr val="tx1"/>
                </a:solidFill>
              </a:rPr>
              <a:t>L’économie et la société</a:t>
            </a:r>
            <a:endParaRPr lang="fr-FR" sz="2800" smtClean="0">
              <a:solidFill>
                <a:schemeClr val="bg1"/>
              </a:solidFill>
            </a:endParaRPr>
          </a:p>
        </p:txBody>
      </p:sp>
      <p:sp>
        <p:nvSpPr>
          <p:cNvPr id="198659" name="Rectangle 3"/>
          <p:cNvSpPr>
            <a:spLocks noGrp="1" noChangeArrowheads="1"/>
          </p:cNvSpPr>
          <p:nvPr>
            <p:ph type="body" idx="1"/>
          </p:nvPr>
        </p:nvSpPr>
        <p:spPr>
          <a:xfrm>
            <a:off x="609600" y="1081088"/>
            <a:ext cx="7772400" cy="4419600"/>
          </a:xfrm>
        </p:spPr>
        <p:txBody>
          <a:bodyPr/>
          <a:lstStyle/>
          <a:p>
            <a:pPr algn="just">
              <a:lnSpc>
                <a:spcPct val="90000"/>
              </a:lnSpc>
            </a:pPr>
            <a:r>
              <a:rPr lang="fr-FR" dirty="0" smtClean="0"/>
              <a:t>L’avantage à l’échange</a:t>
            </a:r>
          </a:p>
          <a:p>
            <a:pPr lvl="1" algn="just">
              <a:lnSpc>
                <a:spcPct val="90000"/>
              </a:lnSpc>
            </a:pPr>
            <a:r>
              <a:rPr lang="fr-FR" dirty="0" smtClean="0"/>
              <a:t>Avoir accès à de nouveaux produits…et faire profiter aux autres de son savoir</a:t>
            </a:r>
          </a:p>
          <a:p>
            <a:pPr lvl="1" algn="just">
              <a:lnSpc>
                <a:spcPct val="90000"/>
              </a:lnSpc>
            </a:pPr>
            <a:r>
              <a:rPr lang="fr-FR" dirty="0" smtClean="0"/>
              <a:t>Toutes les différences sont donc sources d’échanges. </a:t>
            </a:r>
          </a:p>
          <a:p>
            <a:pPr algn="just">
              <a:lnSpc>
                <a:spcPct val="90000"/>
              </a:lnSpc>
            </a:pPr>
            <a:r>
              <a:rPr lang="fr-FR" dirty="0" smtClean="0"/>
              <a:t>L’avantage à la coopération</a:t>
            </a:r>
          </a:p>
          <a:p>
            <a:pPr lvl="1" algn="just">
              <a:lnSpc>
                <a:spcPct val="90000"/>
              </a:lnSpc>
            </a:pPr>
            <a:r>
              <a:rPr lang="fr-FR" dirty="0" smtClean="0"/>
              <a:t>Accroître pour tous l’ensemble des </a:t>
            </a:r>
            <a:r>
              <a:rPr lang="fr-FR" dirty="0" smtClean="0"/>
              <a:t>possibles exemple: produire </a:t>
            </a:r>
            <a:r>
              <a:rPr lang="fr-FR" dirty="0" smtClean="0"/>
              <a:t>en équipe pour </a:t>
            </a:r>
            <a:r>
              <a:rPr lang="fr-FR" dirty="0" smtClean="0"/>
              <a:t>faire de </a:t>
            </a:r>
            <a:r>
              <a:rPr lang="fr-FR" dirty="0" smtClean="0"/>
              <a:t>nouveaux produits</a:t>
            </a:r>
          </a:p>
          <a:p>
            <a:pPr algn="just">
              <a:lnSpc>
                <a:spcPct val="90000"/>
              </a:lnSpc>
            </a:pPr>
            <a:r>
              <a:rPr lang="fr-FR" dirty="0" smtClean="0">
                <a:sym typeface="Wingdings" pitchFamily="2" charset="2"/>
              </a:rPr>
              <a:t> </a:t>
            </a:r>
            <a:r>
              <a:rPr lang="fr-FR" b="1" dirty="0" smtClean="0"/>
              <a:t>Faire mieux qu’en vivant isolé</a:t>
            </a:r>
            <a:r>
              <a:rPr lang="fr-FR" dirty="0" smtClean="0"/>
              <a:t> (ce que l’on fait seul devient une référence) et ce, pour </a:t>
            </a:r>
            <a:r>
              <a:rPr lang="fr-FR" b="1" dirty="0" smtClean="0"/>
              <a:t>tous les membres de la société</a:t>
            </a:r>
          </a:p>
          <a:p>
            <a:pPr lvl="1">
              <a:lnSpc>
                <a:spcPct val="90000"/>
              </a:lnSpc>
            </a:pPr>
            <a:endParaRPr lang="fr-FR" dirty="0" smtClean="0"/>
          </a:p>
          <a:p>
            <a:pPr>
              <a:lnSpc>
                <a:spcPct val="90000"/>
              </a:lnSpc>
              <a:buFontTx/>
              <a:buNone/>
            </a:pPr>
            <a:r>
              <a:rPr lang="fr-FR"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anim calcmode="lin" valueType="num">
                                      <p:cBhvr additive="base">
                                        <p:cTn id="11"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6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 calcmode="lin" valueType="num">
                                      <p:cBhvr additive="base">
                                        <p:cTn id="15"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8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8659">
                                            <p:txEl>
                                              <p:pRg st="3" end="3"/>
                                            </p:txEl>
                                          </p:spTgt>
                                        </p:tgtEl>
                                        <p:attrNameLst>
                                          <p:attrName>style.visibility</p:attrName>
                                        </p:attrNameLst>
                                      </p:cBhvr>
                                      <p:to>
                                        <p:strVal val="visible"/>
                                      </p:to>
                                    </p:set>
                                    <p:anim calcmode="lin" valueType="num">
                                      <p:cBhvr additive="base">
                                        <p:cTn id="21"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865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8659">
                                            <p:txEl>
                                              <p:pRg st="4" end="4"/>
                                            </p:txEl>
                                          </p:spTgt>
                                        </p:tgtEl>
                                        <p:attrNameLst>
                                          <p:attrName>style.visibility</p:attrName>
                                        </p:attrNameLst>
                                      </p:cBhvr>
                                      <p:to>
                                        <p:strVal val="visible"/>
                                      </p:to>
                                    </p:set>
                                    <p:anim calcmode="lin" valueType="num">
                                      <p:cBhvr additive="base">
                                        <p:cTn id="25"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8659">
                                            <p:txEl>
                                              <p:pRg st="5" end="5"/>
                                            </p:txEl>
                                          </p:spTgt>
                                        </p:tgtEl>
                                        <p:attrNameLst>
                                          <p:attrName>style.visibility</p:attrName>
                                        </p:attrNameLst>
                                      </p:cBhvr>
                                      <p:to>
                                        <p:strVal val="visible"/>
                                      </p:to>
                                    </p:set>
                                    <p:anim calcmode="lin" valueType="num">
                                      <p:cBhvr additive="base">
                                        <p:cTn id="31"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86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8659">
                                            <p:txEl>
                                              <p:pRg st="7" end="7"/>
                                            </p:txEl>
                                          </p:spTgt>
                                        </p:tgtEl>
                                        <p:attrNameLst>
                                          <p:attrName>style.visibility</p:attrName>
                                        </p:attrNameLst>
                                      </p:cBhvr>
                                      <p:to>
                                        <p:strVal val="visible"/>
                                      </p:to>
                                    </p:set>
                                    <p:anim calcmode="lin" valueType="num">
                                      <p:cBhvr additive="base">
                                        <p:cTn id="37" dur="500" fill="hold"/>
                                        <p:tgtEl>
                                          <p:spTgt spid="19865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86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Espace réservé du pied de page 3"/>
          <p:cNvSpPr>
            <a:spLocks noGrp="1"/>
          </p:cNvSpPr>
          <p:nvPr>
            <p:ph type="ftr" sz="quarter" idx="10"/>
          </p:nvPr>
        </p:nvSpPr>
        <p:spPr>
          <a:noFill/>
        </p:spPr>
        <p:txBody>
          <a:bodyPr/>
          <a:lstStyle/>
          <a:p>
            <a:r>
              <a:rPr lang="fr-FR" smtClean="0">
                <a:latin typeface="Times" pitchFamily="18" charset="0"/>
              </a:rPr>
              <a:t>Thème 1 - </a:t>
            </a:r>
            <a:fld id="{25B3094E-4143-44E2-AC10-486A6BB1E71B}" type="slidenum">
              <a:rPr lang="fr-FR" smtClean="0">
                <a:latin typeface="Times" pitchFamily="18" charset="0"/>
              </a:rPr>
              <a:pPr/>
              <a:t>8</a:t>
            </a:fld>
            <a:r>
              <a:rPr lang="fr-FR" smtClean="0">
                <a:latin typeface="Times" pitchFamily="18" charset="0"/>
              </a:rPr>
              <a:t> - </a:t>
            </a:r>
          </a:p>
        </p:txBody>
      </p:sp>
      <p:sp>
        <p:nvSpPr>
          <p:cNvPr id="7171" name="Rectangle 2"/>
          <p:cNvSpPr>
            <a:spLocks noGrp="1" noChangeArrowheads="1"/>
          </p:cNvSpPr>
          <p:nvPr>
            <p:ph type="title"/>
          </p:nvPr>
        </p:nvSpPr>
        <p:spPr>
          <a:xfrm>
            <a:off x="533400" y="0"/>
            <a:ext cx="7772400" cy="1143000"/>
          </a:xfrm>
        </p:spPr>
        <p:txBody>
          <a:bodyPr/>
          <a:lstStyle/>
          <a:p>
            <a:pPr marL="838200" indent="-838200"/>
            <a:r>
              <a:rPr lang="fr-FR" sz="4000" smtClean="0">
                <a:solidFill>
                  <a:schemeClr val="tx1"/>
                </a:solidFill>
              </a:rPr>
              <a:t>L’économie et la société</a:t>
            </a:r>
            <a:endParaRPr lang="fr-FR" sz="2800" smtClean="0">
              <a:solidFill>
                <a:schemeClr val="bg1"/>
              </a:solidFill>
            </a:endParaRPr>
          </a:p>
        </p:txBody>
      </p:sp>
      <p:sp>
        <p:nvSpPr>
          <p:cNvPr id="198659" name="Rectangle 3"/>
          <p:cNvSpPr>
            <a:spLocks noGrp="1" noChangeArrowheads="1"/>
          </p:cNvSpPr>
          <p:nvPr>
            <p:ph type="body" idx="1"/>
          </p:nvPr>
        </p:nvSpPr>
        <p:spPr>
          <a:xfrm>
            <a:off x="609600" y="1081088"/>
            <a:ext cx="7772400" cy="4419600"/>
          </a:xfrm>
        </p:spPr>
        <p:txBody>
          <a:bodyPr/>
          <a:lstStyle/>
          <a:p>
            <a:pPr>
              <a:lnSpc>
                <a:spcPct val="90000"/>
              </a:lnSpc>
            </a:pPr>
            <a:r>
              <a:rPr lang="fr-FR" dirty="0" smtClean="0"/>
              <a:t>Comment s’organiser? </a:t>
            </a:r>
          </a:p>
          <a:p>
            <a:pPr lvl="1" algn="just">
              <a:lnSpc>
                <a:spcPct val="90000"/>
              </a:lnSpc>
            </a:pPr>
            <a:r>
              <a:rPr lang="fr-FR" dirty="0" smtClean="0"/>
              <a:t>Pourquoi faire plus que ce dont j’ai besoin? Car j’anticipe que quelqu’un peut aussi en avoir besoin, ne sait pas le faire, et peut me donner en échange quelque chose qui fera plus que compenser ma peine à faire ces choses inutiles pour moi….ouf!!!!! Complexe, mais quotidien! </a:t>
            </a:r>
          </a:p>
          <a:p>
            <a:pPr>
              <a:lnSpc>
                <a:spcPct val="90000"/>
              </a:lnSpc>
            </a:pPr>
            <a:r>
              <a:rPr lang="fr-FR" dirty="0" smtClean="0"/>
              <a:t>Condition 1 </a:t>
            </a:r>
            <a:r>
              <a:rPr lang="fr-FR" dirty="0" smtClean="0"/>
              <a:t>: </a:t>
            </a:r>
            <a:r>
              <a:rPr lang="fr-FR" dirty="0" smtClean="0"/>
              <a:t>Incitations</a:t>
            </a:r>
            <a:endParaRPr lang="fr-FR" dirty="0" smtClean="0"/>
          </a:p>
          <a:p>
            <a:pPr lvl="1" algn="just">
              <a:lnSpc>
                <a:spcPct val="90000"/>
              </a:lnSpc>
            </a:pPr>
            <a:r>
              <a:rPr lang="fr-FR" dirty="0" smtClean="0"/>
              <a:t>Signaux guidant vers les échanges les plus profitables</a:t>
            </a:r>
          </a:p>
          <a:p>
            <a:pPr algn="just">
              <a:lnSpc>
                <a:spcPct val="90000"/>
              </a:lnSpc>
            </a:pPr>
            <a:r>
              <a:rPr lang="fr-FR" dirty="0" smtClean="0"/>
              <a:t>Condition 2 : Coordination</a:t>
            </a:r>
            <a:endParaRPr lang="fr-FR" dirty="0" smtClean="0"/>
          </a:p>
          <a:p>
            <a:pPr lvl="1" algn="just">
              <a:lnSpc>
                <a:spcPct val="90000"/>
              </a:lnSpc>
            </a:pPr>
            <a:r>
              <a:rPr lang="fr-FR" dirty="0" smtClean="0"/>
              <a:t>Organisation collectivement efficace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anim calcmode="lin" valueType="num">
                                      <p:cBhvr additive="base">
                                        <p:cTn id="11"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 calcmode="lin" valueType="num">
                                      <p:cBhvr additive="base">
                                        <p:cTn id="17"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865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8659">
                                            <p:txEl>
                                              <p:pRg st="3" end="3"/>
                                            </p:txEl>
                                          </p:spTgt>
                                        </p:tgtEl>
                                        <p:attrNameLst>
                                          <p:attrName>style.visibility</p:attrName>
                                        </p:attrNameLst>
                                      </p:cBhvr>
                                      <p:to>
                                        <p:strVal val="visible"/>
                                      </p:to>
                                    </p:set>
                                    <p:anim calcmode="lin" valueType="num">
                                      <p:cBhvr additive="base">
                                        <p:cTn id="21"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8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8659">
                                            <p:txEl>
                                              <p:pRg st="4" end="4"/>
                                            </p:txEl>
                                          </p:spTgt>
                                        </p:tgtEl>
                                        <p:attrNameLst>
                                          <p:attrName>style.visibility</p:attrName>
                                        </p:attrNameLst>
                                      </p:cBhvr>
                                      <p:to>
                                        <p:strVal val="visible"/>
                                      </p:to>
                                    </p:set>
                                    <p:anim calcmode="lin" valueType="num">
                                      <p:cBhvr additive="base">
                                        <p:cTn id="27"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865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8659">
                                            <p:txEl>
                                              <p:pRg st="5" end="5"/>
                                            </p:txEl>
                                          </p:spTgt>
                                        </p:tgtEl>
                                        <p:attrNameLst>
                                          <p:attrName>style.visibility</p:attrName>
                                        </p:attrNameLst>
                                      </p:cBhvr>
                                      <p:to>
                                        <p:strVal val="visible"/>
                                      </p:to>
                                    </p:set>
                                    <p:anim calcmode="lin" valueType="num">
                                      <p:cBhvr additive="base">
                                        <p:cTn id="31"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86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Espace réservé du pied de page 3"/>
          <p:cNvSpPr>
            <a:spLocks noGrp="1"/>
          </p:cNvSpPr>
          <p:nvPr>
            <p:ph type="ftr" sz="quarter" idx="10"/>
          </p:nvPr>
        </p:nvSpPr>
        <p:spPr>
          <a:noFill/>
        </p:spPr>
        <p:txBody>
          <a:bodyPr/>
          <a:lstStyle/>
          <a:p>
            <a:r>
              <a:rPr lang="fr-FR" smtClean="0">
                <a:latin typeface="Times" pitchFamily="18" charset="0"/>
              </a:rPr>
              <a:t>Thème 1 - </a:t>
            </a:r>
            <a:fld id="{18714EE9-D960-4D79-8306-287B81DBE55F}" type="slidenum">
              <a:rPr lang="fr-FR" smtClean="0">
                <a:latin typeface="Times" pitchFamily="18" charset="0"/>
              </a:rPr>
              <a:pPr/>
              <a:t>9</a:t>
            </a:fld>
            <a:r>
              <a:rPr lang="fr-FR" smtClean="0">
                <a:latin typeface="Times" pitchFamily="18" charset="0"/>
              </a:rPr>
              <a:t> - </a:t>
            </a:r>
          </a:p>
        </p:txBody>
      </p:sp>
      <p:sp>
        <p:nvSpPr>
          <p:cNvPr id="8195" name="Rectangle 2"/>
          <p:cNvSpPr>
            <a:spLocks noGrp="1" noChangeArrowheads="1"/>
          </p:cNvSpPr>
          <p:nvPr>
            <p:ph type="title"/>
          </p:nvPr>
        </p:nvSpPr>
        <p:spPr>
          <a:xfrm>
            <a:off x="533400" y="0"/>
            <a:ext cx="7772400" cy="1143000"/>
          </a:xfrm>
        </p:spPr>
        <p:txBody>
          <a:bodyPr/>
          <a:lstStyle/>
          <a:p>
            <a:pPr marL="838200" indent="-838200"/>
            <a:r>
              <a:rPr lang="fr-FR" sz="4000" smtClean="0">
                <a:solidFill>
                  <a:schemeClr val="tx1"/>
                </a:solidFill>
              </a:rPr>
              <a:t>L’économie et la société</a:t>
            </a:r>
            <a:endParaRPr lang="fr-FR" sz="2800" smtClean="0">
              <a:solidFill>
                <a:schemeClr val="bg1"/>
              </a:solidFill>
            </a:endParaRPr>
          </a:p>
        </p:txBody>
      </p:sp>
      <p:sp>
        <p:nvSpPr>
          <p:cNvPr id="198659" name="Rectangle 3"/>
          <p:cNvSpPr>
            <a:spLocks noGrp="1" noChangeArrowheads="1"/>
          </p:cNvSpPr>
          <p:nvPr>
            <p:ph type="body" idx="1"/>
          </p:nvPr>
        </p:nvSpPr>
        <p:spPr>
          <a:xfrm>
            <a:off x="609600" y="1366838"/>
            <a:ext cx="7772400" cy="4419600"/>
          </a:xfrm>
        </p:spPr>
        <p:txBody>
          <a:bodyPr/>
          <a:lstStyle/>
          <a:p>
            <a:pPr>
              <a:lnSpc>
                <a:spcPct val="90000"/>
              </a:lnSpc>
            </a:pPr>
            <a:r>
              <a:rPr lang="fr-FR" dirty="0" smtClean="0"/>
              <a:t>Les grands enjeux de l’économie</a:t>
            </a:r>
          </a:p>
          <a:p>
            <a:pPr lvl="1">
              <a:lnSpc>
                <a:spcPct val="90000"/>
              </a:lnSpc>
            </a:pPr>
            <a:r>
              <a:rPr lang="fr-FR" dirty="0" smtClean="0"/>
              <a:t>Comment allouer les biens ?</a:t>
            </a:r>
          </a:p>
          <a:p>
            <a:pPr lvl="1">
              <a:lnSpc>
                <a:spcPct val="90000"/>
              </a:lnSpc>
            </a:pPr>
            <a:r>
              <a:rPr lang="fr-FR" dirty="0" smtClean="0"/>
              <a:t>Comment affecter les tâches ?</a:t>
            </a:r>
          </a:p>
          <a:p>
            <a:pPr lvl="1">
              <a:lnSpc>
                <a:spcPct val="90000"/>
              </a:lnSpc>
            </a:pPr>
            <a:r>
              <a:rPr lang="fr-FR" dirty="0" smtClean="0"/>
              <a:t>Quelles perspectives offrir aux membres d’une société ?</a:t>
            </a:r>
          </a:p>
          <a:p>
            <a:pPr lvl="1">
              <a:lnSpc>
                <a:spcPct val="90000"/>
              </a:lnSpc>
            </a:pPr>
            <a:r>
              <a:rPr lang="fr-FR" dirty="0" smtClean="0"/>
              <a:t>Comment évaluer et modifier ces mécanismes ?</a:t>
            </a:r>
          </a:p>
          <a:p>
            <a:pPr>
              <a:lnSpc>
                <a:spcPct val="90000"/>
              </a:lnSpc>
            </a:pPr>
            <a:r>
              <a:rPr lang="fr-FR" dirty="0" smtClean="0"/>
              <a:t>Ces sont évidement des enjeux de société (politique), mais aussi, plus simplement, des enjeux au sein des entreprises, des ménages…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anim calcmode="lin" valueType="num">
                                      <p:cBhvr additive="base">
                                        <p:cTn id="11"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6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 calcmode="lin" valueType="num">
                                      <p:cBhvr additive="base">
                                        <p:cTn id="15"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86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8659">
                                            <p:txEl>
                                              <p:pRg st="3" end="3"/>
                                            </p:txEl>
                                          </p:spTgt>
                                        </p:tgtEl>
                                        <p:attrNameLst>
                                          <p:attrName>style.visibility</p:attrName>
                                        </p:attrNameLst>
                                      </p:cBhvr>
                                      <p:to>
                                        <p:strVal val="visible"/>
                                      </p:to>
                                    </p:set>
                                    <p:anim calcmode="lin" valueType="num">
                                      <p:cBhvr additive="base">
                                        <p:cTn id="19"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 calcmode="lin" valueType="num">
                                      <p:cBhvr additive="base">
                                        <p:cTn id="23"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86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8659">
                                            <p:txEl>
                                              <p:pRg st="5" end="5"/>
                                            </p:txEl>
                                          </p:spTgt>
                                        </p:tgtEl>
                                        <p:attrNameLst>
                                          <p:attrName>style.visibility</p:attrName>
                                        </p:attrNameLst>
                                      </p:cBhvr>
                                      <p:to>
                                        <p:strVal val="visible"/>
                                      </p:to>
                                    </p:set>
                                    <p:anim calcmode="lin" valueType="num">
                                      <p:cBhvr additive="base">
                                        <p:cTn id="29"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86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3200" b="1"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3200" b="1" i="0" u="none" strike="noStrike" cap="none" normalizeH="0" baseline="0" smtClean="0">
            <a:ln>
              <a:noFill/>
            </a:ln>
            <a:solidFill>
              <a:schemeClr val="tx1"/>
            </a:solidFill>
            <a:effectLst/>
            <a:latin typeface="Times"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13078</TotalTime>
  <Words>2196</Words>
  <Application>Microsoft Office PowerPoint</Application>
  <PresentationFormat>Affichage à l'écran (4:3)</PresentationFormat>
  <Paragraphs>401</Paragraphs>
  <Slides>67</Slides>
  <Notes>8</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Modèle par défaut</vt:lpstr>
      <vt:lpstr>Introduction à l’économie   Manuel de référence :  Economie Politique (1ère édition 1990, réédité 2007)  Edmund S. Phelps  Prix Nobel en 2006   Année Universitaire 2018/2019   François Langot Université du Maine                                               contact : flangot@univ-lemans.fr</vt:lpstr>
      <vt:lpstr>Organisation</vt:lpstr>
      <vt:lpstr>Qu’entend-on par « analyse économique »?</vt:lpstr>
      <vt:lpstr>L’individu au centre de l’analyse économique</vt:lpstr>
      <vt:lpstr>L’économie ne se réduit pas à l’analyse de l’individu</vt:lpstr>
      <vt:lpstr>L’économie et la société</vt:lpstr>
      <vt:lpstr>L’économie et la société</vt:lpstr>
      <vt:lpstr>L’économie et la société</vt:lpstr>
      <vt:lpstr>L’économie et la société</vt:lpstr>
      <vt:lpstr>Une économie sociale  change les individus</vt:lpstr>
      <vt:lpstr>Liens avec l’histoire Revenu par habitant -1000 à 2000 (Clark [2007])</vt:lpstr>
      <vt:lpstr>Liens avec l’histoire Revenu par habitant 1000-2000 (Clark [2007])</vt:lpstr>
      <vt:lpstr>Les 4 questions clés pour une économie </vt:lpstr>
      <vt:lpstr>Comment répondre à ces questions?</vt:lpstr>
      <vt:lpstr>L’économie et la politique</vt:lpstr>
      <vt:lpstr>L’économie et la politique</vt:lpstr>
      <vt:lpstr>Pourquoi ne pas traiter de l’économie « socialiste »?</vt:lpstr>
      <vt:lpstr>Apport et limite de l’approche basée sur l’individualisme</vt:lpstr>
      <vt:lpstr>Les outils:  La modélisation mathématique  et  les statistiques</vt:lpstr>
      <vt:lpstr>Echanges entre acheteur/vendeur       Effet d ’une variation de « X »</vt:lpstr>
      <vt:lpstr>Derrière ce shéma simple peut se cacher des comportements complexes</vt:lpstr>
      <vt:lpstr>Données Statistiques  </vt:lpstr>
      <vt:lpstr>Données Statistiques  </vt:lpstr>
      <vt:lpstr>Décomposition cycle-tendance</vt:lpstr>
      <vt:lpstr>Le Produit Intérieur Brut : PIB (aujourd’hui 2 000 milliards €/an) </vt:lpstr>
      <vt:lpstr>Taux de chômage par âge, USA</vt:lpstr>
      <vt:lpstr>Taux d’embauche par âge, USA</vt:lpstr>
      <vt:lpstr>Taux de séparation par âge, USA</vt:lpstr>
      <vt:lpstr>Diapositive 29</vt:lpstr>
      <vt:lpstr>Diapositive 30</vt:lpstr>
      <vt:lpstr>Distributions de revenus et inégalités</vt:lpstr>
      <vt:lpstr>Distribution des salaires en France</vt:lpstr>
      <vt:lpstr>Tester et prévoir</vt:lpstr>
      <vt:lpstr>Un exemple de test à partir des corrélations temporelles</vt:lpstr>
      <vt:lpstr>Mesurer l’effort de travail d’une population</vt:lpstr>
      <vt:lpstr>Les faits dans les pays de l’OCDE (heures travaillées) / (Population des 15-64)</vt:lpstr>
      <vt:lpstr>Question 1 : Pourquoi existe-t-il des différences entre ces pays?</vt:lpstr>
      <vt:lpstr>Quelle méthode pour expliquer ces différences actuelles?</vt:lpstr>
      <vt:lpstr>Groupe 1 :  heures travaillées &lt; 75% heures travaillées aux US en 2003</vt:lpstr>
      <vt:lpstr>Groupe 4 :  heures travaillées &gt; 95% des heures travaillées aux US en 2003</vt:lpstr>
      <vt:lpstr>Les enseignements de ces expériences</vt:lpstr>
      <vt:lpstr>Les enseignements de la théorie</vt:lpstr>
      <vt:lpstr>Le modèle</vt:lpstr>
      <vt:lpstr>L’evolution de la pression fiscale (recettes du gouvernement / PIB) </vt:lpstr>
      <vt:lpstr>Un scenario </vt:lpstr>
      <vt:lpstr>Lorsque les impôts et charges baissent, les heures travaillées augmentent  </vt:lpstr>
      <vt:lpstr>Un autre exemple</vt:lpstr>
      <vt:lpstr>Diapositive 48</vt:lpstr>
      <vt:lpstr>Conclusion: définition d’une économie</vt:lpstr>
      <vt:lpstr>Plan du cours</vt:lpstr>
      <vt:lpstr>Annexe : autres données</vt:lpstr>
      <vt:lpstr>Co-mouvements des séries (1)</vt:lpstr>
      <vt:lpstr>Co-mouvements des séries (2)</vt:lpstr>
      <vt:lpstr>« Pro-, A-, Contra -Cyclicité »</vt:lpstr>
      <vt:lpstr>Consommation par âge  USA (1980-2003)</vt:lpstr>
      <vt:lpstr>Revenus par âge USA (1980-2003)</vt:lpstr>
      <vt:lpstr>Richesse par âge USA (1984-1999)</vt:lpstr>
      <vt:lpstr>Richesse hors résidence, par âge USA (1984-1999)</vt:lpstr>
      <vt:lpstr>Consommation par âge, France</vt:lpstr>
      <vt:lpstr>Revenus par âge, France</vt:lpstr>
      <vt:lpstr>Revenus par âge et par diplôme, France</vt:lpstr>
      <vt:lpstr>Patrimoine médian par âge, France</vt:lpstr>
      <vt:lpstr>Patrimoine moyen par âge, France</vt:lpstr>
      <vt:lpstr>Patrimoine moyen du 1er décile, France</vt:lpstr>
      <vt:lpstr>Patrimoine moyen du 2ème décile, France</vt:lpstr>
      <vt:lpstr>Patrimoine moyen du 3ème décile, France</vt:lpstr>
      <vt:lpstr>Patrimoine moyen du 4ème décile, France</vt:lpstr>
    </vt:vector>
  </TitlesOfParts>
  <Company>Université du Maine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Langot</dc:creator>
  <cp:lastModifiedBy>flangot</cp:lastModifiedBy>
  <cp:revision>347</cp:revision>
  <cp:lastPrinted>2000-09-01T13:50:11Z</cp:lastPrinted>
  <dcterms:created xsi:type="dcterms:W3CDTF">2000-02-15T11:55:16Z</dcterms:created>
  <dcterms:modified xsi:type="dcterms:W3CDTF">2018-09-13T19:51:37Z</dcterms:modified>
</cp:coreProperties>
</file>