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8"/>
  </p:notesMasterIdLst>
  <p:sldIdLst>
    <p:sldId id="357" r:id="rId2"/>
    <p:sldId id="312" r:id="rId3"/>
    <p:sldId id="343" r:id="rId4"/>
    <p:sldId id="283" r:id="rId5"/>
    <p:sldId id="327" r:id="rId6"/>
    <p:sldId id="328" r:id="rId7"/>
    <p:sldId id="287" r:id="rId8"/>
    <p:sldId id="296" r:id="rId9"/>
    <p:sldId id="329" r:id="rId10"/>
    <p:sldId id="385" r:id="rId11"/>
    <p:sldId id="386" r:id="rId12"/>
    <p:sldId id="388" r:id="rId13"/>
    <p:sldId id="389" r:id="rId14"/>
    <p:sldId id="387" r:id="rId15"/>
    <p:sldId id="298" r:id="rId16"/>
    <p:sldId id="344" r:id="rId17"/>
    <p:sldId id="322" r:id="rId18"/>
    <p:sldId id="346" r:id="rId19"/>
    <p:sldId id="390" r:id="rId20"/>
    <p:sldId id="391" r:id="rId21"/>
    <p:sldId id="395" r:id="rId22"/>
    <p:sldId id="392" r:id="rId23"/>
    <p:sldId id="393" r:id="rId24"/>
    <p:sldId id="394" r:id="rId25"/>
    <p:sldId id="396" r:id="rId26"/>
    <p:sldId id="399" r:id="rId27"/>
    <p:sldId id="400" r:id="rId28"/>
    <p:sldId id="397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7" r:id="rId38"/>
    <p:sldId id="418" r:id="rId39"/>
    <p:sldId id="414" r:id="rId40"/>
    <p:sldId id="413" r:id="rId41"/>
    <p:sldId id="347" r:id="rId42"/>
    <p:sldId id="349" r:id="rId43"/>
    <p:sldId id="350" r:id="rId44"/>
    <p:sldId id="351" r:id="rId45"/>
    <p:sldId id="358" r:id="rId46"/>
    <p:sldId id="359" r:id="rId47"/>
    <p:sldId id="352" r:id="rId48"/>
    <p:sldId id="353" r:id="rId49"/>
    <p:sldId id="354" r:id="rId50"/>
    <p:sldId id="383" r:id="rId51"/>
    <p:sldId id="345" r:id="rId52"/>
    <p:sldId id="361" r:id="rId53"/>
    <p:sldId id="301" r:id="rId54"/>
    <p:sldId id="362" r:id="rId55"/>
    <p:sldId id="363" r:id="rId56"/>
    <p:sldId id="364" r:id="rId57"/>
    <p:sldId id="365" r:id="rId58"/>
    <p:sldId id="366" r:id="rId59"/>
    <p:sldId id="302" r:id="rId60"/>
    <p:sldId id="367" r:id="rId61"/>
    <p:sldId id="415" r:id="rId62"/>
    <p:sldId id="416" r:id="rId63"/>
    <p:sldId id="368" r:id="rId64"/>
    <p:sldId id="303" r:id="rId65"/>
    <p:sldId id="304" r:id="rId66"/>
    <p:sldId id="370" r:id="rId67"/>
  </p:sldIdLst>
  <p:sldSz cx="9144000" cy="6858000" type="screen4x3"/>
  <p:notesSz cx="7104063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FFF66"/>
    <a:srgbClr val="00FF00"/>
    <a:srgbClr val="B2B2B2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0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6" y="-90"/>
      </p:cViewPr>
      <p:guideLst>
        <p:guide orient="horz" pos="3224"/>
        <p:guide pos="22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1"/>
            <a:ext cx="5209646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CE021EA-24C1-4B7B-B0B1-7599FF87F9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9BBFD-D86E-4671-A645-91118B1C814B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8F6CF-F50D-4F85-B9C0-FBCDD53B520D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0043F-96E3-4ABB-8D7B-7611571EF152}" type="slidenum">
              <a:rPr lang="fr-FR" smtClean="0"/>
              <a:pPr/>
              <a:t>17</a:t>
            </a:fld>
            <a:endParaRPr lang="fr-FR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5899-1970-4382-94AE-1ADB2D0ADE60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43D04-EE73-4AC3-BE7F-EB45D5C74E87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021EA-24C1-4B7B-B0B1-7599FF87F952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0AED8-A35A-4933-B558-DD404F016AE6}" type="slidenum">
              <a:rPr lang="en-US"/>
              <a:pPr/>
              <a:t>33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1D9A8-98B0-4A56-882A-C650021F5BBA}" type="slidenum">
              <a:rPr lang="en-US"/>
              <a:pPr/>
              <a:t>34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021EA-24C1-4B7B-B0B1-7599FF87F952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28B23775-66B6-4E76-B047-CCF1F926CE0A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AD703B04-B0F5-4049-9904-A575BFA0566F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AFF2D391-E137-453F-8148-D14C0A69D4A4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FC3B2676-5DD8-4B08-A890-066CCF217FB9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0CCFC0-7736-4844-864C-B6D6D3E0433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0A5391A7-5546-4392-8655-FAA0CF90A92C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4CAAB5F3-A164-42B1-8712-C55194E91E61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6D989F94-D9BE-4690-A0D1-4F191B8E84E4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90BDAE1F-F29F-407C-9895-346250A63E24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1BCBA66E-8110-46D4-8ED6-6DAEBC5FCAD7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63C02E87-96B9-44B3-B4AC-40624980017B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789D3DE6-4FBF-4C6E-86E9-7523DFDCBB63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Thème 1 - </a:t>
            </a:r>
            <a:fld id="{81CBA5F8-D7E5-4E72-A64B-03389FBAF72F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7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fr-FR"/>
              <a:t>Thème 1 - </a:t>
            </a:r>
            <a:fld id="{4DD549CC-C1E2-4AF8-B098-80A705B36D93}" type="slidenum">
              <a:rPr lang="fr-FR"/>
              <a:pPr>
                <a:defRPr/>
              </a:pPr>
              <a:t>‹N°›</a:t>
            </a:fld>
            <a:r>
              <a:rPr lang="fr-FR"/>
              <a:t> - </a:t>
            </a:r>
          </a:p>
        </p:txBody>
      </p:sp>
      <p:grpSp>
        <p:nvGrpSpPr>
          <p:cNvPr id="5125" name="Group 7"/>
          <p:cNvGrpSpPr>
            <a:grpSpLocks/>
          </p:cNvGrpSpPr>
          <p:nvPr userDrawn="1"/>
        </p:nvGrpSpPr>
        <p:grpSpPr bwMode="auto">
          <a:xfrm>
            <a:off x="8305800" y="6413500"/>
            <a:ext cx="833438" cy="444500"/>
            <a:chOff x="3600" y="2592"/>
            <a:chExt cx="2465" cy="1276"/>
          </a:xfrm>
        </p:grpSpPr>
        <p:pic>
          <p:nvPicPr>
            <p:cNvPr id="5126" name="Picture 8"/>
            <p:cNvPicPr>
              <a:picLocks noChangeAspect="1" noChangeArrowheads="1"/>
            </p:cNvPicPr>
            <p:nvPr/>
          </p:nvPicPr>
          <p:blipFill>
            <a:blip r:embed="rId15" cstate="print"/>
            <a:srcRect r="417"/>
            <a:stretch>
              <a:fillRect/>
            </a:stretch>
          </p:blipFill>
          <p:spPr bwMode="auto">
            <a:xfrm>
              <a:off x="3600" y="2592"/>
              <a:ext cx="2465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9"/>
            <p:cNvPicPr>
              <a:picLocks noChangeAspect="1" noChangeArrowheads="1"/>
            </p:cNvPicPr>
            <p:nvPr/>
          </p:nvPicPr>
          <p:blipFill>
            <a:blip r:embed="rId16" cstate="print"/>
            <a:srcRect r="417"/>
            <a:stretch>
              <a:fillRect/>
            </a:stretch>
          </p:blipFill>
          <p:spPr bwMode="auto">
            <a:xfrm>
              <a:off x="3600" y="3109"/>
              <a:ext cx="246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0"/>
            <p:cNvPicPr>
              <a:picLocks noChangeAspect="1" noChangeArrowheads="1"/>
            </p:cNvPicPr>
            <p:nvPr/>
          </p:nvPicPr>
          <p:blipFill>
            <a:blip r:embed="rId17" cstate="print"/>
            <a:srcRect r="417"/>
            <a:stretch>
              <a:fillRect/>
            </a:stretch>
          </p:blipFill>
          <p:spPr bwMode="auto">
            <a:xfrm>
              <a:off x="3600" y="3627"/>
              <a:ext cx="2465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306638"/>
          </a:xfrm>
        </p:spPr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Chapitre 1 </a:t>
            </a:r>
            <a:br>
              <a:rPr lang="fr-FR" smtClean="0">
                <a:solidFill>
                  <a:schemeClr val="tx1"/>
                </a:solidFill>
              </a:rPr>
            </a:br>
            <a:r>
              <a:rPr lang="fr-FR" smtClean="0">
                <a:solidFill>
                  <a:schemeClr val="tx1"/>
                </a:solidFill>
              </a:rPr>
              <a:t> </a:t>
            </a:r>
            <a:r>
              <a:rPr lang="fr-FR" smtClean="0"/>
              <a:t>Rareté, choix rationnels et équilibre</a:t>
            </a:r>
            <a:endParaRPr lang="fr-FR" smtClean="0">
              <a:solidFill>
                <a:schemeClr val="tx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58"/>
            <a:ext cx="6400800" cy="1752600"/>
          </a:xfrm>
        </p:spPr>
        <p:txBody>
          <a:bodyPr/>
          <a:lstStyle/>
          <a:p>
            <a:r>
              <a:rPr lang="fr-FR" i="1" dirty="0" smtClean="0"/>
              <a:t>De l’individualisme </a:t>
            </a:r>
          </a:p>
          <a:p>
            <a:r>
              <a:rPr lang="fr-FR" i="1" dirty="0" smtClean="0"/>
              <a:t>aux interactions sociales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Analyse mathématique de ce schéma (microéconomie du producteur)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114800"/>
          </a:xfrm>
        </p:spPr>
        <p:txBody>
          <a:bodyPr/>
          <a:lstStyle/>
          <a:p>
            <a:r>
              <a:rPr lang="fr-FR" sz="2800" dirty="0" smtClean="0"/>
              <a:t>Hypothèse 1: on produit avec un temps de travail donné, noté h, réparti entre le travail de culture (le blé), noté </a:t>
            </a:r>
            <a:r>
              <a:rPr lang="fr-FR" sz="2800" dirty="0" err="1" smtClean="0"/>
              <a:t>hb</a:t>
            </a:r>
            <a:r>
              <a:rPr lang="fr-FR" sz="2800" dirty="0" smtClean="0"/>
              <a:t>, et le travail de berger (la laine), noté hl. </a:t>
            </a:r>
            <a:r>
              <a:rPr lang="fr-FR" sz="2800" dirty="0" err="1" smtClean="0"/>
              <a:t>hb</a:t>
            </a:r>
            <a:r>
              <a:rPr lang="fr-FR" sz="2800" dirty="0" smtClean="0"/>
              <a:t> et hl sont les </a:t>
            </a:r>
            <a:r>
              <a:rPr lang="fr-FR" sz="2800" b="1" dirty="0" smtClean="0"/>
              <a:t>inputs</a:t>
            </a:r>
            <a:r>
              <a:rPr lang="fr-FR" sz="2800" dirty="0" smtClean="0"/>
              <a:t>. On a donc</a:t>
            </a:r>
          </a:p>
          <a:p>
            <a:pPr>
              <a:buNone/>
            </a:pPr>
            <a:r>
              <a:rPr lang="fr-FR" sz="2800" dirty="0" smtClean="0"/>
              <a:t>			h = </a:t>
            </a:r>
            <a:r>
              <a:rPr lang="fr-FR" sz="2800" dirty="0" err="1" smtClean="0"/>
              <a:t>hb</a:t>
            </a:r>
            <a:r>
              <a:rPr lang="fr-FR" sz="2800" dirty="0" smtClean="0"/>
              <a:t> + hl =&gt; hl = h – </a:t>
            </a:r>
            <a:r>
              <a:rPr lang="fr-FR" sz="2800" dirty="0" err="1" smtClean="0"/>
              <a:t>hb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 Les deux productions (blé et laine) sont donc liées: quand l’agriculteur ne travail pas pour l’une, alors il travail pour l’autre.</a:t>
            </a:r>
            <a:endParaRPr lang="fr-FR" sz="28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10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Analyse mathématique de ce schéma (microéconomie du producteur)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114800"/>
          </a:xfrm>
        </p:spPr>
        <p:txBody>
          <a:bodyPr/>
          <a:lstStyle/>
          <a:p>
            <a:r>
              <a:rPr lang="fr-FR" sz="2800" dirty="0" smtClean="0"/>
              <a:t>Hypothèse 2: si le travail est utilisé pour produire une quantité de blé, noté </a:t>
            </a:r>
            <a:r>
              <a:rPr lang="fr-FR" sz="2800" dirty="0" err="1" smtClean="0"/>
              <a:t>yb</a:t>
            </a:r>
            <a:r>
              <a:rPr lang="fr-FR" sz="2800" dirty="0" smtClean="0"/>
              <a:t>, alors la « transformation » du travail en blé est décrite par  </a:t>
            </a:r>
          </a:p>
          <a:p>
            <a:pPr>
              <a:buNone/>
            </a:pPr>
            <a:r>
              <a:rPr lang="fr-FR" sz="2800" dirty="0" smtClean="0"/>
              <a:t>				</a:t>
            </a:r>
            <a:r>
              <a:rPr lang="fr-FR" sz="2800" dirty="0" err="1" smtClean="0"/>
              <a:t>yb</a:t>
            </a:r>
            <a:r>
              <a:rPr lang="fr-FR" sz="2800" dirty="0" smtClean="0"/>
              <a:t> = </a:t>
            </a:r>
            <a:r>
              <a:rPr lang="fr-FR" sz="2800" dirty="0" err="1" smtClean="0"/>
              <a:t>hb</a:t>
            </a:r>
            <a:r>
              <a:rPr lang="fr-FR" sz="2800" dirty="0" smtClean="0"/>
              <a:t>^(1/2)</a:t>
            </a:r>
          </a:p>
          <a:p>
            <a:r>
              <a:rPr lang="fr-FR" dirty="0" smtClean="0"/>
              <a:t>Propriété de cette fonction : elle est concave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 Au début (quand </a:t>
            </a:r>
            <a:r>
              <a:rPr lang="fr-FR" dirty="0" err="1" smtClean="0">
                <a:sym typeface="Wingdings" pitchFamily="2" charset="2"/>
              </a:rPr>
              <a:t>hb</a:t>
            </a:r>
            <a:r>
              <a:rPr lang="fr-FR" dirty="0" smtClean="0">
                <a:sym typeface="Wingdings" pitchFamily="2" charset="2"/>
              </a:rPr>
              <a:t> est petit), les accroissement de production sont </a:t>
            </a:r>
            <a:r>
              <a:rPr lang="fr-FR" dirty="0" smtClean="0">
                <a:sym typeface="Wingdings" pitchFamily="2" charset="2"/>
              </a:rPr>
              <a:t>grands. Quand </a:t>
            </a:r>
            <a:r>
              <a:rPr lang="fr-FR" dirty="0" err="1" smtClean="0">
                <a:sym typeface="Wingdings" pitchFamily="2" charset="2"/>
              </a:rPr>
              <a:t>hb</a:t>
            </a:r>
            <a:r>
              <a:rPr lang="fr-FR" dirty="0" smtClean="0">
                <a:sym typeface="Wingdings" pitchFamily="2" charset="2"/>
              </a:rPr>
              <a:t> croît, alors que </a:t>
            </a:r>
            <a:r>
              <a:rPr lang="fr-FR" dirty="0" err="1" smtClean="0">
                <a:sym typeface="Wingdings" pitchFamily="2" charset="2"/>
              </a:rPr>
              <a:t>hb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est déjà grand, il est difficile d’accroître </a:t>
            </a:r>
            <a:r>
              <a:rPr lang="fr-FR" dirty="0" err="1" smtClean="0">
                <a:sym typeface="Wingdings" pitchFamily="2" charset="2"/>
              </a:rPr>
              <a:t>yb</a:t>
            </a:r>
            <a:r>
              <a:rPr lang="fr-FR" dirty="0" smtClean="0">
                <a:sym typeface="Wingdings" pitchFamily="2" charset="2"/>
              </a:rPr>
              <a:t>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11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Analyse mathématique de ce schéma (microéconomie du producteur)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114800"/>
          </a:xfrm>
        </p:spPr>
        <p:txBody>
          <a:bodyPr/>
          <a:lstStyle/>
          <a:p>
            <a:r>
              <a:rPr lang="fr-FR" sz="2800" dirty="0" smtClean="0"/>
              <a:t>Hypothèse 3: si le travail est utilisé pour produire de la laine, noté </a:t>
            </a:r>
            <a:r>
              <a:rPr lang="fr-FR" sz="2800" dirty="0" err="1" smtClean="0"/>
              <a:t>yl</a:t>
            </a:r>
            <a:r>
              <a:rPr lang="fr-FR" sz="2800" dirty="0" smtClean="0"/>
              <a:t>, alors la « transformation » du travail en laine est décrite par la fonction:</a:t>
            </a:r>
          </a:p>
          <a:p>
            <a:pPr>
              <a:buNone/>
            </a:pPr>
            <a:r>
              <a:rPr lang="fr-FR" sz="2800" dirty="0" smtClean="0"/>
              <a:t>			</a:t>
            </a:r>
            <a:r>
              <a:rPr lang="fr-FR" sz="2800" dirty="0" err="1" smtClean="0"/>
              <a:t>yl</a:t>
            </a:r>
            <a:r>
              <a:rPr lang="fr-FR" sz="2800" dirty="0" smtClean="0"/>
              <a:t> = hl^(3/4)   </a:t>
            </a:r>
            <a:r>
              <a:rPr lang="fr-FR" sz="2800" dirty="0" smtClean="0">
                <a:sym typeface="Wingdings" pitchFamily="2" charset="2"/>
              </a:rPr>
              <a:t> concave</a:t>
            </a:r>
            <a:endParaRPr lang="fr-FR" sz="2800" dirty="0" smtClean="0"/>
          </a:p>
          <a:p>
            <a:r>
              <a:rPr lang="fr-FR" sz="2800" dirty="0" smtClean="0"/>
              <a:t>Quelles leçons simples tirer de ces hypothèses?</a:t>
            </a:r>
          </a:p>
          <a:p>
            <a:pPr lvl="1"/>
            <a:r>
              <a:rPr lang="fr-FR" sz="2400" dirty="0" smtClean="0"/>
              <a:t>si hl=0, alors </a:t>
            </a:r>
            <a:r>
              <a:rPr lang="fr-FR" sz="2400" dirty="0" err="1" smtClean="0"/>
              <a:t>hb</a:t>
            </a:r>
            <a:r>
              <a:rPr lang="fr-FR" sz="2400" dirty="0" smtClean="0"/>
              <a:t>=h et </a:t>
            </a:r>
            <a:r>
              <a:rPr lang="fr-FR" sz="2400" dirty="0" err="1" smtClean="0"/>
              <a:t>yl</a:t>
            </a:r>
            <a:r>
              <a:rPr lang="fr-FR" sz="2400" dirty="0" smtClean="0"/>
              <a:t>=0 et </a:t>
            </a:r>
            <a:r>
              <a:rPr lang="fr-FR" sz="2400" dirty="0" err="1" smtClean="0"/>
              <a:t>yb</a:t>
            </a:r>
            <a:r>
              <a:rPr lang="fr-FR" sz="2400" dirty="0" smtClean="0"/>
              <a:t> = h^(1/2)</a:t>
            </a:r>
          </a:p>
          <a:p>
            <a:pPr lvl="1"/>
            <a:r>
              <a:rPr lang="fr-FR" sz="2400" dirty="0" smtClean="0"/>
              <a:t>si hl=h, alors </a:t>
            </a:r>
            <a:r>
              <a:rPr lang="fr-FR" sz="2400" dirty="0" err="1" smtClean="0"/>
              <a:t>hb</a:t>
            </a:r>
            <a:r>
              <a:rPr lang="fr-FR" sz="2400" dirty="0" smtClean="0"/>
              <a:t>=0 et </a:t>
            </a:r>
            <a:r>
              <a:rPr lang="fr-FR" sz="2400" dirty="0" err="1" smtClean="0"/>
              <a:t>yl</a:t>
            </a:r>
            <a:r>
              <a:rPr lang="fr-FR" sz="2400" dirty="0" smtClean="0"/>
              <a:t>=h ^(3/4) et </a:t>
            </a:r>
            <a:r>
              <a:rPr lang="fr-FR" sz="2400" dirty="0" err="1" smtClean="0"/>
              <a:t>yb</a:t>
            </a:r>
            <a:r>
              <a:rPr lang="fr-FR" sz="2400" dirty="0" smtClean="0"/>
              <a:t> = 0</a:t>
            </a:r>
          </a:p>
          <a:p>
            <a:pPr lvl="1"/>
            <a:r>
              <a:rPr lang="fr-FR" sz="2400" dirty="0" smtClean="0"/>
              <a:t>si 0&lt;hl&lt;h, alors 0&lt;</a:t>
            </a:r>
            <a:r>
              <a:rPr lang="fr-FR" sz="2400" dirty="0" err="1" smtClean="0"/>
              <a:t>hb</a:t>
            </a:r>
            <a:r>
              <a:rPr lang="fr-FR" sz="2400" dirty="0" smtClean="0"/>
              <a:t>&lt;h et donc </a:t>
            </a:r>
            <a:r>
              <a:rPr lang="fr-FR" sz="2400" dirty="0" err="1" smtClean="0"/>
              <a:t>yl</a:t>
            </a:r>
            <a:r>
              <a:rPr lang="fr-FR" sz="2400" dirty="0" smtClean="0"/>
              <a:t>&gt;0 et </a:t>
            </a:r>
            <a:r>
              <a:rPr lang="fr-FR" sz="2400" dirty="0" err="1" smtClean="0"/>
              <a:t>yb</a:t>
            </a:r>
            <a:r>
              <a:rPr lang="fr-FR" sz="2400" dirty="0" smtClean="0"/>
              <a:t>&gt;0  </a:t>
            </a: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endParaRPr lang="fr-FR" sz="28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12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000760" y="4572008"/>
            <a:ext cx="2786082" cy="8572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143000"/>
          </a:xfrm>
        </p:spPr>
        <p:txBody>
          <a:bodyPr/>
          <a:lstStyle/>
          <a:p>
            <a:r>
              <a:rPr lang="fr-FR" dirty="0" smtClean="0"/>
              <a:t>Les possibilités de 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114800"/>
          </a:xfrm>
        </p:spPr>
        <p:txBody>
          <a:bodyPr/>
          <a:lstStyle/>
          <a:p>
            <a:r>
              <a:rPr lang="fr-FR" dirty="0" smtClean="0"/>
              <a:t>Comme on a hl = h-</a:t>
            </a:r>
            <a:r>
              <a:rPr lang="fr-FR" dirty="0" err="1" smtClean="0"/>
              <a:t>hb</a:t>
            </a:r>
            <a:r>
              <a:rPr lang="fr-FR" dirty="0" smtClean="0"/>
              <a:t>, on déduit</a:t>
            </a:r>
          </a:p>
          <a:p>
            <a:pPr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yl</a:t>
            </a:r>
            <a:r>
              <a:rPr lang="fr-FR" sz="2800" dirty="0" smtClean="0"/>
              <a:t>^(4/3) = hl = h-</a:t>
            </a:r>
            <a:r>
              <a:rPr lang="fr-FR" sz="2800" dirty="0" err="1" smtClean="0"/>
              <a:t>hb</a:t>
            </a:r>
            <a:r>
              <a:rPr lang="fr-FR" sz="2800" dirty="0" smtClean="0"/>
              <a:t>  =&gt; h-</a:t>
            </a:r>
            <a:r>
              <a:rPr lang="fr-FR" sz="2800" dirty="0" err="1" smtClean="0"/>
              <a:t>yl</a:t>
            </a:r>
            <a:r>
              <a:rPr lang="fr-FR" sz="2800" dirty="0" smtClean="0"/>
              <a:t>^(4/3) = </a:t>
            </a:r>
            <a:r>
              <a:rPr lang="fr-FR" sz="2800" dirty="0" err="1" smtClean="0"/>
              <a:t>hb</a:t>
            </a:r>
            <a:endParaRPr lang="fr-FR" sz="2800" dirty="0" smtClean="0"/>
          </a:p>
          <a:p>
            <a:r>
              <a:rPr lang="fr-FR" dirty="0" smtClean="0"/>
              <a:t>En utilisant la fonction de production de blé, </a:t>
            </a:r>
            <a:r>
              <a:rPr lang="fr-FR" sz="2800" dirty="0" err="1" smtClean="0"/>
              <a:t>yb</a:t>
            </a:r>
            <a:r>
              <a:rPr lang="fr-FR" sz="2800" dirty="0" smtClean="0"/>
              <a:t> = </a:t>
            </a:r>
            <a:r>
              <a:rPr lang="fr-FR" sz="2800" dirty="0" err="1" smtClean="0"/>
              <a:t>hb</a:t>
            </a:r>
            <a:r>
              <a:rPr lang="fr-FR" sz="2800" dirty="0" smtClean="0"/>
              <a:t>^(1/2)</a:t>
            </a:r>
            <a:r>
              <a:rPr lang="fr-FR" dirty="0" smtClean="0"/>
              <a:t>, on peut alors lier les deux productions:</a:t>
            </a:r>
          </a:p>
          <a:p>
            <a:pPr>
              <a:buNone/>
            </a:pPr>
            <a:r>
              <a:rPr lang="fr-FR" sz="2800" dirty="0" smtClean="0"/>
              <a:t>		</a:t>
            </a:r>
            <a:r>
              <a:rPr lang="fr-FR" sz="2800" dirty="0" err="1" smtClean="0"/>
              <a:t>yb</a:t>
            </a:r>
            <a:r>
              <a:rPr lang="fr-FR" sz="2800" dirty="0" smtClean="0"/>
              <a:t> = [h-</a:t>
            </a:r>
            <a:r>
              <a:rPr lang="fr-FR" sz="2800" dirty="0" err="1" smtClean="0"/>
              <a:t>yl</a:t>
            </a:r>
            <a:r>
              <a:rPr lang="fr-FR" sz="2800" dirty="0" smtClean="0"/>
              <a:t>^(4/3)]^(1/2) </a:t>
            </a:r>
            <a:r>
              <a:rPr lang="fr-FR" sz="2800" dirty="0" smtClean="0">
                <a:sym typeface="Wingdings" pitchFamily="2" charset="2"/>
              </a:rPr>
              <a:t> </a:t>
            </a:r>
            <a:r>
              <a:rPr lang="fr-FR" sz="2800" dirty="0" err="1" smtClean="0">
                <a:sym typeface="Wingdings" pitchFamily="2" charset="2"/>
              </a:rPr>
              <a:t>yb</a:t>
            </a:r>
            <a:r>
              <a:rPr lang="fr-FR" sz="2800" dirty="0" smtClean="0">
                <a:sym typeface="Wingdings" pitchFamily="2" charset="2"/>
              </a:rPr>
              <a:t> = f(</a:t>
            </a:r>
            <a:r>
              <a:rPr lang="fr-FR" sz="2800" dirty="0" err="1" smtClean="0">
                <a:sym typeface="Wingdings" pitchFamily="2" charset="2"/>
              </a:rPr>
              <a:t>yl</a:t>
            </a:r>
            <a:r>
              <a:rPr lang="fr-FR" sz="2800" dirty="0" smtClean="0">
                <a:sym typeface="Wingdings" pitchFamily="2" charset="2"/>
              </a:rPr>
              <a:t>)</a:t>
            </a:r>
            <a:endParaRPr lang="fr-FR" sz="2800" dirty="0" smtClean="0"/>
          </a:p>
          <a:p>
            <a:r>
              <a:rPr lang="fr-FR" dirty="0" smtClean="0"/>
              <a:t>On déduit alors</a:t>
            </a:r>
          </a:p>
          <a:p>
            <a:pPr lvl="1"/>
            <a:r>
              <a:rPr lang="fr-FR" dirty="0" smtClean="0"/>
              <a:t>Si </a:t>
            </a:r>
            <a:r>
              <a:rPr lang="fr-FR" dirty="0" err="1" smtClean="0"/>
              <a:t>yl</a:t>
            </a:r>
            <a:r>
              <a:rPr lang="fr-FR" dirty="0" smtClean="0"/>
              <a:t>=0, alors </a:t>
            </a:r>
            <a:r>
              <a:rPr lang="fr-FR" dirty="0" err="1" smtClean="0"/>
              <a:t>yb</a:t>
            </a:r>
            <a:r>
              <a:rPr lang="fr-FR" dirty="0" smtClean="0"/>
              <a:t> = h^(1/2)</a:t>
            </a:r>
          </a:p>
          <a:p>
            <a:pPr lvl="1"/>
            <a:r>
              <a:rPr lang="fr-FR" dirty="0" smtClean="0"/>
              <a:t>Si h=</a:t>
            </a:r>
            <a:r>
              <a:rPr lang="fr-FR" dirty="0" err="1" smtClean="0"/>
              <a:t>yl</a:t>
            </a:r>
            <a:r>
              <a:rPr lang="fr-FR" dirty="0" smtClean="0"/>
              <a:t>^(4/3) </a:t>
            </a:r>
            <a:r>
              <a:rPr lang="fr-FR" dirty="0" smtClean="0">
                <a:sym typeface="Wingdings" pitchFamily="2" charset="2"/>
              </a:rPr>
              <a:t> </a:t>
            </a:r>
            <a:r>
              <a:rPr lang="fr-FR" dirty="0" err="1" smtClean="0"/>
              <a:t>yl</a:t>
            </a:r>
            <a:r>
              <a:rPr lang="fr-FR" dirty="0" smtClean="0"/>
              <a:t>=h^(3/4) alors </a:t>
            </a:r>
            <a:r>
              <a:rPr lang="fr-FR" dirty="0" err="1" smtClean="0"/>
              <a:t>yb</a:t>
            </a:r>
            <a:r>
              <a:rPr lang="fr-FR" dirty="0" smtClean="0"/>
              <a:t>=0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13</a:t>
            </a:fld>
            <a:r>
              <a:rPr lang="fr-FR" smtClean="0"/>
              <a:t> - 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929322" y="4598267"/>
            <a:ext cx="2929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Coût d’opportunité </a:t>
            </a:r>
          </a:p>
          <a:p>
            <a:r>
              <a:rPr lang="fr-FR" sz="2400" dirty="0" smtClean="0"/>
              <a:t>d’une unité de laine?</a:t>
            </a:r>
            <a:endParaRPr lang="fr-FR" sz="2400" dirty="0"/>
          </a:p>
        </p:txBody>
      </p:sp>
      <p:cxnSp>
        <p:nvCxnSpPr>
          <p:cNvPr id="7" name="Connecteur droit avec flèche 6"/>
          <p:cNvCxnSpPr/>
          <p:nvPr/>
        </p:nvCxnSpPr>
        <p:spPr bwMode="auto">
          <a:xfrm>
            <a:off x="6929454" y="4357694"/>
            <a:ext cx="357190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42852"/>
            <a:ext cx="7772400" cy="1143000"/>
          </a:xfrm>
        </p:spPr>
        <p:txBody>
          <a:bodyPr/>
          <a:lstStyle/>
          <a:p>
            <a:r>
              <a:rPr lang="fr-FR" sz="3600" dirty="0" smtClean="0"/>
              <a:t>Analyse alternative de ce schéma (microéconomie du producteur)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357298"/>
            <a:ext cx="8134672" cy="4114800"/>
          </a:xfrm>
        </p:spPr>
        <p:txBody>
          <a:bodyPr/>
          <a:lstStyle/>
          <a:p>
            <a:r>
              <a:rPr lang="fr-FR" sz="2800" dirty="0" smtClean="0"/>
              <a:t>Hypothèse 1: hl est donné (fixe)</a:t>
            </a:r>
          </a:p>
          <a:p>
            <a:r>
              <a:rPr lang="fr-FR" sz="2800" dirty="0" smtClean="0"/>
              <a:t>Hypothèse 2: on fait varier </a:t>
            </a:r>
            <a:r>
              <a:rPr lang="fr-FR" sz="2800" dirty="0" err="1" smtClean="0"/>
              <a:t>hb</a:t>
            </a:r>
            <a:r>
              <a:rPr lang="fr-FR" sz="2800" dirty="0" smtClean="0"/>
              <a:t> entre [0;h-hl], car on doit toujours avoir, au max h=hl+</a:t>
            </a:r>
            <a:r>
              <a:rPr lang="fr-FR" sz="2800" dirty="0" err="1" smtClean="0"/>
              <a:t>hb</a:t>
            </a:r>
            <a:r>
              <a:rPr lang="fr-FR" sz="2800" dirty="0" smtClean="0"/>
              <a:t> </a:t>
            </a:r>
            <a:r>
              <a:rPr lang="fr-FR" sz="2800" dirty="0" smtClean="0">
                <a:sym typeface="Wingdings" pitchFamily="2" charset="2"/>
              </a:rPr>
              <a:t> </a:t>
            </a:r>
            <a:r>
              <a:rPr lang="fr-FR" sz="2800" dirty="0" err="1" smtClean="0">
                <a:sym typeface="Wingdings" pitchFamily="2" charset="2"/>
              </a:rPr>
              <a:t>hb</a:t>
            </a:r>
            <a:r>
              <a:rPr lang="fr-FR" sz="2800" dirty="0" smtClean="0">
                <a:sym typeface="Wingdings" pitchFamily="2" charset="2"/>
              </a:rPr>
              <a:t>=h-hl</a:t>
            </a:r>
            <a:endParaRPr lang="fr-FR" sz="2800" dirty="0" smtClean="0"/>
          </a:p>
          <a:p>
            <a:r>
              <a:rPr lang="fr-FR" sz="2800" smtClean="0"/>
              <a:t>Sur </a:t>
            </a:r>
            <a:r>
              <a:rPr lang="fr-FR" smtClean="0"/>
              <a:t>[0;h-hl], </a:t>
            </a:r>
            <a:r>
              <a:rPr lang="fr-FR" dirty="0" smtClean="0"/>
              <a:t>on a alors simplement</a:t>
            </a:r>
          </a:p>
          <a:p>
            <a:pPr>
              <a:buNone/>
            </a:pPr>
            <a:r>
              <a:rPr lang="fr-FR" dirty="0" smtClean="0"/>
              <a:t>				</a:t>
            </a:r>
            <a:r>
              <a:rPr lang="fr-FR" dirty="0" err="1" smtClean="0"/>
              <a:t>yb</a:t>
            </a:r>
            <a:r>
              <a:rPr lang="fr-FR" dirty="0" smtClean="0"/>
              <a:t> = </a:t>
            </a:r>
            <a:r>
              <a:rPr lang="fr-FR" dirty="0" err="1" smtClean="0"/>
              <a:t>hb</a:t>
            </a:r>
            <a:r>
              <a:rPr lang="fr-FR" dirty="0" smtClean="0"/>
              <a:t>^(1/2)</a:t>
            </a:r>
          </a:p>
          <a:p>
            <a:pPr lvl="1"/>
            <a:r>
              <a:rPr lang="fr-FR" dirty="0" smtClean="0"/>
              <a:t>Si </a:t>
            </a:r>
            <a:r>
              <a:rPr lang="fr-FR" dirty="0" err="1" smtClean="0"/>
              <a:t>yb</a:t>
            </a:r>
            <a:r>
              <a:rPr lang="fr-FR" dirty="0" smtClean="0"/>
              <a:t>&lt;</a:t>
            </a:r>
            <a:r>
              <a:rPr lang="fr-FR" dirty="0" err="1" smtClean="0"/>
              <a:t>hb</a:t>
            </a:r>
            <a:r>
              <a:rPr lang="fr-FR" dirty="0" smtClean="0"/>
              <a:t>^(1/2), on utilise mal sa technologie, mais c’est possible</a:t>
            </a:r>
          </a:p>
          <a:p>
            <a:pPr lvl="1"/>
            <a:r>
              <a:rPr lang="fr-FR" dirty="0" smtClean="0"/>
              <a:t>Si </a:t>
            </a:r>
            <a:r>
              <a:rPr lang="fr-FR" dirty="0" err="1" smtClean="0"/>
              <a:t>yb</a:t>
            </a:r>
            <a:r>
              <a:rPr lang="fr-FR" dirty="0" smtClean="0"/>
              <a:t>=</a:t>
            </a:r>
            <a:r>
              <a:rPr lang="fr-FR" dirty="0" err="1" smtClean="0"/>
              <a:t>hb</a:t>
            </a:r>
            <a:r>
              <a:rPr lang="fr-FR" dirty="0" smtClean="0"/>
              <a:t>^(1/2), on utilise au mieux sa technologie</a:t>
            </a:r>
          </a:p>
          <a:p>
            <a:pPr lvl="1"/>
            <a:r>
              <a:rPr lang="fr-FR" dirty="0" smtClean="0"/>
              <a:t>Mais </a:t>
            </a:r>
            <a:r>
              <a:rPr lang="fr-FR" dirty="0" err="1" smtClean="0"/>
              <a:t>yb</a:t>
            </a:r>
            <a:r>
              <a:rPr lang="fr-FR" dirty="0" smtClean="0"/>
              <a:t>&gt;</a:t>
            </a:r>
            <a:r>
              <a:rPr lang="fr-FR" dirty="0" err="1" smtClean="0"/>
              <a:t>hb</a:t>
            </a:r>
            <a:r>
              <a:rPr lang="fr-FR" dirty="0" smtClean="0"/>
              <a:t>^(1/2) est impossible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14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475AAA64-729C-4130-AE64-AEFBB5D1CFE5}" type="slidenum">
              <a:rPr lang="fr-FR" smtClean="0"/>
              <a:pPr/>
              <a:t>15</a:t>
            </a:fld>
            <a:r>
              <a:rPr lang="fr-FR" smtClean="0"/>
              <a:t> - </a:t>
            </a:r>
          </a:p>
        </p:txBody>
      </p:sp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Ensemble des possibilités de production</a:t>
            </a:r>
            <a:endParaRPr lang="fr-FR" sz="3200" smtClean="0">
              <a:solidFill>
                <a:schemeClr val="bg1"/>
              </a:solidFill>
            </a:endParaRP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143000" y="1600200"/>
            <a:ext cx="6629400" cy="4267200"/>
            <a:chOff x="672" y="1008"/>
            <a:chExt cx="4176" cy="2688"/>
          </a:xfrm>
        </p:grpSpPr>
        <p:sp>
          <p:nvSpPr>
            <p:cNvPr id="32786" name="Line 1028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2787" name="Line 1029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2950" name="Text Box 1030"/>
          <p:cNvSpPr txBox="1">
            <a:spLocks noChangeArrowheads="1"/>
          </p:cNvSpPr>
          <p:nvPr/>
        </p:nvSpPr>
        <p:spPr bwMode="auto">
          <a:xfrm>
            <a:off x="655638" y="1203325"/>
            <a:ext cx="53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Blé</a:t>
            </a:r>
          </a:p>
          <a:p>
            <a:endParaRPr lang="fr-FR" sz="2000"/>
          </a:p>
        </p:txBody>
      </p:sp>
      <p:sp>
        <p:nvSpPr>
          <p:cNvPr id="82951" name="Text Box 1031"/>
          <p:cNvSpPr txBox="1">
            <a:spLocks noChangeArrowheads="1"/>
          </p:cNvSpPr>
          <p:nvPr/>
        </p:nvSpPr>
        <p:spPr bwMode="auto">
          <a:xfrm>
            <a:off x="7696200" y="5638800"/>
            <a:ext cx="1298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Temps de </a:t>
            </a:r>
          </a:p>
          <a:p>
            <a:r>
              <a:rPr lang="fr-FR" sz="2000"/>
              <a:t>travail</a:t>
            </a:r>
          </a:p>
        </p:txBody>
      </p:sp>
      <p:sp>
        <p:nvSpPr>
          <p:cNvPr id="82952" name="Freeform 1032"/>
          <p:cNvSpPr>
            <a:spLocks/>
          </p:cNvSpPr>
          <p:nvPr/>
        </p:nvSpPr>
        <p:spPr bwMode="auto">
          <a:xfrm rot="10733019" flipH="1">
            <a:off x="2057400" y="1981200"/>
            <a:ext cx="5103813" cy="3800475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61" name="Line 1041"/>
          <p:cNvSpPr>
            <a:spLocks noChangeShapeType="1"/>
          </p:cNvSpPr>
          <p:nvPr/>
        </p:nvSpPr>
        <p:spPr bwMode="auto">
          <a:xfrm flipV="1">
            <a:off x="2133600" y="16764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971" name="Line 1051"/>
          <p:cNvSpPr>
            <a:spLocks noChangeShapeType="1"/>
          </p:cNvSpPr>
          <p:nvPr/>
        </p:nvSpPr>
        <p:spPr bwMode="auto">
          <a:xfrm flipH="1">
            <a:off x="1905000" y="5943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82975" name="Text Box 1055"/>
          <p:cNvSpPr txBox="1">
            <a:spLocks noChangeArrowheads="1"/>
          </p:cNvSpPr>
          <p:nvPr/>
        </p:nvSpPr>
        <p:spPr bwMode="auto">
          <a:xfrm>
            <a:off x="4419600" y="24384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f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76" name="Text Box 1056"/>
          <p:cNvSpPr txBox="1">
            <a:spLocks noChangeArrowheads="1"/>
          </p:cNvSpPr>
          <p:nvPr/>
        </p:nvSpPr>
        <p:spPr bwMode="auto">
          <a:xfrm>
            <a:off x="2803525" y="3371850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e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78" name="Text Box 1058"/>
          <p:cNvSpPr txBox="1">
            <a:spLocks noChangeArrowheads="1"/>
          </p:cNvSpPr>
          <p:nvPr/>
        </p:nvSpPr>
        <p:spPr bwMode="auto">
          <a:xfrm>
            <a:off x="2990850" y="36004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79" name="Text Box 1059"/>
          <p:cNvSpPr txBox="1">
            <a:spLocks noChangeArrowheads="1"/>
          </p:cNvSpPr>
          <p:nvPr/>
        </p:nvSpPr>
        <p:spPr bwMode="auto">
          <a:xfrm>
            <a:off x="4495800" y="2667000"/>
            <a:ext cx="32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80" name="Text Box 1060"/>
          <p:cNvSpPr txBox="1">
            <a:spLocks noChangeArrowheads="1"/>
          </p:cNvSpPr>
          <p:nvPr/>
        </p:nvSpPr>
        <p:spPr bwMode="auto">
          <a:xfrm>
            <a:off x="5410200" y="36576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81" name="Text Box 1061"/>
          <p:cNvSpPr txBox="1">
            <a:spLocks noChangeArrowheads="1"/>
          </p:cNvSpPr>
          <p:nvPr/>
        </p:nvSpPr>
        <p:spPr bwMode="auto">
          <a:xfrm>
            <a:off x="381000" y="5851525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latin typeface="Times New Roman" pitchFamily="18" charset="0"/>
              </a:rPr>
              <a:t>Temps passé</a:t>
            </a:r>
          </a:p>
          <a:p>
            <a:r>
              <a:rPr lang="fr-FR" sz="2000">
                <a:latin typeface="Times New Roman" pitchFamily="18" charset="0"/>
              </a:rPr>
              <a:t>à produire de</a:t>
            </a:r>
          </a:p>
          <a:p>
            <a:r>
              <a:rPr lang="fr-FR" sz="2000">
                <a:latin typeface="Times New Roman" pitchFamily="18" charset="0"/>
              </a:rPr>
              <a:t>la laine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82982" name="Rectangle 1062"/>
          <p:cNvSpPr>
            <a:spLocks noChangeArrowheads="1"/>
          </p:cNvSpPr>
          <p:nvPr/>
        </p:nvSpPr>
        <p:spPr bwMode="auto">
          <a:xfrm>
            <a:off x="5334000" y="34290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785" name="Rectangle 106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FR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50" grpId="0" autoUpdateAnimBg="0"/>
      <p:bldP spid="82951" grpId="0" autoUpdateAnimBg="0"/>
      <p:bldP spid="82952" grpId="0" animBg="1"/>
      <p:bldP spid="82961" grpId="0" animBg="1"/>
      <p:bldP spid="82971" grpId="0" animBg="1"/>
      <p:bldP spid="82975" grpId="0" autoUpdateAnimBg="0"/>
      <p:bldP spid="82976" grpId="0" autoUpdateAnimBg="0"/>
      <p:bldP spid="82978" grpId="0" autoUpdateAnimBg="0"/>
      <p:bldP spid="82979" grpId="0" autoUpdateAnimBg="0"/>
      <p:bldP spid="82980" grpId="0" autoUpdateAnimBg="0"/>
      <p:bldP spid="82981" grpId="0" autoUpdateAnimBg="0"/>
      <p:bldP spid="8298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Section 2 : Choix rationnels et gains individuels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05182824-FEBE-4147-B428-6677D6CE8E01}" type="slidenum">
              <a:rPr lang="fr-FR" smtClean="0"/>
              <a:pPr/>
              <a:t>17</a:t>
            </a:fld>
            <a:r>
              <a:rPr lang="fr-FR" smtClean="0"/>
              <a:t> - 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2400" cy="1143000"/>
          </a:xfrm>
        </p:spPr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Choix Individuel d ’un Individu : l’offre de travail</a:t>
            </a:r>
            <a:endParaRPr lang="fr-FR" sz="4000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smtClean="0"/>
              <a:t>Préférence</a:t>
            </a:r>
          </a:p>
          <a:p>
            <a:r>
              <a:rPr lang="fr-FR" sz="2800" smtClean="0"/>
              <a:t>Dotations et contrainte budgétaire</a:t>
            </a:r>
          </a:p>
          <a:p>
            <a:r>
              <a:rPr lang="fr-FR" sz="2800" smtClean="0"/>
              <a:t>Optimalité de l ’allocation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19DE816-7E8D-4E9B-932E-76C43929D71B}" type="slidenum">
              <a:rPr lang="fr-FR" smtClean="0"/>
              <a:pPr/>
              <a:t>18</a:t>
            </a:fld>
            <a:r>
              <a:rPr lang="fr-FR" smtClean="0"/>
              <a:t> - 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Préférences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2 hypothèses fondamentales résumant la rationalité 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Ne pas choisir une opportunité dominée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>
                <a:sym typeface="Wingdings" pitchFamily="2" charset="2"/>
              </a:rPr>
              <a:t>     choisir une opportunité se trouvant sur la frontière des possibles.</a:t>
            </a:r>
            <a:endParaRPr lang="fr-FR" sz="280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En présence de différents ensembles d’opportunités, les choix ne doivent pas être contradictoires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=&gt; </a:t>
            </a:r>
            <a:r>
              <a:rPr lang="fr-FR" sz="2800" b="1" smtClean="0"/>
              <a:t>Quand les conditions d’échange changent, les meilleures opportunités dans ces nouvelles conditions ne pouvaient pas être choisies avant.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5398B32A-E78D-44B3-9F6F-0D79C54AE617}" type="slidenum">
              <a:rPr lang="fr-FR" smtClean="0"/>
              <a:pPr/>
              <a:t>19</a:t>
            </a:fld>
            <a:r>
              <a:rPr lang="fr-FR" smtClean="0"/>
              <a:t> - 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smtClean="0"/>
              <a:t>Comment déterminer le panier choisi par le consommateur 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/>
              <a:t>Construction d’un indice synthétique mesurant la satisfaction </a:t>
            </a:r>
            <a:r>
              <a:rPr lang="fr-FR" sz="2800" i="1" dirty="0" smtClean="0"/>
              <a:t>subjective</a:t>
            </a:r>
            <a:r>
              <a:rPr lang="fr-FR" sz="2800" dirty="0" smtClean="0"/>
              <a:t> du consommateur.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La combinaison de deux quantités de deux biens donne un certain niveau de satisfaction (d’utilité)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L’accroissement de l’une de ces quantités, sans modifier l’autre, accroît la satisfaction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800" dirty="0" smtClean="0"/>
              <a:t> Pour un niveau de satisfaction donné, il est possible de renoncer à des unités du premier bien pour obtenir un unité supplémentaire de </a:t>
            </a:r>
            <a:r>
              <a:rPr lang="fr-FR" sz="2800" dirty="0" smtClean="0"/>
              <a:t>l’autre (on retrouve l’idée du coût d’opportunité).  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50423224-C5A2-4551-85D3-5370AF4C694B}" type="slidenum">
              <a:rPr lang="fr-FR" smtClean="0"/>
              <a:pPr/>
              <a:t>2</a:t>
            </a:fld>
            <a:r>
              <a:rPr lang="fr-FR" smtClean="0"/>
              <a:t> -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fr-FR" smtClean="0">
                <a:solidFill>
                  <a:schemeClr val="tx1"/>
                </a:solidFill>
              </a:rPr>
              <a:t>Plan du chapitre 1: </a:t>
            </a:r>
            <a:br>
              <a:rPr lang="fr-FR" smtClean="0">
                <a:solidFill>
                  <a:schemeClr val="tx1"/>
                </a:solidFill>
              </a:rPr>
            </a:br>
            <a:endParaRPr lang="fr-FR" sz="2400" smtClean="0">
              <a:solidFill>
                <a:schemeClr val="bg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22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r-FR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fr-FR" dirty="0" smtClean="0"/>
              <a:t>Section 1. Analyse </a:t>
            </a:r>
            <a:r>
              <a:rPr lang="fr-FR" dirty="0" smtClean="0"/>
              <a:t>économique de la rareté: structure des opportunités offertes, des possibilités de production,  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Section </a:t>
            </a:r>
            <a:r>
              <a:rPr lang="fr-FR" dirty="0" smtClean="0"/>
              <a:t>2. </a:t>
            </a:r>
            <a:r>
              <a:rPr lang="fr-FR" dirty="0" smtClean="0"/>
              <a:t>Rareté </a:t>
            </a:r>
            <a:r>
              <a:rPr lang="fr-FR" dirty="0" smtClean="0"/>
              <a:t>et choix rationnels d’un individu : comment arbitrer pour obtenir les gains maximaux?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Section </a:t>
            </a:r>
            <a:r>
              <a:rPr lang="fr-FR" dirty="0" smtClean="0"/>
              <a:t>3. </a:t>
            </a:r>
            <a:r>
              <a:rPr lang="fr-FR" dirty="0" smtClean="0"/>
              <a:t>L’équilibre </a:t>
            </a:r>
            <a:r>
              <a:rPr lang="fr-FR" dirty="0" smtClean="0"/>
              <a:t>économique (échanges entreprises-consommateurs, producteurs-producteurs): anticipations, stratégies. 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C8CCBEE-BB18-4171-B9B4-30C82FC19841}" type="slidenum">
              <a:rPr lang="fr-FR" smtClean="0"/>
              <a:pPr/>
              <a:t>20</a:t>
            </a:fld>
            <a:r>
              <a:rPr lang="fr-FR" smtClean="0"/>
              <a:t> -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Préférences et courbes d’indifférence</a:t>
            </a:r>
            <a:endParaRPr lang="fr-FR" sz="3600" smtClean="0">
              <a:solidFill>
                <a:schemeClr val="bg1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43000" y="1600200"/>
            <a:ext cx="6629400" cy="4267200"/>
            <a:chOff x="672" y="1008"/>
            <a:chExt cx="4176" cy="2688"/>
          </a:xfrm>
        </p:grpSpPr>
        <p:sp>
          <p:nvSpPr>
            <p:cNvPr id="44057" name="Line 12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058" name="Line 13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655638" y="1203325"/>
            <a:ext cx="86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Bien 2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7696200" y="563880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Bien 1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64535" name="Freeform 23"/>
          <p:cNvSpPr>
            <a:spLocks/>
          </p:cNvSpPr>
          <p:nvPr/>
        </p:nvSpPr>
        <p:spPr bwMode="auto">
          <a:xfrm>
            <a:off x="1905000" y="1981200"/>
            <a:ext cx="4495800" cy="30480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7010400" y="4800600"/>
            <a:ext cx="170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Courbes</a:t>
            </a:r>
          </a:p>
          <a:p>
            <a:r>
              <a:rPr lang="fr-FR" sz="2000"/>
              <a:t>d’indifférence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64545" name="Freeform 33"/>
          <p:cNvSpPr>
            <a:spLocks/>
          </p:cNvSpPr>
          <p:nvPr/>
        </p:nvSpPr>
        <p:spPr bwMode="auto">
          <a:xfrm>
            <a:off x="2057400" y="1371600"/>
            <a:ext cx="4572000" cy="32766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546" name="Freeform 34"/>
          <p:cNvSpPr>
            <a:spLocks/>
          </p:cNvSpPr>
          <p:nvPr/>
        </p:nvSpPr>
        <p:spPr bwMode="auto">
          <a:xfrm>
            <a:off x="1676400" y="2514600"/>
            <a:ext cx="4495800" cy="30480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548" name="AutoShape 36"/>
          <p:cNvSpPr>
            <a:spLocks/>
          </p:cNvSpPr>
          <p:nvPr/>
        </p:nvSpPr>
        <p:spPr bwMode="auto">
          <a:xfrm>
            <a:off x="6781800" y="4648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3635896" y="4577754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2971800" y="37338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>
            <a:off x="1143000" y="4267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>
            <a:off x="3048000" y="4267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>
            <a:off x="1143000" y="4724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3962400" y="4724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56" name="Rectangle 44"/>
          <p:cNvSpPr>
            <a:spLocks noChangeArrowheads="1"/>
          </p:cNvSpPr>
          <p:nvPr/>
        </p:nvSpPr>
        <p:spPr bwMode="auto">
          <a:xfrm>
            <a:off x="2895600" y="38862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4557" name="Rectangle 45"/>
          <p:cNvSpPr>
            <a:spLocks noChangeArrowheads="1"/>
          </p:cNvSpPr>
          <p:nvPr/>
        </p:nvSpPr>
        <p:spPr bwMode="auto">
          <a:xfrm>
            <a:off x="3810000" y="42672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4562" name="Text Box 50"/>
          <p:cNvSpPr txBox="1">
            <a:spLocks noChangeArrowheads="1"/>
          </p:cNvSpPr>
          <p:nvPr/>
        </p:nvSpPr>
        <p:spPr bwMode="auto">
          <a:xfrm>
            <a:off x="3048000" y="5943600"/>
            <a:ext cx="102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</a:rPr>
              <a:t>2 unités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64563" name="Rectangle 51"/>
          <p:cNvSpPr>
            <a:spLocks noChangeArrowheads="1"/>
          </p:cNvSpPr>
          <p:nvPr/>
        </p:nvSpPr>
        <p:spPr bwMode="auto">
          <a:xfrm>
            <a:off x="228600" y="4267200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</a:rPr>
              <a:t>1 unité</a:t>
            </a:r>
          </a:p>
        </p:txBody>
      </p:sp>
      <p:sp>
        <p:nvSpPr>
          <p:cNvPr id="64564" name="Line 52"/>
          <p:cNvSpPr>
            <a:spLocks noChangeShapeType="1"/>
          </p:cNvSpPr>
          <p:nvPr/>
        </p:nvSpPr>
        <p:spPr bwMode="auto">
          <a:xfrm flipV="1">
            <a:off x="1905000" y="4267200"/>
            <a:ext cx="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65" name="Line 53"/>
          <p:cNvSpPr>
            <a:spLocks noChangeShapeType="1"/>
          </p:cNvSpPr>
          <p:nvPr/>
        </p:nvSpPr>
        <p:spPr bwMode="auto">
          <a:xfrm flipH="1">
            <a:off x="3048000" y="5257800"/>
            <a:ext cx="9144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4566" name="Freeform 54"/>
          <p:cNvSpPr>
            <a:spLocks/>
          </p:cNvSpPr>
          <p:nvPr/>
        </p:nvSpPr>
        <p:spPr bwMode="auto">
          <a:xfrm>
            <a:off x="1403648" y="2780928"/>
            <a:ext cx="4896544" cy="2448272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788024" y="1052736"/>
            <a:ext cx="27703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0" dirty="0" smtClean="0"/>
              <a:t>(1) : a&lt;a’</a:t>
            </a:r>
          </a:p>
          <a:p>
            <a:r>
              <a:rPr lang="fr-FR" sz="2800" b="0" dirty="0" smtClean="0"/>
              <a:t>(2) : a = b = c</a:t>
            </a:r>
          </a:p>
          <a:p>
            <a:r>
              <a:rPr lang="fr-FR" sz="2800" b="0" dirty="0" smtClean="0"/>
              <a:t>(3) : c&gt;c’</a:t>
            </a:r>
          </a:p>
          <a:p>
            <a:r>
              <a:rPr lang="fr-FR" sz="2800" b="0" dirty="0" smtClean="0"/>
              <a:t>(4) : c’ = b = a’</a:t>
            </a:r>
          </a:p>
          <a:p>
            <a:pPr marL="514350" indent="-514350">
              <a:buAutoNum type="arabicParenBoth"/>
            </a:pPr>
            <a:r>
              <a:rPr lang="fr-FR" sz="2800" b="0" dirty="0" smtClean="0"/>
              <a:t>&amp; (2) : c  &lt;  a’</a:t>
            </a:r>
          </a:p>
          <a:p>
            <a:pPr marL="514350" indent="-514350"/>
            <a:r>
              <a:rPr lang="fr-FR" sz="2800" b="0" dirty="0" smtClean="0"/>
              <a:t>(3) &amp; (4) : a’&lt;  c</a:t>
            </a:r>
            <a:endParaRPr lang="fr-FR" sz="2800" b="0" dirty="0"/>
          </a:p>
        </p:txBody>
      </p:sp>
      <p:sp>
        <p:nvSpPr>
          <p:cNvPr id="28" name="Rectangle 45"/>
          <p:cNvSpPr>
            <a:spLocks noChangeArrowheads="1"/>
          </p:cNvSpPr>
          <p:nvPr/>
        </p:nvSpPr>
        <p:spPr bwMode="auto">
          <a:xfrm>
            <a:off x="3852694" y="4149080"/>
            <a:ext cx="2872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Rectangle 45"/>
          <p:cNvSpPr>
            <a:spLocks noChangeArrowheads="1"/>
          </p:cNvSpPr>
          <p:nvPr/>
        </p:nvSpPr>
        <p:spPr bwMode="auto">
          <a:xfrm>
            <a:off x="2123728" y="3429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2123728" y="3212976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" name="Rectangle 37"/>
          <p:cNvSpPr>
            <a:spLocks noChangeArrowheads="1"/>
          </p:cNvSpPr>
          <p:nvPr/>
        </p:nvSpPr>
        <p:spPr bwMode="auto">
          <a:xfrm>
            <a:off x="3824610" y="4073698"/>
            <a:ext cx="526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a’</a:t>
            </a:r>
            <a:endParaRPr lang="fr-FR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2240434" y="3140968"/>
            <a:ext cx="367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907704" y="3717032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c’</a:t>
            </a:r>
            <a:endParaRPr lang="fr-FR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  <p:bldP spid="64530" grpId="0" autoUpdateAnimBg="0"/>
      <p:bldP spid="64531" grpId="0" autoUpdateAnimBg="0"/>
      <p:bldP spid="64535" grpId="0" animBg="1"/>
      <p:bldP spid="64544" grpId="0" autoUpdateAnimBg="0"/>
      <p:bldP spid="64545" grpId="0" animBg="1"/>
      <p:bldP spid="64546" grpId="0" animBg="1"/>
      <p:bldP spid="64548" grpId="0" animBg="1" autoUpdateAnimBg="0"/>
      <p:bldP spid="64549" grpId="0" autoUpdateAnimBg="0"/>
      <p:bldP spid="64550" grpId="0" autoUpdateAnimBg="0"/>
      <p:bldP spid="64551" grpId="0" animBg="1"/>
      <p:bldP spid="64552" grpId="0" animBg="1"/>
      <p:bldP spid="64554" grpId="0" animBg="1"/>
      <p:bldP spid="64555" grpId="0" animBg="1"/>
      <p:bldP spid="64556" grpId="0" autoUpdateAnimBg="0"/>
      <p:bldP spid="64557" grpId="0" autoUpdateAnimBg="0"/>
      <p:bldP spid="64562" grpId="0" autoUpdateAnimBg="0"/>
      <p:bldP spid="64563" grpId="0" autoUpdateAnimBg="0"/>
      <p:bldP spid="64564" grpId="0" animBg="1"/>
      <p:bldP spid="64565" grpId="0" animBg="1"/>
      <p:bldP spid="64566" grpId="0" animBg="1"/>
      <p:bldP spid="27" grpId="0"/>
      <p:bldP spid="28" grpId="0" autoUpdateAnimBg="0"/>
      <p:bldP spid="29" grpId="0" autoUpdateAnimBg="0"/>
      <p:bldP spid="31" grpId="0" autoUpdateAnimBg="0"/>
      <p:bldP spid="32" grpId="0" autoUpdateAnimBg="0"/>
      <p:bldP spid="33" grpId="0" autoUpdateAnimBg="0"/>
      <p:bldP spid="3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14290"/>
            <a:ext cx="8315356" cy="4114800"/>
          </a:xfrm>
        </p:spPr>
        <p:txBody>
          <a:bodyPr/>
          <a:lstStyle/>
          <a:p>
            <a:r>
              <a:rPr lang="fr-FR" dirty="0" smtClean="0"/>
              <a:t>Le niveau de satisfaction, ou </a:t>
            </a:r>
            <a:r>
              <a:rPr lang="fr-FR" dirty="0" smtClean="0"/>
              <a:t>l’</a:t>
            </a:r>
            <a:r>
              <a:rPr lang="fr-FR" dirty="0" smtClean="0"/>
              <a:t>utilité </a:t>
            </a:r>
            <a:r>
              <a:rPr lang="fr-FR" dirty="0" smtClean="0"/>
              <a:t>U, est </a:t>
            </a:r>
            <a:r>
              <a:rPr lang="fr-FR" dirty="0" smtClean="0"/>
              <a:t>fonction </a:t>
            </a:r>
            <a:r>
              <a:rPr lang="fr-FR" dirty="0" smtClean="0"/>
              <a:t>des </a:t>
            </a:r>
            <a:r>
              <a:rPr lang="fr-FR" dirty="0" smtClean="0"/>
              <a:t>quantités de </a:t>
            </a:r>
            <a:r>
              <a:rPr lang="fr-FR" dirty="0" smtClean="0"/>
              <a:t>biens (q1 et q2):</a:t>
            </a:r>
          </a:p>
          <a:p>
            <a:pPr lvl="1">
              <a:buNone/>
            </a:pPr>
            <a:r>
              <a:rPr lang="fr-FR" dirty="0" smtClean="0"/>
              <a:t>U = u(q1,q2) exemple U=[q1^(1/2)]*[q2^(1/2)]</a:t>
            </a:r>
          </a:p>
          <a:p>
            <a:r>
              <a:rPr lang="fr-FR" dirty="0" smtClean="0"/>
              <a:t>On  a donc, pour un </a:t>
            </a:r>
            <a:r>
              <a:rPr lang="fr-FR" u="sng" dirty="0" smtClean="0"/>
              <a:t>U</a:t>
            </a:r>
            <a:r>
              <a:rPr lang="fr-FR" dirty="0" smtClean="0"/>
              <a:t> donné</a:t>
            </a:r>
          </a:p>
          <a:p>
            <a:pPr lvl="1">
              <a:buNone/>
            </a:pPr>
            <a:r>
              <a:rPr lang="fr-FR" sz="2400" dirty="0" smtClean="0"/>
              <a:t> </a:t>
            </a:r>
            <a:r>
              <a:rPr lang="fr-FR" sz="2400" u="sng" dirty="0" smtClean="0"/>
              <a:t>U</a:t>
            </a:r>
            <a:r>
              <a:rPr lang="fr-FR" sz="2400" dirty="0" smtClean="0"/>
              <a:t> = [q1^(1/2)]*[q2^(1/2)] </a:t>
            </a:r>
          </a:p>
          <a:p>
            <a:pPr lvl="1">
              <a:buFont typeface="Symbol"/>
              <a:buChar char="Þ"/>
            </a:pPr>
            <a:r>
              <a:rPr lang="fr-FR" sz="2400" u="sng" dirty="0" smtClean="0"/>
              <a:t> U</a:t>
            </a:r>
            <a:r>
              <a:rPr lang="fr-FR" sz="2400" dirty="0" smtClean="0"/>
              <a:t>*[q1^(-1/2)]= q2^(1/2)</a:t>
            </a:r>
          </a:p>
          <a:p>
            <a:pPr lvl="1">
              <a:buFont typeface="Symbol"/>
              <a:buChar char="Þ"/>
            </a:pPr>
            <a:r>
              <a:rPr lang="fr-FR" sz="2400" dirty="0" smtClean="0"/>
              <a:t> [</a:t>
            </a:r>
            <a:r>
              <a:rPr lang="fr-FR" sz="2400" u="sng" dirty="0" smtClean="0"/>
              <a:t>U</a:t>
            </a:r>
            <a:r>
              <a:rPr lang="fr-FR" sz="2400" dirty="0" smtClean="0"/>
              <a:t>^(2)]*[q1^(-1/2)]^(2) = q2</a:t>
            </a:r>
          </a:p>
          <a:p>
            <a:pPr lvl="1">
              <a:buFont typeface="Symbol"/>
              <a:buChar char="Þ"/>
            </a:pPr>
            <a:r>
              <a:rPr lang="fr-FR" sz="2400" dirty="0" smtClean="0"/>
              <a:t> [</a:t>
            </a:r>
            <a:r>
              <a:rPr lang="fr-FR" sz="2400" u="sng" dirty="0" smtClean="0"/>
              <a:t>U</a:t>
            </a:r>
            <a:r>
              <a:rPr lang="fr-FR" sz="2400" dirty="0" smtClean="0"/>
              <a:t>^(2)]*[q1^(-1)] = q2   </a:t>
            </a:r>
            <a:r>
              <a:rPr lang="fr-FR" sz="2400" dirty="0" smtClean="0"/>
              <a:t>(cours de math </a:t>
            </a:r>
            <a:r>
              <a:rPr lang="fr-FR" sz="2400" dirty="0" smtClean="0">
                <a:sym typeface="Wingdings" pitchFamily="2" charset="2"/>
              </a:rPr>
              <a:t> </a:t>
            </a:r>
            <a:r>
              <a:rPr lang="fr-FR" sz="2400" dirty="0" smtClean="0">
                <a:sym typeface="Wingdings" pitchFamily="2" charset="2"/>
              </a:rPr>
              <a:t>y = a*(1/x</a:t>
            </a:r>
            <a:r>
              <a:rPr lang="fr-FR" sz="2400" dirty="0" smtClean="0">
                <a:sym typeface="Wingdings" pitchFamily="2" charset="2"/>
              </a:rPr>
              <a:t>))</a:t>
            </a:r>
            <a:endParaRPr lang="fr-FR" sz="2400" dirty="0" smtClean="0"/>
          </a:p>
          <a:p>
            <a:r>
              <a:rPr lang="fr-FR" dirty="0" smtClean="0"/>
              <a:t>On déduit:</a:t>
            </a:r>
          </a:p>
          <a:p>
            <a:pPr lvl="1"/>
            <a:r>
              <a:rPr lang="fr-FR" dirty="0" smtClean="0"/>
              <a:t>Si q1 (x) tend vers zéro, alors q2 (y) tend vers l’infini</a:t>
            </a:r>
          </a:p>
          <a:p>
            <a:pPr lvl="1"/>
            <a:r>
              <a:rPr lang="fr-FR" dirty="0" smtClean="0"/>
              <a:t>Si </a:t>
            </a:r>
            <a:r>
              <a:rPr lang="fr-FR" u="sng" dirty="0" smtClean="0"/>
              <a:t>U</a:t>
            </a:r>
            <a:r>
              <a:rPr lang="fr-FR" dirty="0" smtClean="0"/>
              <a:t> croît, alors pour un même nombre de bien 1, on a nécessairement plus de bien 2.</a:t>
            </a:r>
          </a:p>
          <a:p>
            <a:pPr lvl="1"/>
            <a:endParaRPr lang="fr-FR" dirty="0" smtClean="0"/>
          </a:p>
          <a:p>
            <a:pPr lvl="1">
              <a:buNone/>
            </a:pPr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21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49BB1905-CF5D-4CB7-AA61-18D4C1812660}" type="slidenum">
              <a:rPr lang="fr-FR" smtClean="0"/>
              <a:pPr/>
              <a:t>22</a:t>
            </a:fld>
            <a:r>
              <a:rPr lang="fr-FR" smtClean="0"/>
              <a:t> - 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Dotations et contrainte budgétaire</a:t>
            </a:r>
            <a:br>
              <a:rPr lang="fr-FR" sz="3600" smtClean="0">
                <a:solidFill>
                  <a:schemeClr val="tx1"/>
                </a:solidFill>
              </a:rPr>
            </a:br>
            <a:r>
              <a:rPr lang="fr-FR" sz="3600" smtClean="0">
                <a:solidFill>
                  <a:schemeClr val="tx1"/>
                </a:solidFill>
              </a:rPr>
              <a:t>Ensemble de opportunités</a:t>
            </a:r>
            <a:endParaRPr lang="fr-FR" sz="3600" smtClean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752600"/>
            <a:ext cx="6629400" cy="4267200"/>
            <a:chOff x="672" y="1008"/>
            <a:chExt cx="4176" cy="2688"/>
          </a:xfrm>
        </p:grpSpPr>
        <p:sp>
          <p:nvSpPr>
            <p:cNvPr id="45074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5075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55638" y="1203325"/>
            <a:ext cx="86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Bien 2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7696200" y="5638800"/>
            <a:ext cx="86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Bien 1</a:t>
            </a: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1143000" y="41910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V="1">
            <a:off x="4038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1143000" y="3810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 flipV="1">
            <a:off x="3352800" y="38100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1143000" y="2514600"/>
            <a:ext cx="6019800" cy="3505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600200" y="2057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/>
              <a:t>Dotations/p2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6400800" y="609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/>
              <a:t>Dotations/p1</a:t>
            </a:r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H="1">
            <a:off x="1143000" y="2438400"/>
            <a:ext cx="762000" cy="76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4251325" y="2397125"/>
            <a:ext cx="332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/>
              <a:t>Dotations = p1 Bien1 + p2 Bien2</a:t>
            </a:r>
            <a:endParaRPr lang="fr-FR" sz="1800">
              <a:solidFill>
                <a:schemeClr val="bg1"/>
              </a:solidFill>
            </a:endParaRPr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 flipH="1">
            <a:off x="3352800" y="2819400"/>
            <a:ext cx="1981200" cy="990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 flipH="1">
            <a:off x="4038600" y="2819400"/>
            <a:ext cx="1295400" cy="1371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62" grpId="0" autoUpdateAnimBg="0"/>
      <p:bldP spid="70663" grpId="0" autoUpdateAnimBg="0"/>
      <p:bldP spid="70666" grpId="0" animBg="1"/>
      <p:bldP spid="70667" grpId="0" animBg="1"/>
      <p:bldP spid="70674" grpId="0" animBg="1"/>
      <p:bldP spid="70675" grpId="0" animBg="1"/>
      <p:bldP spid="70678" grpId="0" animBg="1"/>
      <p:bldP spid="70679" grpId="0" autoUpdateAnimBg="0"/>
      <p:bldP spid="70681" grpId="0" autoUpdateAnimBg="0"/>
      <p:bldP spid="70683" grpId="0" animBg="1"/>
      <p:bldP spid="70685" grpId="0" autoUpdateAnimBg="0"/>
      <p:bldP spid="70686" grpId="0" animBg="1"/>
      <p:bldP spid="706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B9FB65CF-E6C0-4D94-9689-8D9D331F2942}" type="slidenum">
              <a:rPr lang="fr-FR" smtClean="0"/>
              <a:pPr/>
              <a:t>23</a:t>
            </a:fld>
            <a:r>
              <a:rPr lang="fr-FR" smtClean="0"/>
              <a:t> -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Comptabilité du consommateur 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1447800" y="2279650"/>
          <a:ext cx="6629400" cy="3768725"/>
        </p:xfrm>
        <a:graphic>
          <a:graphicData uri="http://schemas.openxmlformats.org/presentationml/2006/ole">
            <p:oleObj spid="_x0000_s48130" name="Équation" r:id="rId4" imgW="2743200" imgH="2260440" progId="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788024" y="5445224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smtClean="0"/>
              <a:t>Perdre une unité de bien 1 permet  « d’acheter » p1/p2 biens 2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 bwMode="auto">
          <a:xfrm flipH="1">
            <a:off x="3779912" y="5877272"/>
            <a:ext cx="93610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ABA003B3-E937-4916-BBB8-14375BB81562}" type="slidenum">
              <a:rPr lang="fr-FR" smtClean="0"/>
              <a:pPr/>
              <a:t>24</a:t>
            </a:fld>
            <a:r>
              <a:rPr lang="fr-FR" smtClean="0"/>
              <a:t> - 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Efficacité de l’allocation du consommateur</a:t>
            </a:r>
            <a:endParaRPr lang="fr-FR" sz="3600" smtClean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752600"/>
            <a:ext cx="6629400" cy="4267200"/>
            <a:chOff x="672" y="1008"/>
            <a:chExt cx="4176" cy="2688"/>
          </a:xfrm>
        </p:grpSpPr>
        <p:sp>
          <p:nvSpPr>
            <p:cNvPr id="46104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5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655638" y="1203325"/>
            <a:ext cx="875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/>
              <a:t>Bien </a:t>
            </a:r>
            <a:r>
              <a:rPr lang="fr-FR" sz="2000" dirty="0" smtClean="0"/>
              <a:t>2</a:t>
            </a:r>
          </a:p>
          <a:p>
            <a:r>
              <a:rPr lang="fr-FR" sz="2000" dirty="0" smtClean="0"/>
              <a:t>q2</a:t>
            </a:r>
            <a:endParaRPr lang="fr-FR" sz="2000" dirty="0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7696200" y="5638800"/>
            <a:ext cx="8755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/>
              <a:t>Bien </a:t>
            </a:r>
            <a:r>
              <a:rPr lang="fr-FR" sz="2000" dirty="0" smtClean="0"/>
              <a:t>1</a:t>
            </a:r>
          </a:p>
          <a:p>
            <a:r>
              <a:rPr lang="fr-FR" sz="2000" dirty="0" smtClean="0"/>
              <a:t>q1</a:t>
            </a:r>
            <a:endParaRPr lang="fr-FR" sz="2000" dirty="0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143000" y="44958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4495800" y="4495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1143000" y="3810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3429000" y="38100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1143000" y="2514600"/>
            <a:ext cx="6019800" cy="3505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228600" y="3124200"/>
            <a:ext cx="144142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dirty="0" smtClean="0"/>
              <a:t>Dotations/p2</a:t>
            </a:r>
          </a:p>
          <a:p>
            <a:r>
              <a:rPr lang="fr-FR" sz="1800" dirty="0" smtClean="0"/>
              <a:t>R/p2</a:t>
            </a:r>
            <a:endParaRPr lang="fr-FR" sz="1800" dirty="0"/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6357950" y="6068817"/>
            <a:ext cx="1428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dirty="0" smtClean="0"/>
              <a:t>Dotations/p1R/p1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endParaRPr lang="fr-FR" sz="1800" dirty="0" smtClean="0"/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1143000" y="4800600"/>
            <a:ext cx="338772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dirty="0"/>
              <a:t>Dotations = p1 Bien1 + p2 </a:t>
            </a:r>
            <a:r>
              <a:rPr lang="fr-FR" sz="1800" dirty="0" smtClean="0"/>
              <a:t>Bien2</a:t>
            </a:r>
          </a:p>
          <a:p>
            <a:r>
              <a:rPr lang="fr-FR" sz="1800" dirty="0" smtClean="0"/>
              <a:t>q2 = (R- p1*q1)/p2 = Q(q1) </a:t>
            </a:r>
          </a:p>
          <a:p>
            <a:r>
              <a:rPr lang="fr-FR" sz="1800" dirty="0" smtClean="0"/>
              <a:t>avec Q’(q1) = -p1/p2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V="1">
            <a:off x="2590800" y="3886200"/>
            <a:ext cx="762000" cy="914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 flipV="1">
            <a:off x="2590800" y="4495800"/>
            <a:ext cx="1905000" cy="304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1828800" y="1752600"/>
            <a:ext cx="5867400" cy="37338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3276600" y="3157538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5400"/>
              <a:t>.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H="1">
            <a:off x="3505200" y="3276600"/>
            <a:ext cx="1219200" cy="533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6047" name="Text Box 31"/>
          <p:cNvSpPr txBox="1">
            <a:spLocks noChangeArrowheads="1"/>
          </p:cNvSpPr>
          <p:nvPr/>
        </p:nvSpPr>
        <p:spPr bwMode="auto">
          <a:xfrm>
            <a:off x="4708525" y="2981325"/>
            <a:ext cx="1239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Optimum</a:t>
            </a:r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 flipV="1">
            <a:off x="838200" y="2590800"/>
            <a:ext cx="304800" cy="533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6049" name="Freeform 33"/>
          <p:cNvSpPr>
            <a:spLocks/>
          </p:cNvSpPr>
          <p:nvPr/>
        </p:nvSpPr>
        <p:spPr bwMode="auto">
          <a:xfrm>
            <a:off x="2514600" y="1447800"/>
            <a:ext cx="5334000" cy="35814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6050" name="Freeform 34"/>
          <p:cNvSpPr>
            <a:spLocks/>
          </p:cNvSpPr>
          <p:nvPr/>
        </p:nvSpPr>
        <p:spPr bwMode="auto">
          <a:xfrm>
            <a:off x="1600200" y="2362200"/>
            <a:ext cx="5791200" cy="35814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357686" y="1857364"/>
            <a:ext cx="3155672" cy="646331"/>
          </a:xfrm>
          <a:prstGeom prst="rect">
            <a:avLst/>
          </a:prstGeom>
          <a:noFill/>
          <a:ln>
            <a:solidFill>
              <a:srgbClr val="002060">
                <a:alpha val="98000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fr-FR" sz="1800" dirty="0" smtClean="0"/>
              <a:t>Utilité du panier (bien1,bien2)</a:t>
            </a:r>
          </a:p>
          <a:p>
            <a:r>
              <a:rPr lang="fr-FR" sz="1800" dirty="0" smtClean="0"/>
              <a:t>U = U(q1,q2)</a:t>
            </a:r>
            <a:endParaRPr lang="fr-FR" sz="1800" dirty="0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H="1">
            <a:off x="2857488" y="2500306"/>
            <a:ext cx="2000264" cy="78581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6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22" grpId="0" autoUpdateAnimBg="0"/>
      <p:bldP spid="86023" grpId="0" autoUpdateAnimBg="0"/>
      <p:bldP spid="86024" grpId="0" animBg="1"/>
      <p:bldP spid="86025" grpId="0" animBg="1"/>
      <p:bldP spid="86027" grpId="0" animBg="1"/>
      <p:bldP spid="86028" grpId="0" animBg="1"/>
      <p:bldP spid="86029" grpId="0" animBg="1"/>
      <p:bldP spid="86030" grpId="0" animBg="1" autoUpdateAnimBg="0"/>
      <p:bldP spid="86031" grpId="0" autoUpdateAnimBg="0"/>
      <p:bldP spid="86034" grpId="0" animBg="1" autoUpdateAnimBg="0"/>
      <p:bldP spid="86037" grpId="0" animBg="1"/>
      <p:bldP spid="86038" grpId="0" animBg="1"/>
      <p:bldP spid="86042" grpId="0" animBg="1"/>
      <p:bldP spid="86043" grpId="0" autoUpdateAnimBg="0"/>
      <p:bldP spid="86045" grpId="0" animBg="1"/>
      <p:bldP spid="86047" grpId="0" autoUpdateAnimBg="0"/>
      <p:bldP spid="86048" grpId="0" animBg="1"/>
      <p:bldP spid="86049" grpId="0" animBg="1"/>
      <p:bldP spid="86050" grpId="0" animBg="1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Comment trouver mathématiquement l’allocation optimale?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fr-FR" dirty="0" smtClean="0"/>
              <a:t>Le problème du consommateur est</a:t>
            </a:r>
          </a:p>
          <a:p>
            <a:pPr lvl="1">
              <a:buNone/>
            </a:pPr>
            <a:r>
              <a:rPr lang="fr-FR" dirty="0" smtClean="0"/>
              <a:t>Maximiser U(q1,q2)</a:t>
            </a:r>
          </a:p>
          <a:p>
            <a:pPr lvl="1">
              <a:buNone/>
            </a:pPr>
            <a:r>
              <a:rPr lang="fr-FR" dirty="0" smtClean="0"/>
              <a:t>sous la contrainte:  p1*q1 + p2*q2 = R</a:t>
            </a:r>
          </a:p>
          <a:p>
            <a:r>
              <a:rPr lang="fr-FR" dirty="0" smtClean="0"/>
              <a:t>La contrainte donne: q2 = (R- p1*q1)/p2</a:t>
            </a:r>
          </a:p>
          <a:p>
            <a:r>
              <a:rPr lang="fr-FR" dirty="0" smtClean="0"/>
              <a:t>Si on l’intègre dans l’objectif alors on a </a:t>
            </a:r>
          </a:p>
          <a:p>
            <a:pPr lvl="1">
              <a:buNone/>
            </a:pPr>
            <a:r>
              <a:rPr lang="fr-FR" dirty="0" smtClean="0"/>
              <a:t>Maximiser U(q1, (R- p1*q1)/p2) </a:t>
            </a:r>
            <a:r>
              <a:rPr lang="fr-FR" dirty="0" smtClean="0">
                <a:sym typeface="Wingdings" pitchFamily="2" charset="2"/>
              </a:rPr>
              <a:t> Max f(q1)</a:t>
            </a:r>
            <a:endParaRPr lang="fr-FR" dirty="0" smtClean="0"/>
          </a:p>
          <a:p>
            <a:r>
              <a:rPr lang="fr-FR" dirty="0" smtClean="0"/>
              <a:t>Solution: f’(q1) = 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25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1214414" y="5429264"/>
            <a:ext cx="2643206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71435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U(q1, (R- p1*q1)/p2) </a:t>
            </a:r>
            <a:r>
              <a:rPr lang="fr-FR" dirty="0" smtClean="0">
                <a:sym typeface="Wingdings" pitchFamily="2" charset="2"/>
              </a:rPr>
              <a:t> Max f(q1) </a:t>
            </a:r>
          </a:p>
          <a:p>
            <a:pPr>
              <a:buFont typeface="Wingdings"/>
              <a:buChar char="ó"/>
            </a:pPr>
            <a:r>
              <a:rPr lang="fr-FR" dirty="0" smtClean="0"/>
              <a:t>U(q1, Q(q1)) avec Q(q1)=(R- p1*q1)/p2</a:t>
            </a:r>
          </a:p>
          <a:p>
            <a:pPr>
              <a:buNone/>
            </a:pPr>
            <a:r>
              <a:rPr lang="fr-FR" dirty="0" smtClean="0"/>
              <a:t>En différenciant U, on obtient</a:t>
            </a:r>
          </a:p>
          <a:p>
            <a:pPr>
              <a:buNone/>
            </a:pPr>
            <a:r>
              <a:rPr lang="fr-FR" dirty="0" smtClean="0"/>
              <a:t>f’(q1)dq1 = U’</a:t>
            </a:r>
            <a:r>
              <a:rPr lang="fr-FR" baseline="-25000" dirty="0" smtClean="0"/>
              <a:t>1</a:t>
            </a:r>
            <a:r>
              <a:rPr lang="fr-FR" dirty="0" smtClean="0"/>
              <a:t>*dq1 + U’</a:t>
            </a:r>
            <a:r>
              <a:rPr lang="fr-FR" baseline="-25000" dirty="0" smtClean="0"/>
              <a:t>2</a:t>
            </a:r>
            <a:r>
              <a:rPr lang="fr-FR" dirty="0" smtClean="0"/>
              <a:t>*Q’*dq1</a:t>
            </a:r>
          </a:p>
          <a:p>
            <a:pPr>
              <a:buNone/>
            </a:pPr>
            <a:r>
              <a:rPr lang="fr-FR" dirty="0" smtClean="0"/>
              <a:t>Avec Q’ = -p1/p2</a:t>
            </a:r>
          </a:p>
          <a:p>
            <a:pPr>
              <a:buNone/>
            </a:pPr>
            <a:r>
              <a:rPr lang="fr-FR" dirty="0" smtClean="0"/>
              <a:t>Max f(q1) obtenu pour q1 tel que f’(q1)=0</a:t>
            </a:r>
          </a:p>
          <a:p>
            <a:pPr>
              <a:buFont typeface="Wingdings"/>
              <a:buChar char="ó"/>
            </a:pPr>
            <a:r>
              <a:rPr lang="fr-FR" dirty="0" smtClean="0"/>
              <a:t> U’</a:t>
            </a:r>
            <a:r>
              <a:rPr lang="fr-FR" baseline="-25000" dirty="0" smtClean="0"/>
              <a:t>1</a:t>
            </a:r>
            <a:r>
              <a:rPr lang="fr-FR" dirty="0" smtClean="0"/>
              <a:t>*dq1 + U’</a:t>
            </a:r>
            <a:r>
              <a:rPr lang="fr-FR" baseline="-25000" dirty="0" smtClean="0"/>
              <a:t>2</a:t>
            </a:r>
            <a:r>
              <a:rPr lang="fr-FR" dirty="0" smtClean="0"/>
              <a:t>*Q’*dq1 = 0</a:t>
            </a:r>
          </a:p>
          <a:p>
            <a:pPr>
              <a:buFont typeface="Wingdings"/>
              <a:buChar char="ó"/>
            </a:pPr>
            <a:r>
              <a:rPr lang="fr-FR" dirty="0" smtClean="0"/>
              <a:t> U’</a:t>
            </a:r>
            <a:r>
              <a:rPr lang="fr-FR" baseline="-25000" dirty="0" smtClean="0"/>
              <a:t>1</a:t>
            </a:r>
            <a:r>
              <a:rPr lang="fr-FR" dirty="0" smtClean="0"/>
              <a:t> = -U’</a:t>
            </a:r>
            <a:r>
              <a:rPr lang="fr-FR" baseline="-25000" dirty="0" smtClean="0"/>
              <a:t>2</a:t>
            </a:r>
            <a:r>
              <a:rPr lang="fr-FR" dirty="0" smtClean="0"/>
              <a:t>*Q’ </a:t>
            </a:r>
          </a:p>
          <a:p>
            <a:pPr>
              <a:buFont typeface="Wingdings"/>
              <a:buChar char="ó"/>
            </a:pPr>
            <a:r>
              <a:rPr lang="fr-FR" dirty="0" smtClean="0"/>
              <a:t>U’</a:t>
            </a:r>
            <a:r>
              <a:rPr lang="fr-FR" baseline="-25000" dirty="0" smtClean="0"/>
              <a:t>1</a:t>
            </a:r>
            <a:r>
              <a:rPr lang="fr-FR" dirty="0" smtClean="0"/>
              <a:t>/U’</a:t>
            </a:r>
            <a:r>
              <a:rPr lang="fr-FR" baseline="-25000" dirty="0" smtClean="0"/>
              <a:t>2 </a:t>
            </a:r>
            <a:r>
              <a:rPr lang="fr-FR" dirty="0" smtClean="0"/>
              <a:t>= p1/p2</a:t>
            </a:r>
          </a:p>
          <a:p>
            <a:pPr>
              <a:buFont typeface="Wingdings"/>
              <a:buChar char="ó"/>
            </a:pPr>
            <a:r>
              <a:rPr lang="fr-FR" dirty="0" smtClean="0"/>
              <a:t>U’</a:t>
            </a:r>
            <a:r>
              <a:rPr lang="fr-FR" baseline="-25000" dirty="0" smtClean="0"/>
              <a:t>1 </a:t>
            </a:r>
            <a:r>
              <a:rPr lang="fr-FR" dirty="0" smtClean="0"/>
              <a:t>= (p1/p2)*U’</a:t>
            </a:r>
            <a:r>
              <a:rPr lang="fr-FR" baseline="-25000" dirty="0" smtClean="0"/>
              <a:t>2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26</a:t>
            </a:fld>
            <a:r>
              <a:rPr lang="fr-FR" smtClean="0"/>
              <a:t> - 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16016" y="5157192"/>
            <a:ext cx="42033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0" dirty="0" smtClean="0"/>
              <a:t>Utilité de l’unité de bien 1 perdue</a:t>
            </a:r>
          </a:p>
          <a:p>
            <a:r>
              <a:rPr lang="fr-FR" sz="2000" b="0" dirty="0" smtClean="0"/>
              <a:t>= </a:t>
            </a:r>
            <a:r>
              <a:rPr lang="fr-FR" sz="2000" b="0" dirty="0" smtClean="0"/>
              <a:t>transformation des biens 1 en biens 2</a:t>
            </a:r>
          </a:p>
          <a:p>
            <a:r>
              <a:rPr lang="fr-FR" sz="2000" b="0" dirty="0" smtClean="0"/>
              <a:t>p</a:t>
            </a:r>
            <a:r>
              <a:rPr lang="fr-FR" sz="2000" b="0" dirty="0" smtClean="0"/>
              <a:t>ar le marché (p1/p2) multiplié par</a:t>
            </a:r>
            <a:endParaRPr lang="fr-FR" sz="2000" b="0" dirty="0" smtClean="0"/>
          </a:p>
          <a:p>
            <a:r>
              <a:rPr lang="fr-FR" sz="2000" b="0" dirty="0" smtClean="0"/>
              <a:t>l’utilité supplémentaire des biens 2</a:t>
            </a:r>
            <a:endParaRPr lang="fr-FR" sz="2000" b="0" dirty="0"/>
          </a:p>
        </p:txBody>
      </p:sp>
      <p:cxnSp>
        <p:nvCxnSpPr>
          <p:cNvPr id="7" name="Connecteur droit avec flèche 6"/>
          <p:cNvCxnSpPr/>
          <p:nvPr/>
        </p:nvCxnSpPr>
        <p:spPr bwMode="auto">
          <a:xfrm flipH="1">
            <a:off x="4067944" y="5877272"/>
            <a:ext cx="648072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928926" y="5572140"/>
            <a:ext cx="4572032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24"/>
            <a:ext cx="7772400" cy="1143000"/>
          </a:xfrm>
        </p:spPr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71546"/>
            <a:ext cx="8643998" cy="4114800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U(q1,q2) = [q1^(1/2)]*[q2^(1/2)]</a:t>
            </a:r>
          </a:p>
          <a:p>
            <a:pPr>
              <a:buFont typeface="Symbol"/>
              <a:buChar char="Þ"/>
            </a:pPr>
            <a:r>
              <a:rPr lang="fr-FR" sz="2800" dirty="0" smtClean="0"/>
              <a:t> U’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= (1/2) *[q1^(-1/2)]*[q2^(1/2)]</a:t>
            </a:r>
          </a:p>
          <a:p>
            <a:pPr>
              <a:buFont typeface="Symbol"/>
              <a:buChar char="Þ"/>
            </a:pPr>
            <a:r>
              <a:rPr lang="fr-FR" sz="2800" dirty="0" smtClean="0"/>
              <a:t> U’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= (1/2) *[q1^(1/2)]*[q2^(-1/2)]</a:t>
            </a:r>
          </a:p>
          <a:p>
            <a:pPr>
              <a:buFont typeface="Symbol"/>
              <a:buChar char="Þ"/>
            </a:pPr>
            <a:r>
              <a:rPr lang="fr-FR" sz="2800" dirty="0" smtClean="0"/>
              <a:t> U’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/U’</a:t>
            </a:r>
            <a:r>
              <a:rPr lang="fr-FR" sz="2800" baseline="-25000" dirty="0" smtClean="0"/>
              <a:t>2 </a:t>
            </a:r>
            <a:r>
              <a:rPr lang="fr-FR" sz="2800" dirty="0" smtClean="0"/>
              <a:t>= q2/q1</a:t>
            </a:r>
          </a:p>
          <a:p>
            <a:pPr>
              <a:buNone/>
            </a:pPr>
            <a:r>
              <a:rPr lang="fr-FR" sz="2800" dirty="0" smtClean="0"/>
              <a:t>La condition d’optimalité U’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/U’</a:t>
            </a:r>
            <a:r>
              <a:rPr lang="fr-FR" sz="2800" baseline="-25000" dirty="0" smtClean="0"/>
              <a:t>2 </a:t>
            </a:r>
            <a:r>
              <a:rPr lang="fr-FR" sz="2800" dirty="0" smtClean="0"/>
              <a:t>= p1/p2 est alors</a:t>
            </a:r>
          </a:p>
          <a:p>
            <a:pPr>
              <a:buFont typeface="Symbol"/>
              <a:buChar char="Þ"/>
            </a:pPr>
            <a:r>
              <a:rPr lang="fr-FR" sz="2800" dirty="0" smtClean="0"/>
              <a:t>q2/q1 = p1/p2</a:t>
            </a:r>
          </a:p>
          <a:p>
            <a:pPr>
              <a:buFont typeface="Symbol"/>
              <a:buChar char="Þ"/>
            </a:pPr>
            <a:r>
              <a:rPr lang="fr-FR" sz="2800" dirty="0" smtClean="0"/>
              <a:t> p2*q2 = p1*q1</a:t>
            </a:r>
          </a:p>
          <a:p>
            <a:pPr>
              <a:buNone/>
            </a:pPr>
            <a:r>
              <a:rPr lang="fr-FR" sz="2800" dirty="0" smtClean="0"/>
              <a:t>En intégrant ce résultat dans la contrainte budgétaire, on obtient la demande en fonction du revenu</a:t>
            </a:r>
          </a:p>
          <a:p>
            <a:pPr>
              <a:buNone/>
            </a:pPr>
            <a:r>
              <a:rPr lang="fr-FR" sz="2800" dirty="0" smtClean="0"/>
              <a:t>R = 2* p1*q1 </a:t>
            </a:r>
            <a:r>
              <a:rPr lang="fr-FR" sz="2800" dirty="0" smtClean="0">
                <a:sym typeface="Wingdings" pitchFamily="2" charset="2"/>
              </a:rPr>
              <a:t> q1 = R/(2*p1) et q2 = R/(2*p2)</a:t>
            </a:r>
            <a:r>
              <a:rPr lang="fr-FR" sz="2800" dirty="0" smtClean="0"/>
              <a:t>   </a:t>
            </a:r>
          </a:p>
          <a:p>
            <a:pPr>
              <a:buNone/>
            </a:pP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27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 bwMode="auto">
          <a:xfrm>
            <a:off x="6000760" y="4714884"/>
            <a:ext cx="1714512" cy="642942"/>
          </a:xfrm>
          <a:prstGeom prst="ellipse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285852" y="5929330"/>
            <a:ext cx="4500594" cy="5715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00174"/>
            <a:ext cx="7958166" cy="4114800"/>
          </a:xfrm>
        </p:spPr>
        <p:txBody>
          <a:bodyPr/>
          <a:lstStyle/>
          <a:p>
            <a:r>
              <a:rPr lang="fr-FR" dirty="0" smtClean="0"/>
              <a:t>Il y a deux biens: la consommation (C) et le loisir (T-H). T est une « dotation »</a:t>
            </a:r>
          </a:p>
          <a:p>
            <a:r>
              <a:rPr lang="fr-FR" dirty="0" smtClean="0">
                <a:sym typeface="Wingdings" pitchFamily="2" charset="2"/>
              </a:rPr>
              <a:t>Le prix de la consommation est p et le prix du loisir est le salaire w (renoncer au travail)</a:t>
            </a:r>
          </a:p>
          <a:p>
            <a:r>
              <a:rPr lang="fr-FR" dirty="0" smtClean="0">
                <a:sym typeface="Wingdings" pitchFamily="2" charset="2"/>
              </a:rPr>
              <a:t>Mon revenu vient du travail (w*H) et d’un transfert (B): R = w*H + B</a:t>
            </a:r>
          </a:p>
          <a:p>
            <a:r>
              <a:rPr lang="fr-FR" dirty="0" smtClean="0">
                <a:sym typeface="Wingdings" pitchFamily="2" charset="2"/>
              </a:rPr>
              <a:t>Contrainte budgétaire : p*C = w*H + B</a:t>
            </a:r>
          </a:p>
          <a:p>
            <a:pPr>
              <a:buFont typeface="Wingdings"/>
              <a:buChar char="ó"/>
            </a:pPr>
            <a:r>
              <a:rPr lang="fr-FR" dirty="0" smtClean="0">
                <a:sym typeface="Wingdings" pitchFamily="2" charset="2"/>
              </a:rPr>
              <a:t> p*C = w*H + B</a:t>
            </a:r>
          </a:p>
          <a:p>
            <a:pPr>
              <a:buFont typeface="Wingdings"/>
              <a:buChar char="ó"/>
            </a:pPr>
            <a:r>
              <a:rPr lang="fr-FR" dirty="0" smtClean="0">
                <a:sym typeface="Wingdings" pitchFamily="2" charset="2"/>
              </a:rPr>
              <a:t> p*C + w*(T-H) = w*T + B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1143000"/>
          </a:xfrm>
        </p:spPr>
        <p:txBody>
          <a:bodyPr/>
          <a:lstStyle/>
          <a:p>
            <a:r>
              <a:rPr lang="fr-FR" dirty="0" smtClean="0"/>
              <a:t>L’arbitrage consommation/loisir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28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28662" y="5786454"/>
            <a:ext cx="307183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 avec le cas initial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114800"/>
          </a:xfrm>
        </p:spPr>
        <p:txBody>
          <a:bodyPr/>
          <a:lstStyle/>
          <a:p>
            <a:r>
              <a:rPr lang="fr-FR" dirty="0" smtClean="0"/>
              <a:t>w*T + B = R</a:t>
            </a:r>
          </a:p>
          <a:p>
            <a:r>
              <a:rPr lang="fr-FR" dirty="0" smtClean="0"/>
              <a:t>p1 « </a:t>
            </a:r>
            <a:r>
              <a:rPr lang="fr-FR" i="1" dirty="0" smtClean="0"/>
              <a:t>devient »</a:t>
            </a:r>
            <a:r>
              <a:rPr lang="fr-FR" dirty="0" smtClean="0"/>
              <a:t> p et p2 « </a:t>
            </a:r>
            <a:r>
              <a:rPr lang="fr-FR" i="1" dirty="0" smtClean="0"/>
              <a:t>devient »</a:t>
            </a:r>
            <a:r>
              <a:rPr lang="fr-FR" dirty="0" smtClean="0"/>
              <a:t> w</a:t>
            </a:r>
          </a:p>
          <a:p>
            <a:r>
              <a:rPr lang="fr-FR" dirty="0" smtClean="0"/>
              <a:t>q1 « </a:t>
            </a:r>
            <a:r>
              <a:rPr lang="fr-FR" i="1" dirty="0" smtClean="0"/>
              <a:t>devient »</a:t>
            </a:r>
            <a:r>
              <a:rPr lang="fr-FR" dirty="0" smtClean="0"/>
              <a:t> C et q2 « </a:t>
            </a:r>
            <a:r>
              <a:rPr lang="fr-FR" i="1" dirty="0" smtClean="0"/>
              <a:t>devient » </a:t>
            </a:r>
            <a:r>
              <a:rPr lang="fr-FR" dirty="0" smtClean="0"/>
              <a:t>T-H</a:t>
            </a:r>
          </a:p>
          <a:p>
            <a:r>
              <a:rPr lang="fr-FR" dirty="0" smtClean="0"/>
              <a:t>Donc même type de solutions (C=q1, T-H=q2)</a:t>
            </a:r>
          </a:p>
          <a:p>
            <a:r>
              <a:rPr lang="fr-FR" dirty="0" smtClean="0"/>
              <a:t>Dans l’exemple: </a:t>
            </a:r>
            <a:r>
              <a:rPr lang="fr-FR" dirty="0" smtClean="0">
                <a:sym typeface="Wingdings" pitchFamily="2" charset="2"/>
              </a:rPr>
              <a:t>C = R/(2*p) et T-H = R/(2*w)</a:t>
            </a:r>
            <a:r>
              <a:rPr lang="fr-FR" dirty="0" smtClean="0"/>
              <a:t> </a:t>
            </a:r>
          </a:p>
          <a:p>
            <a:pPr>
              <a:buFont typeface="Wingdings" pitchFamily="2" charset="2"/>
              <a:buChar char="ó"/>
            </a:pPr>
            <a:r>
              <a:rPr lang="fr-FR" dirty="0" smtClean="0">
                <a:sym typeface="Wingdings" pitchFamily="2" charset="2"/>
              </a:rPr>
              <a:t> C = (</a:t>
            </a:r>
            <a:r>
              <a:rPr lang="fr-FR" dirty="0" smtClean="0"/>
              <a:t>w*T + B)</a:t>
            </a:r>
            <a:r>
              <a:rPr lang="fr-FR" dirty="0" smtClean="0">
                <a:sym typeface="Wingdings" pitchFamily="2" charset="2"/>
              </a:rPr>
              <a:t>/(2*p) </a:t>
            </a:r>
          </a:p>
          <a:p>
            <a:pPr>
              <a:buFont typeface="Wingdings" pitchFamily="2" charset="2"/>
              <a:buChar char="ó"/>
            </a:pPr>
            <a:r>
              <a:rPr lang="fr-FR" dirty="0" smtClean="0">
                <a:sym typeface="Wingdings" pitchFamily="2" charset="2"/>
              </a:rPr>
              <a:t>T-H = (</a:t>
            </a:r>
            <a:r>
              <a:rPr lang="fr-FR" dirty="0" smtClean="0"/>
              <a:t>w*T + B)</a:t>
            </a:r>
            <a:r>
              <a:rPr lang="fr-FR" dirty="0" smtClean="0">
                <a:sym typeface="Wingdings" pitchFamily="2" charset="2"/>
              </a:rPr>
              <a:t>/(2*w) </a:t>
            </a:r>
          </a:p>
          <a:p>
            <a:pPr>
              <a:buFont typeface="Wingdings" pitchFamily="2" charset="2"/>
              <a:buChar char="ó"/>
            </a:pPr>
            <a:r>
              <a:rPr lang="fr-FR" dirty="0" smtClean="0">
                <a:sym typeface="Wingdings" pitchFamily="2" charset="2"/>
              </a:rPr>
              <a:t> H = T/2 - </a:t>
            </a:r>
            <a:r>
              <a:rPr lang="fr-FR" dirty="0" smtClean="0"/>
              <a:t>B</a:t>
            </a:r>
            <a:r>
              <a:rPr lang="fr-FR" dirty="0" smtClean="0">
                <a:sym typeface="Wingdings" pitchFamily="2" charset="2"/>
              </a:rPr>
              <a:t>/(2*w)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29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Section 1: </a:t>
            </a:r>
            <a:r>
              <a:rPr lang="fr-FR" smtClean="0">
                <a:solidFill>
                  <a:schemeClr val="tx1"/>
                </a:solidFill>
              </a:rPr>
              <a:t>Analyse économique de la rareté</a:t>
            </a:r>
            <a:r>
              <a:rPr lang="fr-FR" smtClean="0"/>
              <a:t>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smtClean="0"/>
              <a:t>modèle: les choix du ménage</a:t>
            </a:r>
            <a:endParaRPr lang="fr-FR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728913"/>
            <a:ext cx="7405688" cy="3724275"/>
          </a:xfrm>
        </p:spPr>
        <p:txBody>
          <a:bodyPr/>
          <a:lstStyle/>
          <a:p>
            <a:pPr marL="533400" indent="-533400"/>
            <a:r>
              <a:rPr lang="fr-FR" sz="2400" dirty="0" smtClean="0"/>
              <a:t>Il y a </a:t>
            </a:r>
            <a:r>
              <a:rPr lang="fr-FR" sz="2400" dirty="0"/>
              <a:t>uniquement deux biens procurent du plaisir, de la satisfaction </a:t>
            </a:r>
            <a:r>
              <a:rPr lang="fr-FR" sz="2400" dirty="0">
                <a:sym typeface="Wingdings" pitchFamily="2" charset="2"/>
              </a:rPr>
              <a:t> de l’utilité 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fr-FR" sz="2400" dirty="0">
                <a:sym typeface="Wingdings" pitchFamily="2" charset="2"/>
              </a:rPr>
              <a:t>la consommation </a:t>
            </a:r>
            <a:r>
              <a:rPr lang="fr-FR" sz="2400" i="1" dirty="0">
                <a:sym typeface="Wingdings" pitchFamily="2" charset="2"/>
              </a:rPr>
              <a:t>C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fr-FR" sz="2400" dirty="0">
                <a:sym typeface="Wingdings" pitchFamily="2" charset="2"/>
              </a:rPr>
              <a:t>le loisir </a:t>
            </a:r>
            <a:r>
              <a:rPr lang="fr-FR" sz="2400" i="1" dirty="0" smtClean="0">
                <a:sym typeface="Wingdings" pitchFamily="2" charset="2"/>
              </a:rPr>
              <a:t>l=T-h</a:t>
            </a:r>
          </a:p>
          <a:p>
            <a:pPr marL="533400" indent="-533400">
              <a:buFont typeface="Arial" pitchFamily="34" charset="0"/>
              <a:buChar char="•"/>
            </a:pPr>
            <a:r>
              <a:rPr lang="fr-FR" sz="2400" dirty="0" smtClean="0">
                <a:sym typeface="Wingdings" pitchFamily="2" charset="2"/>
              </a:rPr>
              <a:t>Il n’y a pas de transferts </a:t>
            </a:r>
            <a:r>
              <a:rPr lang="fr-FR" sz="2400" i="1" dirty="0" smtClean="0">
                <a:sym typeface="Wingdings" pitchFamily="2" charset="2"/>
              </a:rPr>
              <a:t>B=0</a:t>
            </a:r>
            <a:endParaRPr lang="fr-FR" sz="2400" i="1" dirty="0">
              <a:sym typeface="Wingdings" pitchFamily="2" charset="2"/>
            </a:endParaRPr>
          </a:p>
          <a:p>
            <a:pPr marL="533400" indent="-533400"/>
            <a:r>
              <a:rPr lang="fr-FR" sz="2400" dirty="0">
                <a:sym typeface="Wingdings" pitchFamily="2" charset="2"/>
              </a:rPr>
              <a:t>Plus de consommation et/ou plus de loisir donnent plus d’utilité  </a:t>
            </a:r>
            <a:r>
              <a:rPr lang="fr-FR" sz="2400" i="1" dirty="0">
                <a:sym typeface="Wingdings" pitchFamily="2" charset="2"/>
              </a:rPr>
              <a:t>u(C,T-h)</a:t>
            </a:r>
            <a:r>
              <a:rPr lang="fr-FR" sz="2400" dirty="0">
                <a:sym typeface="Wingdings" pitchFamily="2" charset="2"/>
              </a:rPr>
              <a:t> avec : </a:t>
            </a:r>
            <a:endParaRPr lang="fr-FR" sz="2400" dirty="0"/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9975" y="5445125"/>
          <a:ext cx="1152525" cy="590550"/>
        </p:xfrm>
        <a:graphic>
          <a:graphicData uri="http://schemas.openxmlformats.org/presentationml/2006/ole">
            <p:oleObj spid="_x0000_s67586" name="Equation" r:id="rId3" imgW="495000" imgH="253800" progId="">
              <p:embed/>
            </p:oleObj>
          </a:graphicData>
        </a:graphic>
      </p:graphicFrame>
      <p:graphicFrame>
        <p:nvGraphicFramePr>
          <p:cNvPr id="1679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076700" y="5516563"/>
          <a:ext cx="1071563" cy="536575"/>
        </p:xfrm>
        <a:graphic>
          <a:graphicData uri="http://schemas.openxmlformats.org/presentationml/2006/ole">
            <p:oleObj spid="_x0000_s67587" name="Equation" r:id="rId4" imgW="507960" imgH="253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/>
          <p:cNvSpPr/>
          <p:nvPr/>
        </p:nvSpPr>
        <p:spPr bwMode="auto">
          <a:xfrm rot="1525597">
            <a:off x="2289397" y="4057057"/>
            <a:ext cx="2160240" cy="172819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68962" name="AutoShape 2"/>
          <p:cNvSpPr>
            <a:spLocks noGrp="1" noChangeArrowheads="1"/>
          </p:cNvSpPr>
          <p:nvPr>
            <p:ph type="title"/>
          </p:nvPr>
        </p:nvSpPr>
        <p:spPr>
          <a:xfrm>
            <a:off x="760413" y="908050"/>
            <a:ext cx="7772400" cy="838200"/>
          </a:xfrm>
        </p:spPr>
        <p:txBody>
          <a:bodyPr/>
          <a:lstStyle/>
          <a:p>
            <a:r>
              <a:rPr lang="fr-FR" sz="2800">
                <a:solidFill>
                  <a:schemeClr val="tx1"/>
                </a:solidFill>
              </a:rPr>
              <a:t>Préférences et courbes d’indifférence</a:t>
            </a:r>
            <a:endParaRPr lang="fr-FR" sz="280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03350" y="2781300"/>
            <a:ext cx="6624638" cy="3762375"/>
            <a:chOff x="672" y="1008"/>
            <a:chExt cx="4176" cy="2688"/>
          </a:xfrm>
        </p:grpSpPr>
        <p:sp>
          <p:nvSpPr>
            <p:cNvPr id="168964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8965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823913" y="2311400"/>
            <a:ext cx="731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loisir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7092950" y="6056313"/>
            <a:ext cx="176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consommation</a:t>
            </a:r>
            <a:endParaRPr lang="fr-FR" sz="2000" b="1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68968" name="Freeform 8"/>
          <p:cNvSpPr>
            <a:spLocks/>
          </p:cNvSpPr>
          <p:nvPr/>
        </p:nvSpPr>
        <p:spPr bwMode="auto">
          <a:xfrm>
            <a:off x="2308225" y="2541588"/>
            <a:ext cx="44958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7010400" y="4800600"/>
            <a:ext cx="170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 dirty="0">
                <a:latin typeface="Times" pitchFamily="18" charset="0"/>
              </a:rPr>
              <a:t>Courbes</a:t>
            </a:r>
          </a:p>
          <a:p>
            <a:pPr algn="l" eaLnBrk="0" hangingPunct="0"/>
            <a:r>
              <a:rPr lang="fr-FR" sz="2000" b="1" dirty="0">
                <a:latin typeface="Times" pitchFamily="18" charset="0"/>
              </a:rPr>
              <a:t>d’indifférence</a:t>
            </a:r>
            <a:endParaRPr lang="fr-FR" sz="2000" b="1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68970" name="Freeform 10"/>
          <p:cNvSpPr>
            <a:spLocks/>
          </p:cNvSpPr>
          <p:nvPr/>
        </p:nvSpPr>
        <p:spPr bwMode="auto">
          <a:xfrm>
            <a:off x="2916238" y="2420938"/>
            <a:ext cx="3924300" cy="2484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 dirty="0"/>
          </a:p>
        </p:txBody>
      </p:sp>
      <p:sp>
        <p:nvSpPr>
          <p:cNvPr id="168972" name="AutoShape 12"/>
          <p:cNvSpPr>
            <a:spLocks/>
          </p:cNvSpPr>
          <p:nvPr/>
        </p:nvSpPr>
        <p:spPr bwMode="auto">
          <a:xfrm>
            <a:off x="6804025" y="4868863"/>
            <a:ext cx="225425" cy="1274762"/>
          </a:xfrm>
          <a:prstGeom prst="rightBrace">
            <a:avLst>
              <a:gd name="adj1" fmla="val 4712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fr-FR" sz="32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3886200" y="45053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32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2971800" y="40020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fr-FR" sz="32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>
            <a:off x="1403350" y="4581525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3048000" y="4652963"/>
            <a:ext cx="11113" cy="187166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1403350" y="5084763"/>
            <a:ext cx="245903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3957638" y="5229225"/>
            <a:ext cx="3810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2895600" y="4217988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32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3810000" y="472122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3200" b="1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3048000" y="5943600"/>
            <a:ext cx="1022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 New Roman" pitchFamily="18" charset="0"/>
              </a:rPr>
              <a:t>2 unités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168982" name="Rectangle 22"/>
          <p:cNvSpPr>
            <a:spLocks noChangeArrowheads="1"/>
          </p:cNvSpPr>
          <p:nvPr/>
        </p:nvSpPr>
        <p:spPr bwMode="auto">
          <a:xfrm>
            <a:off x="479425" y="4616450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 New Roman" pitchFamily="18" charset="0"/>
              </a:rPr>
              <a:t>1 unité</a:t>
            </a:r>
          </a:p>
        </p:txBody>
      </p:sp>
      <p:sp>
        <p:nvSpPr>
          <p:cNvPr id="168983" name="Line 23"/>
          <p:cNvSpPr>
            <a:spLocks noChangeShapeType="1"/>
          </p:cNvSpPr>
          <p:nvPr/>
        </p:nvSpPr>
        <p:spPr bwMode="auto">
          <a:xfrm flipV="1">
            <a:off x="1905000" y="4627563"/>
            <a:ext cx="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 flipH="1">
            <a:off x="3048000" y="5661025"/>
            <a:ext cx="9144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8985" name="Freeform 25"/>
          <p:cNvSpPr>
            <a:spLocks/>
          </p:cNvSpPr>
          <p:nvPr/>
        </p:nvSpPr>
        <p:spPr bwMode="auto">
          <a:xfrm>
            <a:off x="1871663" y="2889250"/>
            <a:ext cx="4860925" cy="3276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8986" name="Text Box 26"/>
          <p:cNvSpPr txBox="1">
            <a:spLocks noChangeArrowheads="1"/>
          </p:cNvSpPr>
          <p:nvPr/>
        </p:nvSpPr>
        <p:spPr bwMode="auto">
          <a:xfrm>
            <a:off x="4057891" y="1778040"/>
            <a:ext cx="50506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400" dirty="0"/>
              <a:t>Le consommateur préfère </a:t>
            </a:r>
          </a:p>
          <a:p>
            <a:pPr algn="l"/>
            <a:r>
              <a:rPr lang="fr-FR" sz="2400" dirty="0"/>
              <a:t>travailler moins tout en aillant</a:t>
            </a:r>
          </a:p>
          <a:p>
            <a:pPr algn="l"/>
            <a:r>
              <a:rPr lang="fr-FR" sz="2400" dirty="0"/>
              <a:t>plus de </a:t>
            </a:r>
            <a:r>
              <a:rPr lang="fr-FR" sz="2400" dirty="0" smtClean="0"/>
              <a:t>consommation </a:t>
            </a:r>
            <a:r>
              <a:rPr lang="fr-FR" sz="2400" dirty="0"/>
              <a:t>: une courbe </a:t>
            </a:r>
            <a:endParaRPr lang="fr-FR" sz="2400" dirty="0" smtClean="0"/>
          </a:p>
          <a:p>
            <a:pPr algn="l"/>
            <a:r>
              <a:rPr lang="fr-FR" sz="2400" dirty="0" smtClean="0"/>
              <a:t>d’indifférence</a:t>
            </a:r>
            <a:r>
              <a:rPr lang="fr-FR" sz="2400" dirty="0"/>
              <a:t> </a:t>
            </a:r>
            <a:r>
              <a:rPr lang="fr-FR" sz="2400" dirty="0" smtClean="0"/>
              <a:t>située </a:t>
            </a:r>
            <a:r>
              <a:rPr lang="fr-FR" sz="2400" dirty="0"/>
              <a:t>« haut » signale </a:t>
            </a:r>
            <a:endParaRPr lang="fr-FR" sz="2400" dirty="0" smtClean="0"/>
          </a:p>
          <a:p>
            <a:pPr algn="l"/>
            <a:r>
              <a:rPr lang="fr-FR" sz="2400" dirty="0" smtClean="0"/>
              <a:t>plus </a:t>
            </a:r>
            <a:r>
              <a:rPr lang="fr-FR" sz="2400" dirty="0"/>
              <a:t>de plaisir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8962" grpId="0" autoUpdateAnimBg="0"/>
      <p:bldP spid="168966" grpId="0" autoUpdateAnimBg="0"/>
      <p:bldP spid="168967" grpId="0" autoUpdateAnimBg="0"/>
      <p:bldP spid="168968" grpId="0" animBg="1"/>
      <p:bldP spid="168969" grpId="0" autoUpdateAnimBg="0"/>
      <p:bldP spid="168970" grpId="0" animBg="1"/>
      <p:bldP spid="168972" grpId="0" animBg="1" autoUpdateAnimBg="0"/>
      <p:bldP spid="168973" grpId="0" autoUpdateAnimBg="0"/>
      <p:bldP spid="168974" grpId="0" autoUpdateAnimBg="0"/>
      <p:bldP spid="168975" grpId="0" animBg="1"/>
      <p:bldP spid="168976" grpId="0" animBg="1"/>
      <p:bldP spid="168977" grpId="0" animBg="1"/>
      <p:bldP spid="168978" grpId="0" animBg="1"/>
      <p:bldP spid="168979" grpId="0" autoUpdateAnimBg="0"/>
      <p:bldP spid="168980" grpId="0" autoUpdateAnimBg="0"/>
      <p:bldP spid="168981" grpId="0" autoUpdateAnimBg="0"/>
      <p:bldP spid="168982" grpId="0" autoUpdateAnimBg="0"/>
      <p:bldP spid="168983" grpId="0" animBg="1"/>
      <p:bldP spid="168984" grpId="0" animBg="1"/>
      <p:bldP spid="168985" grpId="0" animBg="1"/>
      <p:bldP spid="16898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AutoShape 2"/>
          <p:cNvSpPr>
            <a:spLocks noGrp="1" noChangeArrowheads="1"/>
          </p:cNvSpPr>
          <p:nvPr>
            <p:ph type="title"/>
          </p:nvPr>
        </p:nvSpPr>
        <p:spPr>
          <a:xfrm>
            <a:off x="831850" y="935038"/>
            <a:ext cx="7772400" cy="838200"/>
          </a:xfrm>
        </p:spPr>
        <p:txBody>
          <a:bodyPr/>
          <a:lstStyle/>
          <a:p>
            <a:r>
              <a:rPr lang="fr-FR" sz="2800">
                <a:solidFill>
                  <a:schemeClr val="tx1"/>
                </a:solidFill>
              </a:rPr>
              <a:t>Dotations et contrainte budgétaire</a:t>
            </a:r>
            <a:br>
              <a:rPr lang="fr-FR" sz="2800">
                <a:solidFill>
                  <a:schemeClr val="tx1"/>
                </a:solidFill>
              </a:rPr>
            </a:br>
            <a:r>
              <a:rPr lang="fr-FR" sz="2800">
                <a:solidFill>
                  <a:schemeClr val="tx1"/>
                </a:solidFill>
              </a:rPr>
              <a:t>Ensemble de opportunités</a:t>
            </a:r>
            <a:endParaRPr lang="fr-FR" sz="280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2420938"/>
            <a:ext cx="6656387" cy="3600450"/>
            <a:chOff x="672" y="1008"/>
            <a:chExt cx="4176" cy="2688"/>
          </a:xfrm>
        </p:grpSpPr>
        <p:sp>
          <p:nvSpPr>
            <p:cNvPr id="169988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69989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84175" y="2311400"/>
            <a:ext cx="731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loisir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7235825" y="5589588"/>
            <a:ext cx="176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consommation</a:t>
            </a:r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1143000" y="41910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 flipV="1">
            <a:off x="4038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1143000" y="3810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 flipV="1">
            <a:off x="3352800" y="38100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1143000" y="2514600"/>
            <a:ext cx="6019800" cy="3505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9997" name="Text Box 13"/>
          <p:cNvSpPr txBox="1">
            <a:spLocks noChangeArrowheads="1"/>
          </p:cNvSpPr>
          <p:nvPr/>
        </p:nvSpPr>
        <p:spPr bwMode="auto">
          <a:xfrm>
            <a:off x="1919288" y="2414588"/>
            <a:ext cx="113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b="1">
                <a:latin typeface="Times" pitchFamily="18" charset="0"/>
              </a:rPr>
              <a:t>wT/w = T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6400800" y="6096000"/>
            <a:ext cx="1987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fr-FR" sz="2000" b="1" dirty="0" err="1">
                <a:latin typeface="Times" pitchFamily="18" charset="0"/>
              </a:rPr>
              <a:t>wT</a:t>
            </a:r>
            <a:r>
              <a:rPr lang="fr-FR" sz="2000" b="1" dirty="0">
                <a:latin typeface="Times" pitchFamily="18" charset="0"/>
              </a:rPr>
              <a:t>/p = (w/p) T</a:t>
            </a:r>
          </a:p>
        </p:txBody>
      </p:sp>
      <p:sp>
        <p:nvSpPr>
          <p:cNvPr id="169999" name="Line 15"/>
          <p:cNvSpPr>
            <a:spLocks noChangeShapeType="1"/>
          </p:cNvSpPr>
          <p:nvPr/>
        </p:nvSpPr>
        <p:spPr bwMode="auto">
          <a:xfrm flipH="1" flipV="1">
            <a:off x="1143000" y="2514600"/>
            <a:ext cx="765175" cy="50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4424376" y="2347907"/>
            <a:ext cx="207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b="1" dirty="0" err="1">
                <a:latin typeface="Times" pitchFamily="18" charset="0"/>
              </a:rPr>
              <a:t>wT</a:t>
            </a:r>
            <a:r>
              <a:rPr lang="fr-FR" b="1" dirty="0">
                <a:latin typeface="Times" pitchFamily="18" charset="0"/>
              </a:rPr>
              <a:t> = p C + w (T-h)</a:t>
            </a:r>
            <a:endParaRPr lang="fr-FR" b="1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 flipH="1">
            <a:off x="3352800" y="2819400"/>
            <a:ext cx="1981200" cy="990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 flipH="1">
            <a:off x="4038600" y="2819400"/>
            <a:ext cx="1295400" cy="1371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  <p:bldP spid="169990" grpId="0" autoUpdateAnimBg="0"/>
      <p:bldP spid="169991" grpId="0" autoUpdateAnimBg="0"/>
      <p:bldP spid="169992" grpId="0" animBg="1"/>
      <p:bldP spid="169993" grpId="0" animBg="1"/>
      <p:bldP spid="169994" grpId="0" animBg="1"/>
      <p:bldP spid="169995" grpId="0" animBg="1"/>
      <p:bldP spid="169996" grpId="0" animBg="1"/>
      <p:bldP spid="169997" grpId="0" autoUpdateAnimBg="0"/>
      <p:bldP spid="169998" grpId="0" autoUpdateAnimBg="0"/>
      <p:bldP spid="169999" grpId="0" animBg="1"/>
      <p:bldP spid="170000" grpId="0" autoUpdateAnimBg="0"/>
      <p:bldP spid="170001" grpId="0" animBg="1"/>
      <p:bldP spid="17000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Comptabilité du consommateur-offreur de travail</a:t>
            </a:r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>
            <p:ph idx="1"/>
          </p:nvPr>
        </p:nvGraphicFramePr>
        <p:xfrm>
          <a:off x="1000100" y="1714488"/>
          <a:ext cx="7215238" cy="3455987"/>
        </p:xfrm>
        <a:graphic>
          <a:graphicData uri="http://schemas.openxmlformats.org/presentationml/2006/ole">
            <p:oleObj spid="_x0000_s68610" name="Équation" r:id="rId4" imgW="2895480" imgH="2260440" progId="">
              <p:embed/>
            </p:oleObj>
          </a:graphicData>
        </a:graphic>
      </p:graphicFrame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588988" y="5143512"/>
            <a:ext cx="754071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r-FR" sz="2800" dirty="0" smtClean="0"/>
              <a:t>Perdre </a:t>
            </a:r>
            <a:r>
              <a:rPr lang="fr-FR" sz="2800" dirty="0"/>
              <a:t>une </a:t>
            </a:r>
            <a:r>
              <a:rPr lang="fr-FR" sz="2800" dirty="0" smtClean="0"/>
              <a:t>unité de consommation </a:t>
            </a:r>
          </a:p>
          <a:p>
            <a:pPr algn="l"/>
            <a:r>
              <a:rPr lang="fr-FR" sz="2800" dirty="0" smtClean="0"/>
              <a:t>fait « gagner » p € avec lesquels on peut acheter </a:t>
            </a:r>
          </a:p>
          <a:p>
            <a:pPr algn="l"/>
            <a:r>
              <a:rPr lang="fr-FR" sz="2800" dirty="0" smtClean="0"/>
              <a:t>                        heures </a:t>
            </a:r>
            <a:r>
              <a:rPr lang="fr-FR" sz="2800" dirty="0"/>
              <a:t>de loisir </a:t>
            </a:r>
            <a:r>
              <a:rPr lang="fr-FR" sz="2800" dirty="0" smtClean="0"/>
              <a:t>au prix de w €</a:t>
            </a:r>
            <a:endParaRPr lang="fr-FR" sz="2800" dirty="0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072198" y="5214950"/>
          <a:ext cx="1071570" cy="333375"/>
        </p:xfrm>
        <a:graphic>
          <a:graphicData uri="http://schemas.openxmlformats.org/presentationml/2006/ole">
            <p:oleObj spid="_x0000_s68611" name="Équation" r:id="rId5" imgW="406080" imgH="177480" progId="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714347" y="6143644"/>
          <a:ext cx="1912951" cy="357190"/>
        </p:xfrm>
        <a:graphic>
          <a:graphicData uri="http://schemas.openxmlformats.org/presentationml/2006/ole">
            <p:oleObj spid="_x0000_s68612" name="Équation" r:id="rId6" imgW="77436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Grp="1" noChangeArrowheads="1"/>
          </p:cNvSpPr>
          <p:nvPr>
            <p:ph type="title"/>
          </p:nvPr>
        </p:nvSpPr>
        <p:spPr>
          <a:xfrm>
            <a:off x="831850" y="1150938"/>
            <a:ext cx="7772400" cy="838200"/>
          </a:xfrm>
        </p:spPr>
        <p:txBody>
          <a:bodyPr/>
          <a:lstStyle/>
          <a:p>
            <a:r>
              <a:rPr lang="fr-FR" sz="2800"/>
              <a:t>Comme tout n’est pas possible financièrement, quels sont les choix optimaux?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6013" y="2349500"/>
            <a:ext cx="6656387" cy="3671888"/>
            <a:chOff x="672" y="1008"/>
            <a:chExt cx="4176" cy="2688"/>
          </a:xfrm>
        </p:grpSpPr>
        <p:sp>
          <p:nvSpPr>
            <p:cNvPr id="178180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8181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250825" y="2239963"/>
            <a:ext cx="731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loisir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7308850" y="5638800"/>
            <a:ext cx="176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>
                <a:latin typeface="Times" pitchFamily="18" charset="0"/>
              </a:rPr>
              <a:t>consommation</a:t>
            </a: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>
            <a:off x="1143000" y="44958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 flipV="1">
            <a:off x="4495800" y="4495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1143000" y="3810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 flipV="1">
            <a:off x="3429000" y="38100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1143000" y="2514600"/>
            <a:ext cx="6019800" cy="3505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96913" y="3068638"/>
            <a:ext cx="38985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400" b="1" dirty="0">
                <a:latin typeface="Times" pitchFamily="18" charset="0"/>
              </a:rPr>
              <a:t>T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6672263" y="6096000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fr-FR" sz="2400" b="1" dirty="0">
                <a:latin typeface="Times" pitchFamily="18" charset="0"/>
              </a:rPr>
              <a:t>(w/p) T</a:t>
            </a:r>
            <a:endParaRPr lang="fr-FR" sz="2400" b="1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1144587" y="4800600"/>
            <a:ext cx="249871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fr-FR" sz="2400" b="1" dirty="0">
                <a:latin typeface="Times" pitchFamily="18" charset="0"/>
              </a:rPr>
              <a:t>T = p C + w (T-h)</a:t>
            </a:r>
            <a:endParaRPr lang="fr-FR" sz="2400" b="1" dirty="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78192" name="Line 16"/>
          <p:cNvSpPr>
            <a:spLocks noChangeShapeType="1"/>
          </p:cNvSpPr>
          <p:nvPr/>
        </p:nvSpPr>
        <p:spPr bwMode="auto">
          <a:xfrm flipV="1">
            <a:off x="2590800" y="3886200"/>
            <a:ext cx="762000" cy="914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93" name="Line 17"/>
          <p:cNvSpPr>
            <a:spLocks noChangeShapeType="1"/>
          </p:cNvSpPr>
          <p:nvPr/>
        </p:nvSpPr>
        <p:spPr bwMode="auto">
          <a:xfrm flipV="1">
            <a:off x="2590800" y="4495800"/>
            <a:ext cx="1905000" cy="304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94" name="Freeform 18"/>
          <p:cNvSpPr>
            <a:spLocks/>
          </p:cNvSpPr>
          <p:nvPr/>
        </p:nvSpPr>
        <p:spPr bwMode="auto">
          <a:xfrm>
            <a:off x="2411413" y="2349500"/>
            <a:ext cx="5284787" cy="3136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3276600" y="3157538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5400" b="1">
                <a:latin typeface="Times" pitchFamily="18" charset="0"/>
              </a:rPr>
              <a:t>.</a:t>
            </a:r>
            <a:endParaRPr lang="fr-FR" sz="3200" b="1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178196" name="Line 20"/>
          <p:cNvSpPr>
            <a:spLocks noChangeShapeType="1"/>
          </p:cNvSpPr>
          <p:nvPr/>
        </p:nvSpPr>
        <p:spPr bwMode="auto">
          <a:xfrm flipH="1">
            <a:off x="3505200" y="3276600"/>
            <a:ext cx="1219200" cy="533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4708525" y="2981325"/>
            <a:ext cx="32864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fr-FR" sz="2000" b="1" dirty="0" smtClean="0">
                <a:latin typeface="Times" pitchFamily="18" charset="0"/>
              </a:rPr>
              <a:t>Optimum du consommateur</a:t>
            </a:r>
            <a:endParaRPr lang="fr-FR" sz="2000" b="1" dirty="0">
              <a:latin typeface="Times" pitchFamily="18" charset="0"/>
            </a:endParaRPr>
          </a:p>
        </p:txBody>
      </p:sp>
      <p:sp>
        <p:nvSpPr>
          <p:cNvPr id="178198" name="Line 22"/>
          <p:cNvSpPr>
            <a:spLocks noChangeShapeType="1"/>
          </p:cNvSpPr>
          <p:nvPr/>
        </p:nvSpPr>
        <p:spPr bwMode="auto">
          <a:xfrm flipV="1">
            <a:off x="838200" y="2590800"/>
            <a:ext cx="304800" cy="533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199" name="Freeform 23"/>
          <p:cNvSpPr>
            <a:spLocks/>
          </p:cNvSpPr>
          <p:nvPr/>
        </p:nvSpPr>
        <p:spPr bwMode="auto">
          <a:xfrm>
            <a:off x="3203575" y="2349500"/>
            <a:ext cx="4645025" cy="2679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200" name="Freeform 24"/>
          <p:cNvSpPr>
            <a:spLocks/>
          </p:cNvSpPr>
          <p:nvPr/>
        </p:nvSpPr>
        <p:spPr bwMode="auto">
          <a:xfrm>
            <a:off x="1763713" y="2420938"/>
            <a:ext cx="5627687" cy="3522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1008"/>
              </a:cxn>
              <a:cxn ang="0">
                <a:pos x="2832" y="1920"/>
              </a:cxn>
            </a:cxnLst>
            <a:rect l="0" t="0" r="r" b="b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utoUpdateAnimBg="0"/>
      <p:bldP spid="178182" grpId="0" autoUpdateAnimBg="0"/>
      <p:bldP spid="178183" grpId="0" autoUpdateAnimBg="0"/>
      <p:bldP spid="178184" grpId="0" animBg="1"/>
      <p:bldP spid="178185" grpId="0" animBg="1"/>
      <p:bldP spid="178186" grpId="0" animBg="1"/>
      <p:bldP spid="178187" grpId="0" animBg="1"/>
      <p:bldP spid="178188" grpId="0" animBg="1"/>
      <p:bldP spid="178189" grpId="0" animBg="1" autoUpdateAnimBg="0"/>
      <p:bldP spid="178190" grpId="0" autoUpdateAnimBg="0"/>
      <p:bldP spid="178191" grpId="0" animBg="1" autoUpdateAnimBg="0"/>
      <p:bldP spid="178192" grpId="0" animBg="1"/>
      <p:bldP spid="178193" grpId="0" animBg="1"/>
      <p:bldP spid="178194" grpId="0" animBg="1"/>
      <p:bldP spid="178195" grpId="0" autoUpdateAnimBg="0"/>
      <p:bldP spid="178196" grpId="0" animBg="1"/>
      <p:bldP spid="178197" grpId="0" autoUpdateAnimBg="0"/>
      <p:bldP spid="178198" grpId="0" animBg="1"/>
      <p:bldP spid="178199" grpId="0" animBg="1"/>
      <p:bldP spid="17820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/>
              <a:t>Comment prévoir les choix du commateur-offreur de travail ?</a:t>
            </a: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>
            <p:ph idx="1"/>
          </p:nvPr>
        </p:nvGraphicFramePr>
        <p:xfrm>
          <a:off x="1285852" y="1848069"/>
          <a:ext cx="6858048" cy="4796953"/>
        </p:xfrm>
        <a:graphic>
          <a:graphicData uri="http://schemas.openxmlformats.org/presentationml/2006/ole">
            <p:oleObj spid="_x0000_s69634" name="Equation" r:id="rId3" imgW="2831760" imgH="19810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285728"/>
            <a:ext cx="7772400" cy="1143000"/>
          </a:xfrm>
        </p:spPr>
        <p:txBody>
          <a:bodyPr/>
          <a:lstStyle/>
          <a:p>
            <a:r>
              <a:rPr lang="fr-FR" dirty="0"/>
              <a:t>Prenons un exemple</a:t>
            </a:r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>
            <p:ph idx="1"/>
          </p:nvPr>
        </p:nvGraphicFramePr>
        <p:xfrm>
          <a:off x="1835696" y="1651000"/>
          <a:ext cx="5544616" cy="5075238"/>
        </p:xfrm>
        <a:graphic>
          <a:graphicData uri="http://schemas.openxmlformats.org/presentationml/2006/ole">
            <p:oleObj spid="_x0000_s70658" name="Équation" r:id="rId3" imgW="2755800" imgH="2793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AutoShape 5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2400" cy="1143000"/>
          </a:xfrm>
        </p:spPr>
        <p:txBody>
          <a:bodyPr/>
          <a:lstStyle/>
          <a:p>
            <a:r>
              <a:rPr lang="fr-FR" sz="3200" dirty="0"/>
              <a:t>Comment expliquer les écarts d’effort au travail ? Explication </a:t>
            </a:r>
            <a:r>
              <a:rPr lang="fr-FR" sz="3200" dirty="0" smtClean="0"/>
              <a:t>1 : </a:t>
            </a:r>
            <a:r>
              <a:rPr lang="fr-FR" sz="3200" dirty="0" err="1" smtClean="0"/>
              <a:t>naif</a:t>
            </a:r>
            <a:endParaRPr lang="fr-FR" sz="3200" dirty="0"/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>
            <p:ph idx="1"/>
          </p:nvPr>
        </p:nvGraphicFramePr>
        <p:xfrm>
          <a:off x="971600" y="1909763"/>
          <a:ext cx="6581775" cy="4405312"/>
        </p:xfrm>
        <a:graphic>
          <a:graphicData uri="http://schemas.openxmlformats.org/presentationml/2006/ole">
            <p:oleObj spid="_x0000_s90114" name="Équation" r:id="rId3" imgW="3301920" imgH="2209680" progId="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899592" y="5877272"/>
            <a:ext cx="5688632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47664" y="5661248"/>
            <a:ext cx="6362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0" dirty="0" smtClean="0">
                <a:latin typeface="+mn-lt"/>
              </a:rPr>
              <a:t>La fonction d’offre de travail liant h et w/p</a:t>
            </a:r>
          </a:p>
          <a:p>
            <a:r>
              <a:rPr lang="fr-FR" sz="2400" b="0" dirty="0" smtClean="0">
                <a:latin typeface="+mn-lt"/>
              </a:rPr>
              <a:t>Peut être considérée comme l’équilibre du marché</a:t>
            </a:r>
            <a:endParaRPr lang="fr-FR" sz="2400" b="0" dirty="0">
              <a:latin typeface="+mn-lt"/>
            </a:endParaRPr>
          </a:p>
        </p:txBody>
      </p:sp>
      <p:cxnSp>
        <p:nvCxnSpPr>
          <p:cNvPr id="13" name="Connecteur droit avec flèche 12"/>
          <p:cNvCxnSpPr>
            <a:endCxn id="5" idx="1"/>
          </p:cNvCxnSpPr>
          <p:nvPr/>
        </p:nvCxnSpPr>
        <p:spPr bwMode="auto">
          <a:xfrm>
            <a:off x="1187624" y="5589240"/>
            <a:ext cx="360040" cy="4875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71414"/>
            <a:ext cx="7772400" cy="1143000"/>
          </a:xfrm>
        </p:spPr>
        <p:txBody>
          <a:bodyPr/>
          <a:lstStyle/>
          <a:p>
            <a:r>
              <a:rPr lang="fr-FR" sz="3200" dirty="0"/>
              <a:t>Comment expliquer les écarts d’effort au travail? Explication </a:t>
            </a:r>
            <a:r>
              <a:rPr lang="fr-FR" sz="3200" dirty="0" smtClean="0"/>
              <a:t>2 : les faits?</a:t>
            </a:r>
            <a:endParaRPr lang="fr-FR" sz="3200" dirty="0"/>
          </a:p>
        </p:txBody>
      </p:sp>
      <p:graphicFrame>
        <p:nvGraphicFramePr>
          <p:cNvPr id="190468" name="Object 4"/>
          <p:cNvGraphicFramePr>
            <a:graphicFrameLocks noChangeAspect="1"/>
          </p:cNvGraphicFramePr>
          <p:nvPr>
            <p:ph idx="1"/>
          </p:nvPr>
        </p:nvGraphicFramePr>
        <p:xfrm>
          <a:off x="1357290" y="1285860"/>
          <a:ext cx="6429420" cy="5373470"/>
        </p:xfrm>
        <a:graphic>
          <a:graphicData uri="http://schemas.openxmlformats.org/presentationml/2006/ole">
            <p:oleObj spid="_x0000_s91138" name="Équation" r:id="rId3" imgW="4356000" imgH="3809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772400" cy="1143000"/>
          </a:xfrm>
        </p:spPr>
        <p:txBody>
          <a:bodyPr/>
          <a:lstStyle/>
          <a:p>
            <a:r>
              <a:rPr lang="fr-FR" dirty="0" smtClean="0"/>
              <a:t>Rappel: les donnée sur les heures travaillées</a:t>
            </a:r>
            <a:endParaRPr lang="fr-FR" dirty="0"/>
          </a:p>
        </p:txBody>
      </p:sp>
      <p:pic>
        <p:nvPicPr>
          <p:cNvPr id="5" name="Espace réservé du contenu 4" descr="N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28736"/>
            <a:ext cx="7429552" cy="5294815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39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7A651EB5-64D9-48B5-A2C1-B7F49A77BB1D}" type="slidenum">
              <a:rPr lang="fr-FR" smtClean="0"/>
              <a:pPr/>
              <a:t>4</a:t>
            </a:fld>
            <a:r>
              <a:rPr lang="fr-FR" smtClean="0"/>
              <a:t> -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Définition des biens économiques</a:t>
            </a:r>
            <a:endParaRPr lang="fr-FR" sz="36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208912" cy="462034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FR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Ce sont les </a:t>
            </a:r>
            <a:r>
              <a:rPr lang="fr-FR" sz="2800" i="1" dirty="0" smtClean="0"/>
              <a:t>Aspirations</a:t>
            </a:r>
            <a:r>
              <a:rPr lang="fr-FR" sz="2800" dirty="0" smtClean="0"/>
              <a:t> des individus qui </a:t>
            </a:r>
            <a:r>
              <a:rPr lang="fr-FR" sz="2800" b="1" dirty="0" smtClean="0"/>
              <a:t>définissent</a:t>
            </a:r>
            <a:r>
              <a:rPr lang="fr-FR" sz="2800" dirty="0" smtClean="0"/>
              <a:t> les </a:t>
            </a:r>
            <a:r>
              <a:rPr lang="fr-FR" sz="2800" i="1" dirty="0" smtClean="0"/>
              <a:t>biens…</a:t>
            </a:r>
            <a:r>
              <a:rPr lang="fr-FR" sz="2800" dirty="0" smtClean="0"/>
              <a:t>pas la nature ni l’usage </a:t>
            </a:r>
            <a:endParaRPr lang="fr-FR" sz="28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fr-FR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b="1" dirty="0" smtClean="0"/>
              <a:t>Un bien doit satisfaire les aspirations d ’une ou plusieurs personnes.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2000" b="1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i="1" dirty="0" smtClean="0"/>
              <a:t>Contre-Ex1 </a:t>
            </a:r>
            <a:r>
              <a:rPr lang="fr-FR" sz="2000" i="1" dirty="0" smtClean="0"/>
              <a:t>(la nature): </a:t>
            </a:r>
            <a:r>
              <a:rPr lang="fr-FR" sz="2000" i="1" dirty="0" smtClean="0"/>
              <a:t>la terre n’est pas un bien, mais une ressource qui permet de produire des biens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i="1" dirty="0" smtClean="0"/>
              <a:t>Contre- Ex2 </a:t>
            </a:r>
            <a:r>
              <a:rPr lang="fr-FR" sz="2000" i="1" dirty="0" smtClean="0"/>
              <a:t>(l’usage): </a:t>
            </a:r>
            <a:r>
              <a:rPr lang="fr-FR" sz="2000" i="1" dirty="0" smtClean="0"/>
              <a:t>la monnaie n’est pas un bien, mais un droit de propriété qui permet d’obtenir des biens lors d’un échange.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1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800" dirty="0" smtClean="0"/>
              <a:t>Mais, une sculpture ou une chanson sont des biens. </a:t>
            </a:r>
            <a:r>
              <a:rPr lang="fr-FR" sz="1800" dirty="0" smtClean="0"/>
              <a:t>I</a:t>
            </a:r>
            <a:r>
              <a:rPr lang="fr-FR" sz="1800" dirty="0" smtClean="0"/>
              <a:t>ls sont totalement artificiels et pas indispensable à la vie, même en société.   </a:t>
            </a:r>
            <a:endParaRPr lang="fr-FR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fr-FR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1143000"/>
          </a:xfrm>
        </p:spPr>
        <p:txBody>
          <a:bodyPr/>
          <a:lstStyle/>
          <a:p>
            <a:r>
              <a:rPr lang="fr-FR" dirty="0" smtClean="0"/>
              <a:t>Rappel: les données de taxe</a:t>
            </a:r>
            <a:endParaRPr lang="fr-FR" dirty="0"/>
          </a:p>
        </p:txBody>
      </p:sp>
      <p:pic>
        <p:nvPicPr>
          <p:cNvPr id="5" name="Espace réservé du contenu 4" descr="tax_wed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9812" y="1487964"/>
            <a:ext cx="6886604" cy="5155746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40</a:t>
            </a:fld>
            <a:r>
              <a:rPr lang="fr-FR" smtClean="0"/>
              <a:t> - 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7504" y="1556792"/>
            <a:ext cx="4370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0" dirty="0" smtClean="0"/>
              <a:t>Interprétation:</a:t>
            </a:r>
          </a:p>
          <a:p>
            <a:r>
              <a:rPr lang="fr-FR" sz="2000" b="0" dirty="0" smtClean="0"/>
              <a:t>Pour </a:t>
            </a:r>
            <a:r>
              <a:rPr lang="fr-FR" sz="2000" b="0" dirty="0" smtClean="0"/>
              <a:t>consomm</a:t>
            </a:r>
            <a:r>
              <a:rPr lang="fr-FR" sz="2000" b="0" dirty="0" smtClean="0"/>
              <a:t>er </a:t>
            </a:r>
            <a:r>
              <a:rPr lang="fr-FR" sz="2000" b="0" dirty="0" smtClean="0"/>
              <a:t>1 € en Europe en 1960,</a:t>
            </a:r>
          </a:p>
          <a:p>
            <a:r>
              <a:rPr lang="fr-FR" sz="2000" b="0" dirty="0" smtClean="0"/>
              <a:t>il faut avoir produit 1,6€ (1,4 aux US)</a:t>
            </a:r>
            <a:endParaRPr lang="fr-FR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F047A95-4DDE-4D26-958C-D13267BB9089}" type="slidenum">
              <a:rPr lang="fr-FR" smtClean="0"/>
              <a:pPr/>
              <a:t>41</a:t>
            </a:fld>
            <a:r>
              <a:rPr lang="fr-FR" smtClean="0"/>
              <a:t> - 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52"/>
            <a:ext cx="7772400" cy="1143000"/>
          </a:xfrm>
        </p:spPr>
        <p:txBody>
          <a:bodyPr/>
          <a:lstStyle/>
          <a:p>
            <a:r>
              <a:rPr lang="fr-FR" dirty="0" smtClean="0"/>
              <a:t>Choix élargis et cohérence: le cas du « courageux »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sz="2400" dirty="0" smtClean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16"/>
            <a:ext cx="42100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On analyse w*H+B en fonction de H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Bonne nouvelle: le salaire croît </a:t>
            </a:r>
            <a:r>
              <a:rPr lang="fr-FR" sz="2400" dirty="0" smtClean="0">
                <a:sym typeface="Wingdings" pitchFamily="2" charset="2"/>
              </a:rPr>
              <a:t> une unité de travail est mieux payée</a:t>
            </a:r>
            <a:endParaRPr lang="fr-FR" sz="2400" dirty="0" smtClean="0"/>
          </a:p>
          <a:p>
            <a:pPr>
              <a:lnSpc>
                <a:spcPct val="90000"/>
              </a:lnSpc>
            </a:pPr>
            <a:r>
              <a:rPr lang="fr-FR" sz="2400" dirty="0" smtClean="0"/>
              <a:t>Mauvaise nouvelle: les transferts diminuent </a:t>
            </a:r>
            <a:r>
              <a:rPr lang="fr-FR" sz="2400" dirty="0" smtClean="0">
                <a:sym typeface="Wingdings" pitchFamily="2" charset="2"/>
              </a:rPr>
              <a:t> moins de gains sans travail</a:t>
            </a:r>
            <a:endParaRPr lang="fr-FR" sz="2400" dirty="0" smtClean="0"/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dirty="0" smtClean="0"/>
              <a:t>Rotation de la frontière des opportunités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dirty="0" smtClean="0"/>
              <a:t> Passage de c en c’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dirty="0" smtClean="0"/>
              <a:t> d est une mauvaise option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dirty="0" smtClean="0"/>
              <a:t>Le changement est BON</a:t>
            </a:r>
          </a:p>
        </p:txBody>
      </p:sp>
      <p:sp>
        <p:nvSpPr>
          <p:cNvPr id="187398" name="Line 6"/>
          <p:cNvSpPr>
            <a:spLocks noChangeShapeType="1"/>
          </p:cNvSpPr>
          <p:nvPr/>
        </p:nvSpPr>
        <p:spPr bwMode="auto">
          <a:xfrm>
            <a:off x="1187450" y="22050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1187450" y="5445125"/>
            <a:ext cx="3097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 flipV="1">
            <a:off x="1187450" y="2420938"/>
            <a:ext cx="302418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 flipV="1">
            <a:off x="1187450" y="3284538"/>
            <a:ext cx="309721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1476375" y="4076700"/>
            <a:ext cx="1428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 flipH="1" flipV="1">
            <a:off x="3924300" y="270827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2967038" y="32067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3124200" y="2819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3040063" y="356711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2751138" y="263048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c’</a:t>
            </a: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395288" y="1628775"/>
            <a:ext cx="1493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Revenu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3400425" y="53673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travail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1763713" y="38608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1887538" y="41433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8" grpId="0" animBg="1"/>
      <p:bldP spid="187399" grpId="0" animBg="1"/>
      <p:bldP spid="187400" grpId="0" animBg="1"/>
      <p:bldP spid="187401" grpId="0" animBg="1"/>
      <p:bldP spid="187402" grpId="0" animBg="1"/>
      <p:bldP spid="187403" grpId="0" animBg="1"/>
      <p:bldP spid="187405" grpId="0"/>
      <p:bldP spid="187406" grpId="0"/>
      <p:bldP spid="187407" grpId="0"/>
      <p:bldP spid="187408" grpId="0"/>
      <p:bldP spid="187409" grpId="0"/>
      <p:bldP spid="187410" grpId="0"/>
      <p:bldP spid="187411" grpId="0"/>
      <p:bldP spid="1874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6C64C6A0-95BA-48B3-A06B-EF1F6DFAACA2}" type="slidenum">
              <a:rPr lang="fr-FR" smtClean="0"/>
              <a:pPr/>
              <a:t>42</a:t>
            </a:fld>
            <a:r>
              <a:rPr lang="fr-FR" smtClean="0"/>
              <a:t> - 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Choix élargis et cohérence : le cas du « fainéant »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sz="2400" smtClean="0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281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Bonne nouvelle: le salaire croît </a:t>
            </a:r>
            <a:r>
              <a:rPr lang="fr-FR" sz="2400" smtClean="0">
                <a:sym typeface="Wingdings" pitchFamily="2" charset="2"/>
              </a:rPr>
              <a:t> une unité de travail est mieux payée</a:t>
            </a:r>
            <a:endParaRPr lang="fr-FR" sz="2400" smtClean="0"/>
          </a:p>
          <a:p>
            <a:pPr>
              <a:lnSpc>
                <a:spcPct val="90000"/>
              </a:lnSpc>
            </a:pPr>
            <a:r>
              <a:rPr lang="fr-FR" sz="2400" smtClean="0"/>
              <a:t>Mauvaise nouvelle: les transferts diminuent </a:t>
            </a:r>
            <a:r>
              <a:rPr lang="fr-FR" sz="2400" smtClean="0">
                <a:sym typeface="Wingdings" pitchFamily="2" charset="2"/>
              </a:rPr>
              <a:t> moins de gains sans travail</a:t>
            </a:r>
            <a:endParaRPr lang="fr-FR" sz="2400" smtClean="0"/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Rotation de la frontière des opportunités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 Passage de c en c’, car c n’est plus disponible.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Le changement est MAUVAIS</a:t>
            </a: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>
            <a:off x="1187450" y="2205038"/>
            <a:ext cx="0" cy="324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187450" y="5445125"/>
            <a:ext cx="3097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0471" name="Line 7"/>
          <p:cNvSpPr>
            <a:spLocks noChangeShapeType="1"/>
          </p:cNvSpPr>
          <p:nvPr/>
        </p:nvSpPr>
        <p:spPr bwMode="auto">
          <a:xfrm flipV="1">
            <a:off x="1187450" y="2420938"/>
            <a:ext cx="302418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 flipV="1">
            <a:off x="1187450" y="3284538"/>
            <a:ext cx="309721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1476375" y="4076700"/>
            <a:ext cx="1428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0474" name="Line 10"/>
          <p:cNvSpPr>
            <a:spLocks noChangeShapeType="1"/>
          </p:cNvSpPr>
          <p:nvPr/>
        </p:nvSpPr>
        <p:spPr bwMode="auto">
          <a:xfrm flipH="1" flipV="1">
            <a:off x="3924300" y="2708275"/>
            <a:ext cx="2159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1763713" y="35734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0477" name="Text Box 13"/>
          <p:cNvSpPr txBox="1">
            <a:spLocks noChangeArrowheads="1"/>
          </p:cNvSpPr>
          <p:nvPr/>
        </p:nvSpPr>
        <p:spPr bwMode="auto">
          <a:xfrm>
            <a:off x="1763713" y="31416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2124075" y="393382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c’</a:t>
            </a:r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395288" y="1628775"/>
            <a:ext cx="1493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Revenu</a:t>
            </a:r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3400425" y="53673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travail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2051050" y="36449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9" grpId="0" animBg="1"/>
      <p:bldP spid="190470" grpId="0" animBg="1"/>
      <p:bldP spid="190471" grpId="0" animBg="1"/>
      <p:bldP spid="190472" grpId="0" animBg="1"/>
      <p:bldP spid="190473" grpId="0" animBg="1"/>
      <p:bldP spid="190474" grpId="0" animBg="1"/>
      <p:bldP spid="190476" grpId="0"/>
      <p:bldP spid="190477" grpId="0"/>
      <p:bldP spid="190478" grpId="0"/>
      <p:bldP spid="190479" grpId="0"/>
      <p:bldP spid="190480" grpId="0"/>
      <p:bldP spid="19048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A4104FF-1A3D-4C2A-867D-BAB2A254F9AA}" type="slidenum">
              <a:rPr lang="fr-FR" smtClean="0"/>
              <a:pPr/>
              <a:t>43</a:t>
            </a:fld>
            <a:r>
              <a:rPr lang="fr-FR" smtClean="0"/>
              <a:t> - 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L’offre de travail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Ensemble d’opportunité</a:t>
            </a:r>
          </a:p>
          <a:p>
            <a:r>
              <a:rPr lang="fr-FR" smtClean="0"/>
              <a:t>+ opportunité préférée</a:t>
            </a:r>
          </a:p>
          <a:p>
            <a:pPr>
              <a:buFont typeface="Symbol" pitchFamily="18" charset="2"/>
              <a:buChar char="Þ"/>
            </a:pPr>
            <a:r>
              <a:rPr lang="fr-FR" smtClean="0"/>
              <a:t> Relation entre le salaire et le nombre d’heures travaillées</a:t>
            </a:r>
          </a:p>
          <a:p>
            <a:pPr>
              <a:buFont typeface="Symbol" pitchFamily="18" charset="2"/>
              <a:buChar char="Þ"/>
            </a:pPr>
            <a:r>
              <a:rPr lang="fr-FR" smtClean="0"/>
              <a:t> la courbe d’offre de travail de l’individu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BC9AF2D-228F-4154-BA91-A754BCA46960}" type="slidenum">
              <a:rPr lang="fr-FR" smtClean="0"/>
              <a:pPr/>
              <a:t>44</a:t>
            </a:fld>
            <a:r>
              <a:rPr lang="fr-FR" smtClean="0"/>
              <a:t> - 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Courbe d’offre de travail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92516" name="Line 4"/>
          <p:cNvSpPr>
            <a:spLocks noChangeShapeType="1"/>
          </p:cNvSpPr>
          <p:nvPr/>
        </p:nvSpPr>
        <p:spPr bwMode="auto">
          <a:xfrm flipV="1">
            <a:off x="1403350" y="2205038"/>
            <a:ext cx="0" cy="3455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2517" name="Line 5"/>
          <p:cNvSpPr>
            <a:spLocks noChangeShapeType="1"/>
          </p:cNvSpPr>
          <p:nvPr/>
        </p:nvSpPr>
        <p:spPr bwMode="auto">
          <a:xfrm>
            <a:off x="1403350" y="5661025"/>
            <a:ext cx="5473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763713" y="5805488"/>
            <a:ext cx="48815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Travail (heures travaillées)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971550" y="1557338"/>
            <a:ext cx="1493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Revenu</a:t>
            </a:r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1403350" y="4941888"/>
            <a:ext cx="5329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 flipV="1">
            <a:off x="1403350" y="3789363"/>
            <a:ext cx="504031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 flipV="1">
            <a:off x="1403350" y="2997200"/>
            <a:ext cx="4897438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 flipV="1">
            <a:off x="1403350" y="2133600"/>
            <a:ext cx="403225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 flipV="1">
            <a:off x="1403350" y="1844675"/>
            <a:ext cx="2376488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31" name="Freeform 19"/>
          <p:cNvSpPr>
            <a:spLocks/>
          </p:cNvSpPr>
          <p:nvPr/>
        </p:nvSpPr>
        <p:spPr bwMode="auto">
          <a:xfrm>
            <a:off x="2960688" y="1843088"/>
            <a:ext cx="900112" cy="3019425"/>
          </a:xfrm>
          <a:custGeom>
            <a:avLst/>
            <a:gdLst>
              <a:gd name="T0" fmla="*/ 0 w 567"/>
              <a:gd name="T1" fmla="*/ 2147483647 h 1902"/>
              <a:gd name="T2" fmla="*/ 2147483647 w 567"/>
              <a:gd name="T3" fmla="*/ 2147483647 h 1902"/>
              <a:gd name="T4" fmla="*/ 2147483647 w 567"/>
              <a:gd name="T5" fmla="*/ 2147483647 h 1902"/>
              <a:gd name="T6" fmla="*/ 2147483647 w 567"/>
              <a:gd name="T7" fmla="*/ 2147483647 h 1902"/>
              <a:gd name="T8" fmla="*/ 2147483647 w 567"/>
              <a:gd name="T9" fmla="*/ 2147483647 h 1902"/>
              <a:gd name="T10" fmla="*/ 2147483647 w 567"/>
              <a:gd name="T11" fmla="*/ 2147483647 h 1902"/>
              <a:gd name="T12" fmla="*/ 2147483647 w 567"/>
              <a:gd name="T13" fmla="*/ 2147483647 h 1902"/>
              <a:gd name="T14" fmla="*/ 2147483647 w 567"/>
              <a:gd name="T15" fmla="*/ 2147483647 h 1902"/>
              <a:gd name="T16" fmla="*/ 2147483647 w 567"/>
              <a:gd name="T17" fmla="*/ 2147483647 h 1902"/>
              <a:gd name="T18" fmla="*/ 2147483647 w 567"/>
              <a:gd name="T19" fmla="*/ 2147483647 h 1902"/>
              <a:gd name="T20" fmla="*/ 2147483647 w 567"/>
              <a:gd name="T21" fmla="*/ 2147483647 h 1902"/>
              <a:gd name="T22" fmla="*/ 2147483647 w 567"/>
              <a:gd name="T23" fmla="*/ 2147483647 h 1902"/>
              <a:gd name="T24" fmla="*/ 2147483647 w 567"/>
              <a:gd name="T25" fmla="*/ 2147483647 h 1902"/>
              <a:gd name="T26" fmla="*/ 2147483647 w 567"/>
              <a:gd name="T27" fmla="*/ 2147483647 h 1902"/>
              <a:gd name="T28" fmla="*/ 2147483647 w 567"/>
              <a:gd name="T29" fmla="*/ 2147483647 h 1902"/>
              <a:gd name="T30" fmla="*/ 2147483647 w 567"/>
              <a:gd name="T31" fmla="*/ 2147483647 h 1902"/>
              <a:gd name="T32" fmla="*/ 2147483647 w 567"/>
              <a:gd name="T33" fmla="*/ 0 h 190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7"/>
              <a:gd name="T52" fmla="*/ 0 h 1902"/>
              <a:gd name="T53" fmla="*/ 567 w 567"/>
              <a:gd name="T54" fmla="*/ 1902 h 190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7" h="1902">
                <a:moveTo>
                  <a:pt x="0" y="1902"/>
                </a:moveTo>
                <a:cubicBezTo>
                  <a:pt x="3" y="1893"/>
                  <a:pt x="2" y="1881"/>
                  <a:pt x="9" y="1874"/>
                </a:cubicBezTo>
                <a:cubicBezTo>
                  <a:pt x="16" y="1867"/>
                  <a:pt x="29" y="1871"/>
                  <a:pt x="37" y="1865"/>
                </a:cubicBezTo>
                <a:cubicBezTo>
                  <a:pt x="58" y="1849"/>
                  <a:pt x="74" y="1828"/>
                  <a:pt x="92" y="1810"/>
                </a:cubicBezTo>
                <a:cubicBezTo>
                  <a:pt x="103" y="1799"/>
                  <a:pt x="108" y="1785"/>
                  <a:pt x="119" y="1774"/>
                </a:cubicBezTo>
                <a:cubicBezTo>
                  <a:pt x="155" y="1738"/>
                  <a:pt x="137" y="1774"/>
                  <a:pt x="165" y="1737"/>
                </a:cubicBezTo>
                <a:cubicBezTo>
                  <a:pt x="191" y="1702"/>
                  <a:pt x="210" y="1669"/>
                  <a:pt x="238" y="1637"/>
                </a:cubicBezTo>
                <a:cubicBezTo>
                  <a:pt x="313" y="1552"/>
                  <a:pt x="261" y="1625"/>
                  <a:pt x="302" y="1564"/>
                </a:cubicBezTo>
                <a:cubicBezTo>
                  <a:pt x="318" y="1515"/>
                  <a:pt x="306" y="1544"/>
                  <a:pt x="348" y="1481"/>
                </a:cubicBezTo>
                <a:cubicBezTo>
                  <a:pt x="375" y="1441"/>
                  <a:pt x="366" y="1426"/>
                  <a:pt x="402" y="1390"/>
                </a:cubicBezTo>
                <a:cubicBezTo>
                  <a:pt x="417" y="1334"/>
                  <a:pt x="445" y="1288"/>
                  <a:pt x="466" y="1234"/>
                </a:cubicBezTo>
                <a:cubicBezTo>
                  <a:pt x="481" y="1196"/>
                  <a:pt x="490" y="1155"/>
                  <a:pt x="503" y="1116"/>
                </a:cubicBezTo>
                <a:cubicBezTo>
                  <a:pt x="531" y="1032"/>
                  <a:pt x="539" y="943"/>
                  <a:pt x="567" y="860"/>
                </a:cubicBezTo>
                <a:cubicBezTo>
                  <a:pt x="559" y="679"/>
                  <a:pt x="549" y="510"/>
                  <a:pt x="494" y="338"/>
                </a:cubicBezTo>
                <a:cubicBezTo>
                  <a:pt x="485" y="310"/>
                  <a:pt x="438" y="262"/>
                  <a:pt x="421" y="238"/>
                </a:cubicBezTo>
                <a:cubicBezTo>
                  <a:pt x="384" y="186"/>
                  <a:pt x="346" y="135"/>
                  <a:pt x="311" y="82"/>
                </a:cubicBezTo>
                <a:cubicBezTo>
                  <a:pt x="300" y="66"/>
                  <a:pt x="256" y="19"/>
                  <a:pt x="256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3184525" y="40703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2533" name="Text Box 21"/>
          <p:cNvSpPr txBox="1">
            <a:spLocks noChangeArrowheads="1"/>
          </p:cNvSpPr>
          <p:nvPr/>
        </p:nvSpPr>
        <p:spPr bwMode="auto">
          <a:xfrm>
            <a:off x="3616325" y="435927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c1</a:t>
            </a: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3543300" y="356711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3924300" y="3789363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c2</a:t>
            </a: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3759200" y="27749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2537" name="Text Box 25"/>
          <p:cNvSpPr txBox="1">
            <a:spLocks noChangeArrowheads="1"/>
          </p:cNvSpPr>
          <p:nvPr/>
        </p:nvSpPr>
        <p:spPr bwMode="auto">
          <a:xfrm>
            <a:off x="4119563" y="2919413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c3</a:t>
            </a:r>
          </a:p>
        </p:txBody>
      </p:sp>
      <p:sp>
        <p:nvSpPr>
          <p:cNvPr id="192538" name="Text Box 26"/>
          <p:cNvSpPr txBox="1">
            <a:spLocks noChangeArrowheads="1"/>
          </p:cNvSpPr>
          <p:nvPr/>
        </p:nvSpPr>
        <p:spPr bwMode="auto">
          <a:xfrm>
            <a:off x="3471863" y="16954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2539" name="Text Box 27"/>
          <p:cNvSpPr txBox="1">
            <a:spLocks noChangeArrowheads="1"/>
          </p:cNvSpPr>
          <p:nvPr/>
        </p:nvSpPr>
        <p:spPr bwMode="auto">
          <a:xfrm>
            <a:off x="3903663" y="169545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c4</a:t>
            </a:r>
          </a:p>
        </p:txBody>
      </p:sp>
      <p:sp>
        <p:nvSpPr>
          <p:cNvPr id="192540" name="Line 28"/>
          <p:cNvSpPr>
            <a:spLocks noChangeShapeType="1"/>
          </p:cNvSpPr>
          <p:nvPr/>
        </p:nvSpPr>
        <p:spPr bwMode="auto">
          <a:xfrm flipH="1" flipV="1">
            <a:off x="5435600" y="4005263"/>
            <a:ext cx="3603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2541" name="Text Box 29"/>
          <p:cNvSpPr txBox="1">
            <a:spLocks noChangeArrowheads="1"/>
          </p:cNvSpPr>
          <p:nvPr/>
        </p:nvSpPr>
        <p:spPr bwMode="auto">
          <a:xfrm>
            <a:off x="5651500" y="4195763"/>
            <a:ext cx="231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0"/>
              <a:t>Hausse du salaire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  <p:bldP spid="192517" grpId="0" animBg="1"/>
      <p:bldP spid="192518" grpId="0"/>
      <p:bldP spid="192520" grpId="0"/>
      <p:bldP spid="192523" grpId="0" animBg="1"/>
      <p:bldP spid="192524" grpId="0" animBg="1"/>
      <p:bldP spid="192525" grpId="0" animBg="1"/>
      <p:bldP spid="192526" grpId="0" animBg="1"/>
      <p:bldP spid="192527" grpId="0" animBg="1"/>
      <p:bldP spid="192531" grpId="0" animBg="1"/>
      <p:bldP spid="192532" grpId="0"/>
      <p:bldP spid="192533" grpId="0"/>
      <p:bldP spid="192534" grpId="0"/>
      <p:bldP spid="192535" grpId="0"/>
      <p:bldP spid="192536" grpId="0"/>
      <p:bldP spid="192537" grpId="0"/>
      <p:bldP spid="192538" grpId="0"/>
      <p:bldP spid="192539" grpId="0"/>
      <p:bldP spid="192540" grpId="0" animBg="1"/>
      <p:bldP spid="19254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1FE2D845-7C31-4D64-A4FE-EF3574F13E90}" type="slidenum">
              <a:rPr lang="fr-FR" smtClean="0"/>
              <a:pPr/>
              <a:t>45</a:t>
            </a:fld>
            <a:r>
              <a:rPr lang="fr-FR" smtClean="0"/>
              <a:t> - 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Choix élargis et cohérence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2400" smtClean="0"/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La frontière a une pente négative: plus de pain </a:t>
            </a:r>
            <a:r>
              <a:rPr lang="fr-FR" sz="2400" smtClean="0">
                <a:sym typeface="Wingdings" pitchFamily="2" charset="2"/>
              </a:rPr>
              <a:t> moins</a:t>
            </a:r>
            <a:r>
              <a:rPr lang="fr-FR" sz="2400" smtClean="0"/>
              <a:t> de vin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Bonne nouvelle: le prix du vin baisse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Rotation de la frontière des opportunités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 Passage de c en c’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 toutefois, d et e  sont des options acceptables. Pourquoi?</a:t>
            </a:r>
          </a:p>
        </p:txBody>
      </p:sp>
      <p:sp>
        <p:nvSpPr>
          <p:cNvPr id="203781" name="Line 5"/>
          <p:cNvSpPr>
            <a:spLocks noChangeShapeType="1"/>
          </p:cNvSpPr>
          <p:nvPr/>
        </p:nvSpPr>
        <p:spPr bwMode="auto">
          <a:xfrm>
            <a:off x="1187450" y="22050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2" name="Line 6"/>
          <p:cNvSpPr>
            <a:spLocks noChangeShapeType="1"/>
          </p:cNvSpPr>
          <p:nvPr/>
        </p:nvSpPr>
        <p:spPr bwMode="auto">
          <a:xfrm>
            <a:off x="1187450" y="5445125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3" name="Line 7"/>
          <p:cNvSpPr>
            <a:spLocks noChangeShapeType="1"/>
          </p:cNvSpPr>
          <p:nvPr/>
        </p:nvSpPr>
        <p:spPr bwMode="auto">
          <a:xfrm>
            <a:off x="1187450" y="2420938"/>
            <a:ext cx="295275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1187450" y="2420938"/>
            <a:ext cx="316865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2555875" y="3500438"/>
            <a:ext cx="336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2895600" y="299085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3789" name="Text Box 13"/>
          <p:cNvSpPr txBox="1">
            <a:spLocks noChangeArrowheads="1"/>
          </p:cNvSpPr>
          <p:nvPr/>
        </p:nvSpPr>
        <p:spPr bwMode="auto">
          <a:xfrm>
            <a:off x="2268538" y="3933825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2751138" y="263048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c’</a:t>
            </a:r>
          </a:p>
        </p:txBody>
      </p: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395288" y="1628775"/>
            <a:ext cx="950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3708400" y="5445125"/>
            <a:ext cx="72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vin</a:t>
            </a: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1835150" y="2420938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2051050" y="22050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</a:t>
            </a:r>
          </a:p>
        </p:txBody>
      </p:sp>
      <p:sp>
        <p:nvSpPr>
          <p:cNvPr id="203795" name="Line 19"/>
          <p:cNvSpPr>
            <a:spLocks noChangeShapeType="1"/>
          </p:cNvSpPr>
          <p:nvPr/>
        </p:nvSpPr>
        <p:spPr bwMode="auto">
          <a:xfrm flipV="1">
            <a:off x="2700338" y="2420938"/>
            <a:ext cx="0" cy="30241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96" name="Line 20"/>
          <p:cNvSpPr>
            <a:spLocks noChangeShapeType="1"/>
          </p:cNvSpPr>
          <p:nvPr/>
        </p:nvSpPr>
        <p:spPr bwMode="auto">
          <a:xfrm>
            <a:off x="1187450" y="3860800"/>
            <a:ext cx="3240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97" name="Text Box 21"/>
          <p:cNvSpPr txBox="1">
            <a:spLocks noChangeArrowheads="1"/>
          </p:cNvSpPr>
          <p:nvPr/>
        </p:nvSpPr>
        <p:spPr bwMode="auto">
          <a:xfrm>
            <a:off x="4140200" y="36449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3975100" y="399891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3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build="p"/>
      <p:bldP spid="203781" grpId="0" animBg="1"/>
      <p:bldP spid="203782" grpId="0" animBg="1"/>
      <p:bldP spid="203783" grpId="0" animBg="1"/>
      <p:bldP spid="203784" grpId="0" animBg="1"/>
      <p:bldP spid="203787" grpId="0"/>
      <p:bldP spid="203788" grpId="0"/>
      <p:bldP spid="203789" grpId="0"/>
      <p:bldP spid="203790" grpId="0"/>
      <p:bldP spid="203791" grpId="0"/>
      <p:bldP spid="203792" grpId="0"/>
      <p:bldP spid="203794" grpId="0"/>
      <p:bldP spid="203795" grpId="0" animBg="1"/>
      <p:bldP spid="203796" grpId="0" animBg="1"/>
      <p:bldP spid="203797" grpId="0"/>
      <p:bldP spid="20379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9CC43168-711C-4F6D-AC99-637EACEB7BCA}" type="slidenum">
              <a:rPr lang="fr-FR" smtClean="0"/>
              <a:pPr/>
              <a:t>46</a:t>
            </a:fld>
            <a:r>
              <a:rPr lang="fr-FR" smtClean="0"/>
              <a:t> - 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Choix élargis et cohérence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z="2400" smtClean="0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Bonne nouvelle: le prix du vin baisse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Mauvaise nouvelle: le prix du pain croît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Rotation de la frontière des opportunités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 il est toujours possible de consommer le panier c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sz="2400" smtClean="0"/>
              <a:t>On peut toujours consommer plus de vin, mais pas moins. Pourquoi?</a:t>
            </a:r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>
            <a:off x="1187450" y="2205038"/>
            <a:ext cx="0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6" name="Line 6"/>
          <p:cNvSpPr>
            <a:spLocks noChangeShapeType="1"/>
          </p:cNvSpPr>
          <p:nvPr/>
        </p:nvSpPr>
        <p:spPr bwMode="auto">
          <a:xfrm>
            <a:off x="1187450" y="5445125"/>
            <a:ext cx="3097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1187450" y="2420938"/>
            <a:ext cx="2952750" cy="28797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1187450" y="3141663"/>
            <a:ext cx="316865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 flipH="1">
            <a:off x="1331913" y="2708275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 flipV="1">
            <a:off x="3924300" y="4076700"/>
            <a:ext cx="28733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2124075" y="3068638"/>
            <a:ext cx="336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059113" y="33575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1908175" y="3357563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3132138" y="32845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c’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395288" y="1628775"/>
            <a:ext cx="950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pain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3708400" y="5445125"/>
            <a:ext cx="72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animBg="1"/>
      <p:bldP spid="204806" grpId="0" animBg="1"/>
      <p:bldP spid="204807" grpId="0" animBg="1"/>
      <p:bldP spid="204808" grpId="0" animBg="1"/>
      <p:bldP spid="204809" grpId="0" animBg="1"/>
      <p:bldP spid="204810" grpId="0" animBg="1"/>
      <p:bldP spid="204812" grpId="0"/>
      <p:bldP spid="204813" grpId="0"/>
      <p:bldP spid="204814" grpId="0"/>
      <p:bldP spid="204815" grpId="0"/>
      <p:bldP spid="2048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92F87980-6865-4302-A994-BC8032B1B6DD}" type="slidenum">
              <a:rPr lang="fr-FR" smtClean="0"/>
              <a:pPr/>
              <a:t>47</a:t>
            </a:fld>
            <a:r>
              <a:rPr lang="fr-FR" smtClean="0"/>
              <a:t> - 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Quantifier le gains individuel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smtClean="0"/>
              <a:t>Les notions de « choix élargis » ou de «préférences » ne permettent pas d’évaluer de manière chiffrée les gains et les pertes issus de nouveaux arbitrages</a:t>
            </a:r>
          </a:p>
          <a:p>
            <a:r>
              <a:rPr lang="fr-FR" sz="2800" smtClean="0"/>
              <a:t>Combien l’individu est prêt à payer pour avoir accès au nouvel ensemble d’opportunités? </a:t>
            </a:r>
          </a:p>
          <a:p>
            <a:pPr>
              <a:buFont typeface="Symbol" pitchFamily="18" charset="2"/>
              <a:buChar char="Þ"/>
            </a:pPr>
            <a:r>
              <a:rPr lang="fr-FR" sz="2800" smtClean="0"/>
              <a:t>La réponse à cette question permet de mesurer les gains de ce nouvel arbitrage</a:t>
            </a:r>
          </a:p>
          <a:p>
            <a:pPr>
              <a:buFont typeface="Symbol" pitchFamily="18" charset="2"/>
              <a:buNone/>
            </a:pPr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EEBDDF59-F66D-4D08-817D-56CEAF028C04}" type="slidenum">
              <a:rPr lang="fr-FR" smtClean="0"/>
              <a:pPr/>
              <a:t>48</a:t>
            </a:fld>
            <a:r>
              <a:rPr lang="fr-FR" smtClean="0"/>
              <a:t> - 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Disposition à payer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dirty="0" smtClean="0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Le salaire croît, mais la totalité du gains est retiré à l’agent forfaitairement (d2c1)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l’individu peut encore tirer partie du choix élargie en choisissant b2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/>
              <a:t> b2&gt;c1 donc le </a:t>
            </a:r>
            <a:r>
              <a:rPr lang="fr-FR" dirty="0" smtClean="0"/>
              <a:t>surplus de gain </a:t>
            </a:r>
            <a:r>
              <a:rPr lang="fr-FR" dirty="0" smtClean="0"/>
              <a:t>excède d2c1</a:t>
            </a:r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 flipV="1">
            <a:off x="900113" y="2492375"/>
            <a:ext cx="0" cy="3097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>
            <a:off x="900113" y="5589588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4569" name="Line 9"/>
          <p:cNvSpPr>
            <a:spLocks noChangeShapeType="1"/>
          </p:cNvSpPr>
          <p:nvPr/>
        </p:nvSpPr>
        <p:spPr bwMode="auto">
          <a:xfrm flipV="1">
            <a:off x="900113" y="3860800"/>
            <a:ext cx="316706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570" name="Line 10"/>
          <p:cNvSpPr>
            <a:spLocks noChangeShapeType="1"/>
          </p:cNvSpPr>
          <p:nvPr/>
        </p:nvSpPr>
        <p:spPr bwMode="auto">
          <a:xfrm flipV="1">
            <a:off x="900113" y="2636838"/>
            <a:ext cx="2951162" cy="2376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571" name="Line 11"/>
          <p:cNvSpPr>
            <a:spLocks noChangeShapeType="1"/>
          </p:cNvSpPr>
          <p:nvPr/>
        </p:nvSpPr>
        <p:spPr bwMode="auto">
          <a:xfrm flipV="1">
            <a:off x="1187450" y="3213100"/>
            <a:ext cx="2808288" cy="21605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572" name="Line 12"/>
          <p:cNvSpPr>
            <a:spLocks noChangeShapeType="1"/>
          </p:cNvSpPr>
          <p:nvPr/>
        </p:nvSpPr>
        <p:spPr bwMode="auto">
          <a:xfrm flipV="1">
            <a:off x="2339975" y="38608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2319338" y="4381500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c1</a:t>
            </a:r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2103438" y="33020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d2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111500" y="3157538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b2</a:t>
            </a: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3255963" y="3130550"/>
            <a:ext cx="32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400"/>
              <a:t>.</a:t>
            </a:r>
          </a:p>
        </p:txBody>
      </p:sp>
      <p:sp>
        <p:nvSpPr>
          <p:cNvPr id="194579" name="Text Box 19"/>
          <p:cNvSpPr txBox="1">
            <a:spLocks noChangeArrowheads="1"/>
          </p:cNvSpPr>
          <p:nvPr/>
        </p:nvSpPr>
        <p:spPr bwMode="auto">
          <a:xfrm>
            <a:off x="735013" y="1933575"/>
            <a:ext cx="1166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Revenu</a:t>
            </a:r>
          </a:p>
        </p:txBody>
      </p:sp>
      <p:sp>
        <p:nvSpPr>
          <p:cNvPr id="194580" name="Text Box 20"/>
          <p:cNvSpPr txBox="1">
            <a:spLocks noChangeArrowheads="1"/>
          </p:cNvSpPr>
          <p:nvPr/>
        </p:nvSpPr>
        <p:spPr bwMode="auto">
          <a:xfrm>
            <a:off x="1835150" y="558958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Travail</a:t>
            </a:r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2411413" y="2205038"/>
            <a:ext cx="2106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nouvelle frontière</a:t>
            </a:r>
          </a:p>
        </p:txBody>
      </p:sp>
      <p:sp>
        <p:nvSpPr>
          <p:cNvPr id="48149" name="Text Box 22"/>
          <p:cNvSpPr txBox="1">
            <a:spLocks noChangeArrowheads="1"/>
          </p:cNvSpPr>
          <p:nvPr/>
        </p:nvSpPr>
        <p:spPr bwMode="auto">
          <a:xfrm>
            <a:off x="3543300" y="42148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3492500" y="4076700"/>
            <a:ext cx="1206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ancienne </a:t>
            </a:r>
          </a:p>
          <a:p>
            <a:r>
              <a:rPr lang="fr-FR" sz="2000"/>
              <a:t>frontière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4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4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7" grpId="0" animBg="1"/>
      <p:bldP spid="194568" grpId="0" animBg="1"/>
      <p:bldP spid="194569" grpId="0" animBg="1"/>
      <p:bldP spid="194570" grpId="0" animBg="1"/>
      <p:bldP spid="194571" grpId="0" animBg="1"/>
      <p:bldP spid="194572" grpId="0" animBg="1"/>
      <p:bldP spid="194573" grpId="0"/>
      <p:bldP spid="194574" grpId="0"/>
      <p:bldP spid="194575" grpId="0"/>
      <p:bldP spid="194579" grpId="0"/>
      <p:bldP spid="194580" grpId="0"/>
      <p:bldP spid="194581" grpId="0"/>
      <p:bldP spid="19458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F3B9FCEF-58FD-44B3-83A3-1654E07F3867}" type="slidenum">
              <a:rPr lang="fr-FR" smtClean="0"/>
              <a:pPr/>
              <a:t>49</a:t>
            </a:fld>
            <a:r>
              <a:rPr lang="fr-FR" smtClean="0"/>
              <a:t> - 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Disposition et payer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 smtClean="0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34480"/>
            <a:ext cx="4100264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L’intégralité du gains peut être confisquée  </a:t>
            </a:r>
          </a:p>
          <a:p>
            <a:pPr>
              <a:lnSpc>
                <a:spcPct val="90000"/>
              </a:lnSpc>
              <a:buFont typeface="Wingdings" pitchFamily="2" charset="2"/>
              <a:buChar char="ó"/>
            </a:pPr>
            <a:r>
              <a:rPr lang="fr-FR" dirty="0" smtClean="0">
                <a:sym typeface="Wingdings" pitchFamily="2" charset="2"/>
              </a:rPr>
              <a:t>l’aire c1c’2w2w1 </a:t>
            </a: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>
                <a:sym typeface="Wingdings" pitchFamily="2" charset="2"/>
              </a:rPr>
              <a:t> Au point c’2, l’agent est indifférent entre être payé w1 ou </a:t>
            </a:r>
            <a:r>
              <a:rPr lang="fr-FR" dirty="0" smtClean="0">
                <a:sym typeface="Wingdings" pitchFamily="2" charset="2"/>
              </a:rPr>
              <a:t>w2 si cette </a:t>
            </a:r>
            <a:r>
              <a:rPr lang="fr-FR" dirty="0" smtClean="0">
                <a:sym typeface="Wingdings" pitchFamily="2" charset="2"/>
              </a:rPr>
              <a:t>somme c1c’2w2w1 lui </a:t>
            </a:r>
            <a:r>
              <a:rPr lang="fr-FR" dirty="0" smtClean="0">
                <a:sym typeface="Wingdings" pitchFamily="2" charset="2"/>
              </a:rPr>
              <a:t>est confisquée</a:t>
            </a:r>
            <a:endParaRPr lang="fr-FR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Symbol" pitchFamily="18" charset="2"/>
              <a:buChar char="Þ"/>
            </a:pPr>
            <a:r>
              <a:rPr lang="fr-FR" dirty="0" smtClean="0">
                <a:sym typeface="Wingdings" pitchFamily="2" charset="2"/>
              </a:rPr>
              <a:t> l’aire c1c’2w2w1 représente le </a:t>
            </a:r>
            <a:r>
              <a:rPr lang="fr-FR" i="1" dirty="0" smtClean="0">
                <a:sym typeface="Wingdings" pitchFamily="2" charset="2"/>
              </a:rPr>
              <a:t>surplus</a:t>
            </a:r>
            <a:r>
              <a:rPr lang="fr-FR" dirty="0" smtClean="0">
                <a:sym typeface="Wingdings" pitchFamily="2" charset="2"/>
              </a:rPr>
              <a:t> du travailleur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fr-FR" dirty="0" smtClean="0"/>
          </a:p>
        </p:txBody>
      </p:sp>
      <p:sp>
        <p:nvSpPr>
          <p:cNvPr id="196614" name="Line 6"/>
          <p:cNvSpPr>
            <a:spLocks noChangeShapeType="1"/>
          </p:cNvSpPr>
          <p:nvPr/>
        </p:nvSpPr>
        <p:spPr bwMode="auto">
          <a:xfrm flipV="1">
            <a:off x="971550" y="2492375"/>
            <a:ext cx="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971550" y="5516563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6620" name="Arc 12"/>
          <p:cNvSpPr>
            <a:spLocks/>
          </p:cNvSpPr>
          <p:nvPr/>
        </p:nvSpPr>
        <p:spPr bwMode="auto">
          <a:xfrm flipV="1">
            <a:off x="1547813" y="2636838"/>
            <a:ext cx="2376487" cy="25209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971550" y="4365625"/>
            <a:ext cx="23050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24" name="Line 16"/>
          <p:cNvSpPr>
            <a:spLocks noChangeShapeType="1"/>
          </p:cNvSpPr>
          <p:nvPr/>
        </p:nvSpPr>
        <p:spPr bwMode="auto">
          <a:xfrm>
            <a:off x="971550" y="3716338"/>
            <a:ext cx="27368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3563938" y="3284538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3132138" y="3933825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.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3635375" y="3500438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c’2</a:t>
            </a:r>
          </a:p>
        </p:txBody>
      </p:sp>
      <p:sp>
        <p:nvSpPr>
          <p:cNvPr id="196628" name="Text Box 20"/>
          <p:cNvSpPr txBox="1">
            <a:spLocks noChangeArrowheads="1"/>
          </p:cNvSpPr>
          <p:nvPr/>
        </p:nvSpPr>
        <p:spPr bwMode="auto">
          <a:xfrm>
            <a:off x="3255963" y="4310063"/>
            <a:ext cx="471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c1</a:t>
            </a:r>
          </a:p>
        </p:txBody>
      </p:sp>
      <p:sp>
        <p:nvSpPr>
          <p:cNvPr id="196629" name="Text Box 21"/>
          <p:cNvSpPr txBox="1">
            <a:spLocks noChangeArrowheads="1"/>
          </p:cNvSpPr>
          <p:nvPr/>
        </p:nvSpPr>
        <p:spPr bwMode="auto">
          <a:xfrm>
            <a:off x="684213" y="2060575"/>
            <a:ext cx="184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Taux de salaire</a:t>
            </a:r>
          </a:p>
        </p:txBody>
      </p:sp>
      <p:sp>
        <p:nvSpPr>
          <p:cNvPr id="196630" name="Text Box 22"/>
          <p:cNvSpPr txBox="1">
            <a:spLocks noChangeArrowheads="1"/>
          </p:cNvSpPr>
          <p:nvPr/>
        </p:nvSpPr>
        <p:spPr bwMode="auto">
          <a:xfrm>
            <a:off x="1527175" y="560705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Travail</a:t>
            </a:r>
          </a:p>
        </p:txBody>
      </p:sp>
      <p:sp>
        <p:nvSpPr>
          <p:cNvPr id="196631" name="Text Box 23"/>
          <p:cNvSpPr txBox="1">
            <a:spLocks noChangeArrowheads="1"/>
          </p:cNvSpPr>
          <p:nvPr/>
        </p:nvSpPr>
        <p:spPr bwMode="auto">
          <a:xfrm>
            <a:off x="395288" y="3500438"/>
            <a:ext cx="55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w2</a:t>
            </a:r>
          </a:p>
        </p:txBody>
      </p:sp>
      <p:sp>
        <p:nvSpPr>
          <p:cNvPr id="196632" name="Text Box 24"/>
          <p:cNvSpPr txBox="1">
            <a:spLocks noChangeArrowheads="1"/>
          </p:cNvSpPr>
          <p:nvPr/>
        </p:nvSpPr>
        <p:spPr bwMode="auto">
          <a:xfrm>
            <a:off x="376238" y="4094163"/>
            <a:ext cx="55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w1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6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6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 build="p"/>
      <p:bldP spid="196614" grpId="0" animBg="1"/>
      <p:bldP spid="196615" grpId="0" animBg="1"/>
      <p:bldP spid="196620" grpId="0" animBg="1"/>
      <p:bldP spid="196622" grpId="0" animBg="1"/>
      <p:bldP spid="196624" grpId="0" animBg="1"/>
      <p:bldP spid="196625" grpId="0"/>
      <p:bldP spid="196626" grpId="0"/>
      <p:bldP spid="196627" grpId="0"/>
      <p:bldP spid="196628" grpId="0"/>
      <p:bldP spid="196629" grpId="0"/>
      <p:bldP spid="196630" grpId="0"/>
      <p:bldP spid="196631" grpId="0"/>
      <p:bldP spid="1966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75A6EA0B-5442-43F2-AA94-9554B29164CE}" type="slidenum">
              <a:rPr lang="fr-FR" smtClean="0"/>
              <a:pPr/>
              <a:t>5</a:t>
            </a:fld>
            <a:r>
              <a:rPr lang="fr-FR" smtClean="0"/>
              <a:t> - 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Illustration : rareté et production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747713" y="1989138"/>
          <a:ext cx="4471987" cy="3960812"/>
        </p:xfrm>
        <a:graphic>
          <a:graphicData uri="http://schemas.openxmlformats.org/presentationml/2006/ole">
            <p:oleObj spid="_x0000_s2050" name="Graphique" r:id="rId3" imgW="3686251" imgH="2600249" progId="Excel.Sheet.8">
              <p:embed/>
            </p:oleObj>
          </a:graphicData>
        </a:graphic>
      </p:graphicFrame>
      <p:sp>
        <p:nvSpPr>
          <p:cNvPr id="2053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/>
              <a:t>Lien entre le nb. de bateaux et le nb. de kg de poissons péchés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Tant que le nb. de bateaux permet à des pécheurs de prendre la mer : gains </a:t>
            </a:r>
            <a:r>
              <a:rPr lang="fr-FR" sz="2400" smtClean="0">
                <a:sym typeface="Wingdings" pitchFamily="2" charset="2"/>
              </a:rPr>
              <a:t> les bateaux sont rares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Si tous les pécheurs sont utilisés : un bateau en plus </a:t>
            </a:r>
            <a:r>
              <a:rPr lang="fr-FR" sz="2400" smtClean="0">
                <a:sym typeface="Wingdings" pitchFamily="2" charset="2"/>
              </a:rPr>
              <a:t> pas de gains  les bateaux ne sont plus rares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6318D739-84E9-42EA-BD92-23E45125E782}" type="slidenum">
              <a:rPr lang="fr-FR" smtClean="0"/>
              <a:pPr/>
              <a:t>50</a:t>
            </a:fld>
            <a:r>
              <a:rPr lang="fr-FR" smtClean="0"/>
              <a:t> - 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Disposition à payer : bilan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8172450" cy="4608512"/>
          </a:xfrm>
        </p:spPr>
        <p:txBody>
          <a:bodyPr/>
          <a:lstStyle/>
          <a:p>
            <a:r>
              <a:rPr lang="fr-FR" smtClean="0"/>
              <a:t>Vouloir bénéficier d’accroissements de salaire, indique que l’on est prêt à payer au moins ce que procure la hausse de salaire à offre de travail constante.</a:t>
            </a:r>
          </a:p>
          <a:p>
            <a:r>
              <a:rPr lang="fr-FR" dirty="0" smtClean="0"/>
              <a:t>Le choix élargi permet à l’individu d’accroître sa quantité offerte de travail: travailler davantage rapporte plus. L’individu est également prêt à payer pour cet accroissement de ces opportunités.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Section 3 : l’équilibre économique 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EC895D9D-B819-4280-818B-A1C06F39B04E}" type="slidenum">
              <a:rPr lang="fr-FR" smtClean="0"/>
              <a:pPr/>
              <a:t>52</a:t>
            </a:fld>
            <a:r>
              <a:rPr lang="fr-FR" smtClean="0"/>
              <a:t> - 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Gains individuels et équilibre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84313"/>
            <a:ext cx="85725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« Ce n’est pas de la bienveillance du boucher, du brasseur ou du boulanger que nous attendons notre dîner, mais du souci qu’ils ont de leurs propres intérêts. Nous nous adressons, non à des sentiments humanitaires, mais à leur amour d’eux-mêmes, et ne leur parlons jamais de nos propres besoins, mais de nos avantages »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	(A. Smith, La Richesse des Nations, livre 1, Ch.1)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Comment l’ordre économique peut-il exister dans un monde où chacun ne s’occupe que de ses intérêts personnels?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Vers la notion d’</a:t>
            </a:r>
            <a:r>
              <a:rPr lang="fr-FR" sz="2800" b="1" smtClean="0"/>
              <a:t>équilibre économique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989F1209-D73C-4369-86F9-050067E3C622}" type="slidenum">
              <a:rPr lang="fr-FR" smtClean="0"/>
              <a:pPr/>
              <a:t>53</a:t>
            </a:fld>
            <a:r>
              <a:rPr lang="fr-FR" smtClean="0"/>
              <a:t> - 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L ’équilibre Economique</a:t>
            </a:r>
            <a:endParaRPr lang="fr-FR" sz="4000" smtClean="0">
              <a:solidFill>
                <a:schemeClr val="tx1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smtClean="0"/>
              <a:t>Jeux, stratégies, anticipations et équilibre</a:t>
            </a:r>
          </a:p>
          <a:p>
            <a:pPr lvl="1"/>
            <a:r>
              <a:rPr lang="fr-FR" smtClean="0"/>
              <a:t>Anticipation et jeux de coordination</a:t>
            </a:r>
          </a:p>
          <a:p>
            <a:pPr lvl="1"/>
            <a:r>
              <a:rPr lang="fr-FR" smtClean="0"/>
              <a:t>Droits de propriété et sélection de l ’équilibre</a:t>
            </a:r>
          </a:p>
          <a:p>
            <a:r>
              <a:rPr lang="fr-FR" smtClean="0"/>
              <a:t>Le cas classique de l ’offre et la demande</a:t>
            </a:r>
          </a:p>
          <a:p>
            <a:pPr lvl="1">
              <a:buFontTx/>
              <a:buChar char="-"/>
            </a:pPr>
            <a:r>
              <a:rPr lang="fr-FR" smtClean="0"/>
              <a:t>Prix anticipé, excédent et pénurie</a:t>
            </a:r>
          </a:p>
          <a:p>
            <a:pPr lvl="1">
              <a:buFontTx/>
              <a:buChar char="-"/>
            </a:pPr>
            <a:r>
              <a:rPr lang="fr-FR" smtClean="0"/>
              <a:t>Prix d’équilibre</a:t>
            </a:r>
          </a:p>
          <a:p>
            <a:pPr>
              <a:buFontTx/>
              <a:buChar char="-"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B35F4FA3-12D3-4192-BE67-A5EB228DD59B}" type="slidenum">
              <a:rPr lang="fr-FR" smtClean="0"/>
              <a:pPr/>
              <a:t>54</a:t>
            </a:fld>
            <a:r>
              <a:rPr lang="fr-FR" smtClean="0"/>
              <a:t> - 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concept d’équilibre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« Equilibre » signifie que les anticipations sont correctes </a:t>
            </a:r>
            <a:r>
              <a:rPr lang="fr-FR" smtClean="0">
                <a:sym typeface="Wingdings" pitchFamily="2" charset="2"/>
              </a:rPr>
              <a:t> les conséquences des actions entreprises sont conformes aux anticipations</a:t>
            </a:r>
          </a:p>
          <a:p>
            <a:pPr>
              <a:buFontTx/>
              <a:buNone/>
            </a:pPr>
            <a:endParaRPr lang="fr-FR" smtClean="0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23850" y="4581525"/>
            <a:ext cx="23764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anticipations</a:t>
            </a:r>
          </a:p>
        </p:txBody>
      </p:sp>
      <p:sp>
        <p:nvSpPr>
          <p:cNvPr id="54278" name="Rectangle 8"/>
          <p:cNvSpPr>
            <a:spLocks noChangeArrowheads="1"/>
          </p:cNvSpPr>
          <p:nvPr/>
        </p:nvSpPr>
        <p:spPr bwMode="auto">
          <a:xfrm>
            <a:off x="3563938" y="4581525"/>
            <a:ext cx="237648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stratégies</a:t>
            </a:r>
          </a:p>
        </p:txBody>
      </p:sp>
      <p:sp>
        <p:nvSpPr>
          <p:cNvPr id="54279" name="Rectangle 9"/>
          <p:cNvSpPr>
            <a:spLocks noChangeArrowheads="1"/>
          </p:cNvSpPr>
          <p:nvPr/>
        </p:nvSpPr>
        <p:spPr bwMode="auto">
          <a:xfrm>
            <a:off x="6588125" y="4581525"/>
            <a:ext cx="23764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résultats</a:t>
            </a:r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>
            <a:off x="2700338" y="5084763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>
            <a:off x="5940425" y="5084763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7667625" y="558958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 flipH="1">
            <a:off x="1403350" y="6165850"/>
            <a:ext cx="62642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 flipV="1">
            <a:off x="1403350" y="5589588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E42B70C9-A241-4112-896C-489B3F5B72B4}" type="slidenum">
              <a:rPr lang="fr-FR" smtClean="0"/>
              <a:pPr/>
              <a:t>55</a:t>
            </a:fld>
            <a:r>
              <a:rPr lang="fr-FR" smtClean="0"/>
              <a:t> - 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Equilibre et déséquilibre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174037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 smtClean="0"/>
              <a:t>Equilibre 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dirty="0" smtClean="0"/>
              <a:t>Les offreurs vendent ce qu’ils avaient anticipés étant donné les prix, correctement anticipés, de leurs concurrents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dirty="0" smtClean="0"/>
              <a:t>Les consommateurs trouvent ce qu’ils avaient prévus d’acheter, étant donné leurs revenus, correctement anticipés</a:t>
            </a:r>
          </a:p>
          <a:p>
            <a:pPr>
              <a:lnSpc>
                <a:spcPct val="80000"/>
              </a:lnSpc>
            </a:pPr>
            <a:r>
              <a:rPr lang="fr-FR" sz="2400" b="1" dirty="0" smtClean="0"/>
              <a:t>Déséquilibre 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dirty="0" smtClean="0"/>
              <a:t>Certaines anticipations sont erronées.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sz="2400" dirty="0" smtClean="0"/>
              <a:t>Exemple: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r-FR" sz="2000" dirty="0" smtClean="0"/>
              <a:t>un </a:t>
            </a:r>
            <a:r>
              <a:rPr lang="fr-FR" sz="2000" dirty="0" smtClean="0"/>
              <a:t>nouvel offreur arrive sur un </a:t>
            </a:r>
            <a:r>
              <a:rPr lang="fr-FR" sz="2000" dirty="0" smtClean="0"/>
              <a:t>marché et </a:t>
            </a:r>
            <a:r>
              <a:rPr lang="fr-FR" sz="2000" dirty="0" smtClean="0"/>
              <a:t>sous-estime </a:t>
            </a:r>
            <a:r>
              <a:rPr lang="fr-FR" sz="2000" dirty="0" smtClean="0"/>
              <a:t>le prix de ses </a:t>
            </a:r>
            <a:r>
              <a:rPr lang="fr-FR" sz="2000" dirty="0" smtClean="0"/>
              <a:t>concurrents</a:t>
            </a:r>
            <a:endParaRPr lang="fr-FR" sz="2000" dirty="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r-FR" sz="2000" dirty="0" smtClean="0"/>
              <a:t>De cette sous-</a:t>
            </a:r>
            <a:r>
              <a:rPr lang="fr-FR" sz="2000" dirty="0" smtClean="0"/>
              <a:t>estimation, il déduit qu’i</a:t>
            </a:r>
            <a:r>
              <a:rPr lang="fr-FR" sz="2000" dirty="0" smtClean="0"/>
              <a:t>l doit fabriquer </a:t>
            </a:r>
            <a:r>
              <a:rPr lang="fr-FR" sz="2000" dirty="0" smtClean="0"/>
              <a:t>de la basse qualité </a:t>
            </a:r>
            <a:r>
              <a:rPr lang="fr-FR" sz="2000" dirty="0" smtClean="0"/>
              <a:t>pour satisfaire les clients de ce marché</a:t>
            </a:r>
            <a:endParaRPr lang="fr-FR" sz="2000" dirty="0" smtClean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fr-FR" sz="2000" dirty="0" smtClean="0"/>
              <a:t>Mais, les acheteurs veulent de la qualité et </a:t>
            </a:r>
            <a:r>
              <a:rPr lang="fr-FR" sz="2000" dirty="0" smtClean="0"/>
              <a:t>achètent au </a:t>
            </a:r>
            <a:r>
              <a:rPr lang="fr-FR" sz="2000" dirty="0" smtClean="0"/>
              <a:t>prix corrigés </a:t>
            </a:r>
            <a:r>
              <a:rPr lang="fr-FR" sz="2000" dirty="0" smtClean="0"/>
              <a:t>de la sous-estimation </a:t>
            </a:r>
            <a:r>
              <a:rPr lang="fr-FR" sz="2000" dirty="0" smtClean="0"/>
              <a:t>initiale</a:t>
            </a:r>
            <a:endParaRPr lang="fr-FR" sz="2400" dirty="0" smtClean="0"/>
          </a:p>
          <a:p>
            <a:pPr>
              <a:lnSpc>
                <a:spcPct val="80000"/>
              </a:lnSpc>
              <a:buFont typeface="Symbol" pitchFamily="18" charset="2"/>
              <a:buChar char="Þ"/>
            </a:pPr>
            <a:r>
              <a:rPr lang="fr-FR" sz="2400" b="1" dirty="0" smtClean="0"/>
              <a:t>Il peut être alors souhaitable de réviser ses plans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fr-FR" sz="24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44D6C1C2-7F50-43C8-B534-EB5E21100757}" type="slidenum">
              <a:rPr lang="fr-FR" smtClean="0"/>
              <a:pPr/>
              <a:t>56</a:t>
            </a:fld>
            <a:r>
              <a:rPr lang="fr-FR" smtClean="0"/>
              <a:t> - 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Equilibre et incertitude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86750" cy="4381500"/>
          </a:xfrm>
        </p:spPr>
        <p:txBody>
          <a:bodyPr/>
          <a:lstStyle/>
          <a:p>
            <a:r>
              <a:rPr lang="fr-FR" smtClean="0"/>
              <a:t>Certains événements ne sont pas </a:t>
            </a:r>
            <a:r>
              <a:rPr lang="fr-FR" i="1" smtClean="0"/>
              <a:t>certains</a:t>
            </a:r>
            <a:r>
              <a:rPr lang="fr-FR" smtClean="0"/>
              <a:t> : il est alors nécessaire d’anticiper correctement les chances de réalisation de « plusieurs » équilibres</a:t>
            </a:r>
          </a:p>
          <a:p>
            <a:endParaRPr lang="fr-FR" i="1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50825" y="4508500"/>
            <a:ext cx="2808288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/>
              <a:t>anticipations</a:t>
            </a:r>
          </a:p>
          <a:p>
            <a:pPr algn="ctr"/>
            <a:r>
              <a:rPr lang="fr-FR" sz="2400"/>
              <a:t>événement </a:t>
            </a:r>
            <a:r>
              <a:rPr lang="fr-FR" sz="2400" i="1"/>
              <a:t>a</a:t>
            </a:r>
            <a:r>
              <a:rPr lang="fr-FR" sz="2400"/>
              <a:t> =&gt; </a:t>
            </a:r>
            <a:r>
              <a:rPr lang="el-GR" sz="2400"/>
              <a:t>π</a:t>
            </a:r>
            <a:endParaRPr lang="fr-FR" sz="2400"/>
          </a:p>
          <a:p>
            <a:pPr algn="ctr"/>
            <a:r>
              <a:rPr lang="fr-FR" sz="2400"/>
              <a:t>événement </a:t>
            </a:r>
            <a:r>
              <a:rPr lang="fr-FR" sz="2400" i="1"/>
              <a:t>b</a:t>
            </a:r>
            <a:r>
              <a:rPr lang="fr-FR" sz="2400"/>
              <a:t> =&gt; 1-</a:t>
            </a:r>
            <a:r>
              <a:rPr lang="el-GR" sz="2400"/>
              <a:t>π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563938" y="3644900"/>
            <a:ext cx="2808287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/>
              <a:t>stratégie </a:t>
            </a:r>
            <a:r>
              <a:rPr lang="fr-FR" sz="2400" i="1"/>
              <a:t>s(a)</a:t>
            </a:r>
            <a:r>
              <a:rPr lang="fr-FR" sz="2400"/>
              <a:t> =&gt; </a:t>
            </a:r>
            <a:r>
              <a:rPr lang="el-GR" sz="2400"/>
              <a:t>π</a:t>
            </a:r>
            <a:endParaRPr lang="fr-FR" sz="2400"/>
          </a:p>
          <a:p>
            <a:pPr algn="ctr"/>
            <a:r>
              <a:rPr lang="fr-FR" sz="2400"/>
              <a:t>stratégie </a:t>
            </a:r>
            <a:r>
              <a:rPr lang="fr-FR" sz="2400" i="1"/>
              <a:t>s(b)</a:t>
            </a:r>
            <a:r>
              <a:rPr lang="fr-FR" sz="2400"/>
              <a:t> =&gt; 1-</a:t>
            </a:r>
            <a:r>
              <a:rPr lang="el-GR" sz="2400"/>
              <a:t>π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867400" y="5013325"/>
            <a:ext cx="2808288" cy="1225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400"/>
              <a:t>résultat </a:t>
            </a:r>
            <a:r>
              <a:rPr lang="fr-FR" sz="2400" i="1"/>
              <a:t>G(a)</a:t>
            </a:r>
            <a:r>
              <a:rPr lang="fr-FR" sz="2400"/>
              <a:t> =&gt; </a:t>
            </a:r>
            <a:r>
              <a:rPr lang="el-GR" sz="2400"/>
              <a:t>π</a:t>
            </a:r>
            <a:endParaRPr lang="fr-FR" sz="2400"/>
          </a:p>
          <a:p>
            <a:pPr algn="ctr"/>
            <a:r>
              <a:rPr lang="fr-FR" sz="2400"/>
              <a:t>résultat </a:t>
            </a:r>
            <a:r>
              <a:rPr lang="fr-FR" sz="2400" i="1"/>
              <a:t>G(b)</a:t>
            </a:r>
            <a:r>
              <a:rPr lang="fr-FR" sz="2400"/>
              <a:t> =&gt; 1-</a:t>
            </a:r>
            <a:r>
              <a:rPr lang="el-GR" sz="2400"/>
              <a:t>π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3059113" y="4868863"/>
            <a:ext cx="122555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4859338" y="4868863"/>
            <a:ext cx="1008062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1763713" y="6092825"/>
            <a:ext cx="41036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V="1">
            <a:off x="1763713" y="5734050"/>
            <a:ext cx="0" cy="3587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A85DC978-4A9A-48E5-86EF-67C5C9FD5ED2}" type="slidenum">
              <a:rPr lang="fr-FR" smtClean="0"/>
              <a:pPr/>
              <a:t>57</a:t>
            </a:fld>
            <a:r>
              <a:rPr lang="fr-FR" smtClean="0"/>
              <a:t> - 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Equilibre dans la société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smtClean="0"/>
              <a:t>Equilibre d’une société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smtClean="0"/>
              <a:t>-  Tous les participants sont en équilibre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Les actes des uns dépendent de ceux des autres </a:t>
            </a:r>
            <a:r>
              <a:rPr lang="fr-FR" sz="2800" smtClean="0">
                <a:sym typeface="Wingdings" pitchFamily="2" charset="2"/>
              </a:rPr>
              <a:t> intérêts divergents et interaction des anticipations</a:t>
            </a:r>
            <a:endParaRPr lang="fr-FR" sz="2800" smtClean="0"/>
          </a:p>
          <a:p>
            <a:pPr>
              <a:lnSpc>
                <a:spcPct val="90000"/>
              </a:lnSpc>
            </a:pPr>
            <a:r>
              <a:rPr lang="fr-FR" sz="2800" smtClean="0"/>
              <a:t>Comment assurer la coordination ?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Sur de très grands marchés, ce que décide une personne est d’un poids négligeable </a:t>
            </a:r>
            <a:r>
              <a:rPr lang="fr-FR" sz="2800" smtClean="0">
                <a:sym typeface="Wingdings" pitchFamily="2" charset="2"/>
              </a:rPr>
              <a:t> l’interaction sociale est simple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800" smtClean="0"/>
              <a:t>Si peu de participants, alors ce que décide l’un affecte directement les gains de l’autre </a:t>
            </a:r>
            <a:r>
              <a:rPr lang="fr-FR" sz="2800" smtClean="0">
                <a:sym typeface="Wingdings" pitchFamily="2" charset="2"/>
              </a:rPr>
              <a:t> forte interaction sociale.</a:t>
            </a:r>
            <a:endParaRPr lang="fr-FR" sz="2800" smtClean="0"/>
          </a:p>
          <a:p>
            <a:pPr>
              <a:lnSpc>
                <a:spcPct val="90000"/>
              </a:lnSpc>
              <a:buFontTx/>
              <a:buChar char="-"/>
            </a:pPr>
            <a:endParaRPr lang="fr-FR" sz="280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BE659CD7-44F8-44CB-8ED9-6D0BCBF30815}" type="slidenum">
              <a:rPr lang="fr-FR" smtClean="0"/>
              <a:pPr/>
              <a:t>58</a:t>
            </a:fld>
            <a:r>
              <a:rPr lang="fr-FR" smtClean="0"/>
              <a:t> - 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Exemple de jeux de coordination : </a:t>
            </a:r>
            <a:br>
              <a:rPr lang="fr-FR" sz="3600" smtClean="0">
                <a:solidFill>
                  <a:schemeClr val="tx1"/>
                </a:solidFill>
              </a:rPr>
            </a:br>
            <a:r>
              <a:rPr lang="fr-FR" sz="3600" smtClean="0">
                <a:solidFill>
                  <a:schemeClr val="tx1"/>
                </a:solidFill>
              </a:rPr>
              <a:t>les navigateurs</a:t>
            </a:r>
            <a:endParaRPr lang="fr-FR" sz="2000" smtClean="0">
              <a:solidFill>
                <a:schemeClr val="bg1"/>
              </a:solidFill>
            </a:endParaRP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3200400" y="2971800"/>
            <a:ext cx="4419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</a:endParaRPr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5486400" y="2971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3276600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8862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(2,2)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0198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(1,1)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9624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(1,1)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60960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(2,2)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240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       Bateau 1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Gains en colonne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3419475" y="2492375"/>
            <a:ext cx="193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Virage à gauche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5724525" y="2492375"/>
            <a:ext cx="181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Virage à droite</a:t>
            </a:r>
          </a:p>
        </p:txBody>
      </p:sp>
      <p:sp>
        <p:nvSpPr>
          <p:cNvPr id="213005" name="Rectangle 13"/>
          <p:cNvSpPr>
            <a:spLocks noChangeArrowheads="1"/>
          </p:cNvSpPr>
          <p:nvPr/>
        </p:nvSpPr>
        <p:spPr bwMode="auto">
          <a:xfrm>
            <a:off x="1981200" y="3505200"/>
            <a:ext cx="1108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Virage à</a:t>
            </a:r>
          </a:p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gauche</a:t>
            </a:r>
          </a:p>
        </p:txBody>
      </p: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1981200" y="4876800"/>
            <a:ext cx="1108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Virage à</a:t>
            </a:r>
          </a:p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droite</a:t>
            </a:r>
          </a:p>
        </p:txBody>
      </p:sp>
      <p:sp>
        <p:nvSpPr>
          <p:cNvPr id="213007" name="Rectangle 15"/>
          <p:cNvSpPr>
            <a:spLocks noChangeArrowheads="1"/>
          </p:cNvSpPr>
          <p:nvPr/>
        </p:nvSpPr>
        <p:spPr bwMode="auto">
          <a:xfrm>
            <a:off x="228600" y="3886200"/>
            <a:ext cx="1403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Bateau 2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Gains en 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ligne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684213" y="5805488"/>
            <a:ext cx="8107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Solution : une convention </a:t>
            </a:r>
            <a:r>
              <a:rPr lang="fr-FR">
                <a:sym typeface="Wingdings" pitchFamily="2" charset="2"/>
              </a:rPr>
              <a:t> on vire à tribord</a:t>
            </a:r>
            <a:endParaRPr lang="fr-FR"/>
          </a:p>
        </p:txBody>
      </p:sp>
      <p:sp>
        <p:nvSpPr>
          <p:cNvPr id="213009" name="Line 17"/>
          <p:cNvSpPr>
            <a:spLocks noChangeShapeType="1"/>
          </p:cNvSpPr>
          <p:nvPr/>
        </p:nvSpPr>
        <p:spPr bwMode="auto">
          <a:xfrm flipV="1">
            <a:off x="8316913" y="501332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010" name="Line 18"/>
          <p:cNvSpPr>
            <a:spLocks noChangeShapeType="1"/>
          </p:cNvSpPr>
          <p:nvPr/>
        </p:nvSpPr>
        <p:spPr bwMode="auto">
          <a:xfrm flipH="1">
            <a:off x="7308850" y="5013325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utoUpdateAnimBg="0"/>
      <p:bldP spid="212995" grpId="0" animBg="1" autoUpdateAnimBg="0"/>
      <p:bldP spid="212996" grpId="0" animBg="1"/>
      <p:bldP spid="212997" grpId="0" animBg="1"/>
      <p:bldP spid="212998" grpId="0" autoUpdateAnimBg="0"/>
      <p:bldP spid="212999" grpId="0" autoUpdateAnimBg="0"/>
      <p:bldP spid="213000" grpId="0" autoUpdateAnimBg="0"/>
      <p:bldP spid="213001" grpId="0" autoUpdateAnimBg="0"/>
      <p:bldP spid="213002" grpId="0" autoUpdateAnimBg="0"/>
      <p:bldP spid="213003" grpId="0" autoUpdateAnimBg="0"/>
      <p:bldP spid="213004" grpId="0" autoUpdateAnimBg="0"/>
      <p:bldP spid="213005" grpId="0" autoUpdateAnimBg="0"/>
      <p:bldP spid="213006" grpId="0" autoUpdateAnimBg="0"/>
      <p:bldP spid="213007" grpId="0" autoUpdateAnimBg="0"/>
      <p:bldP spid="213008" grpId="0"/>
      <p:bldP spid="213009" grpId="0" animBg="1"/>
      <p:bldP spid="2130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F84C9F9D-FAA3-4913-A29B-96D25D987DE8}" type="slidenum">
              <a:rPr lang="fr-FR" smtClean="0"/>
              <a:pPr/>
              <a:t>59</a:t>
            </a:fld>
            <a:r>
              <a:rPr lang="fr-FR" smtClean="0"/>
              <a:t> - </a:t>
            </a:r>
          </a:p>
        </p:txBody>
      </p:sp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Exemple de jeux de coordination : l ’éleveur et le cultivateur</a:t>
            </a:r>
            <a:endParaRPr lang="fr-FR" sz="2000" smtClean="0">
              <a:solidFill>
                <a:schemeClr val="bg1"/>
              </a:solidFill>
            </a:endParaRPr>
          </a:p>
        </p:txBody>
      </p:sp>
      <p:sp>
        <p:nvSpPr>
          <p:cNvPr id="90134" name="Rectangle 1046"/>
          <p:cNvSpPr>
            <a:spLocks noChangeArrowheads="1"/>
          </p:cNvSpPr>
          <p:nvPr/>
        </p:nvSpPr>
        <p:spPr bwMode="auto">
          <a:xfrm>
            <a:off x="3200400" y="2971800"/>
            <a:ext cx="4419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>
              <a:latin typeface="Times New Roman" pitchFamily="18" charset="0"/>
            </a:endParaRPr>
          </a:p>
        </p:txBody>
      </p:sp>
      <p:sp>
        <p:nvSpPr>
          <p:cNvPr id="90135" name="Line 1047"/>
          <p:cNvSpPr>
            <a:spLocks noChangeShapeType="1"/>
          </p:cNvSpPr>
          <p:nvPr/>
        </p:nvSpPr>
        <p:spPr bwMode="auto">
          <a:xfrm>
            <a:off x="5486400" y="29718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0136" name="Line 1048"/>
          <p:cNvSpPr>
            <a:spLocks noChangeShapeType="1"/>
          </p:cNvSpPr>
          <p:nvPr/>
        </p:nvSpPr>
        <p:spPr bwMode="auto">
          <a:xfrm>
            <a:off x="3276600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0139" name="Text Box 1051"/>
          <p:cNvSpPr txBox="1">
            <a:spLocks noChangeArrowheads="1"/>
          </p:cNvSpPr>
          <p:nvPr/>
        </p:nvSpPr>
        <p:spPr bwMode="auto">
          <a:xfrm>
            <a:off x="38862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(2,2)</a:t>
            </a:r>
          </a:p>
        </p:txBody>
      </p:sp>
      <p:sp>
        <p:nvSpPr>
          <p:cNvPr id="90140" name="Text Box 1052"/>
          <p:cNvSpPr txBox="1">
            <a:spLocks noChangeArrowheads="1"/>
          </p:cNvSpPr>
          <p:nvPr/>
        </p:nvSpPr>
        <p:spPr bwMode="auto">
          <a:xfrm>
            <a:off x="60198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(4,3)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90141" name="Text Box 1053"/>
          <p:cNvSpPr txBox="1">
            <a:spLocks noChangeArrowheads="1"/>
          </p:cNvSpPr>
          <p:nvPr/>
        </p:nvSpPr>
        <p:spPr bwMode="auto">
          <a:xfrm>
            <a:off x="39624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(3,4)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90142" name="Text Box 1054"/>
          <p:cNvSpPr txBox="1">
            <a:spLocks noChangeArrowheads="1"/>
          </p:cNvSpPr>
          <p:nvPr/>
        </p:nvSpPr>
        <p:spPr bwMode="auto">
          <a:xfrm>
            <a:off x="60960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Times New Roman" pitchFamily="18" charset="0"/>
              </a:rPr>
              <a:t>(1,1)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90143" name="Text Box 1055"/>
          <p:cNvSpPr txBox="1">
            <a:spLocks noChangeArrowheads="1"/>
          </p:cNvSpPr>
          <p:nvPr/>
        </p:nvSpPr>
        <p:spPr bwMode="auto">
          <a:xfrm>
            <a:off x="4191000" y="1447800"/>
            <a:ext cx="2611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       Éleveur 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préfère le champ 1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90144" name="Text Box 1056"/>
          <p:cNvSpPr txBox="1">
            <a:spLocks noChangeArrowheads="1"/>
          </p:cNvSpPr>
          <p:nvPr/>
        </p:nvSpPr>
        <p:spPr bwMode="auto">
          <a:xfrm>
            <a:off x="3733800" y="2514600"/>
            <a:ext cx="117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Champ 1</a:t>
            </a:r>
          </a:p>
        </p:txBody>
      </p:sp>
      <p:sp>
        <p:nvSpPr>
          <p:cNvPr id="90147" name="Text Box 1059"/>
          <p:cNvSpPr txBox="1">
            <a:spLocks noChangeArrowheads="1"/>
          </p:cNvSpPr>
          <p:nvPr/>
        </p:nvSpPr>
        <p:spPr bwMode="auto">
          <a:xfrm>
            <a:off x="6019800" y="2514600"/>
            <a:ext cx="117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Champ 2</a:t>
            </a:r>
          </a:p>
        </p:txBody>
      </p:sp>
      <p:sp>
        <p:nvSpPr>
          <p:cNvPr id="90148" name="Rectangle 1060"/>
          <p:cNvSpPr>
            <a:spLocks noChangeArrowheads="1"/>
          </p:cNvSpPr>
          <p:nvPr/>
        </p:nvSpPr>
        <p:spPr bwMode="auto">
          <a:xfrm>
            <a:off x="1981200" y="3505200"/>
            <a:ext cx="117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Champ 1</a:t>
            </a:r>
          </a:p>
        </p:txBody>
      </p:sp>
      <p:sp>
        <p:nvSpPr>
          <p:cNvPr id="90149" name="Rectangle 1061"/>
          <p:cNvSpPr>
            <a:spLocks noChangeArrowheads="1"/>
          </p:cNvSpPr>
          <p:nvPr/>
        </p:nvSpPr>
        <p:spPr bwMode="auto">
          <a:xfrm>
            <a:off x="1981200" y="4876800"/>
            <a:ext cx="1179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  <a:latin typeface="Times New Roman" pitchFamily="18" charset="0"/>
              </a:rPr>
              <a:t>Champ 2</a:t>
            </a:r>
          </a:p>
        </p:txBody>
      </p:sp>
      <p:sp>
        <p:nvSpPr>
          <p:cNvPr id="90150" name="Rectangle 1062"/>
          <p:cNvSpPr>
            <a:spLocks noChangeArrowheads="1"/>
          </p:cNvSpPr>
          <p:nvPr/>
        </p:nvSpPr>
        <p:spPr bwMode="auto">
          <a:xfrm>
            <a:off x="228600" y="3886200"/>
            <a:ext cx="1766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Cultivateur 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préfère </a:t>
            </a:r>
          </a:p>
          <a:p>
            <a:r>
              <a:rPr lang="fr-FR" sz="2400">
                <a:solidFill>
                  <a:srgbClr val="FF0000"/>
                </a:solidFill>
                <a:latin typeface="Times New Roman" pitchFamily="18" charset="0"/>
              </a:rPr>
              <a:t>le champ 1</a:t>
            </a:r>
          </a:p>
        </p:txBody>
      </p:sp>
      <p:sp>
        <p:nvSpPr>
          <p:cNvPr id="90151" name="Text Box 1063"/>
          <p:cNvSpPr txBox="1">
            <a:spLocks noChangeArrowheads="1"/>
          </p:cNvSpPr>
          <p:nvPr/>
        </p:nvSpPr>
        <p:spPr bwMode="auto">
          <a:xfrm>
            <a:off x="395288" y="5734050"/>
            <a:ext cx="6148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Solution : droits de propriétés </a:t>
            </a:r>
            <a:endParaRPr lang="fr-FR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34" grpId="0" animBg="1" autoUpdateAnimBg="0"/>
      <p:bldP spid="90135" grpId="0" animBg="1"/>
      <p:bldP spid="90136" grpId="0" animBg="1"/>
      <p:bldP spid="90139" grpId="0" autoUpdateAnimBg="0"/>
      <p:bldP spid="90140" grpId="0" autoUpdateAnimBg="0"/>
      <p:bldP spid="90141" grpId="0" autoUpdateAnimBg="0"/>
      <p:bldP spid="90142" grpId="0" autoUpdateAnimBg="0"/>
      <p:bldP spid="90143" grpId="0" autoUpdateAnimBg="0"/>
      <p:bldP spid="90144" grpId="0" autoUpdateAnimBg="0"/>
      <p:bldP spid="90147" grpId="0" autoUpdateAnimBg="0"/>
      <p:bldP spid="90148" grpId="0" autoUpdateAnimBg="0"/>
      <p:bldP spid="90149" grpId="0" autoUpdateAnimBg="0"/>
      <p:bldP spid="90150" grpId="0" autoUpdateAnimBg="0"/>
      <p:bldP spid="90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pied de page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5687CC45-8EF9-4875-951D-BD106F0749C1}" type="slidenum">
              <a:rPr lang="fr-FR" smtClean="0"/>
              <a:pPr/>
              <a:t>6</a:t>
            </a:fld>
            <a:r>
              <a:rPr lang="fr-FR" smtClean="0"/>
              <a:t> - 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Illustration : rareté et production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fr-FR" sz="2400" smtClean="0"/>
          </a:p>
        </p:txBody>
      </p:sp>
      <p:sp>
        <p:nvSpPr>
          <p:cNvPr id="307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sz="2400" dirty="0" smtClean="0"/>
              <a:t>On veut consommer 6 tonnes de poissons</a:t>
            </a:r>
          </a:p>
          <a:p>
            <a:r>
              <a:rPr lang="fr-FR" sz="2400" dirty="0" smtClean="0"/>
              <a:t>Plus de technologie </a:t>
            </a:r>
            <a:r>
              <a:rPr lang="fr-FR" sz="2400" dirty="0" smtClean="0">
                <a:sym typeface="Wingdings" pitchFamily="2" charset="2"/>
              </a:rPr>
              <a:t> moins de pécheurs sont nécessaires</a:t>
            </a:r>
          </a:p>
          <a:p>
            <a:r>
              <a:rPr lang="fr-FR" sz="2400" dirty="0" smtClean="0">
                <a:sym typeface="Wingdings" pitchFamily="2" charset="2"/>
              </a:rPr>
              <a:t>Au-delà de 2000 </a:t>
            </a:r>
            <a:r>
              <a:rPr lang="fr-FR" sz="2400" dirty="0" smtClean="0">
                <a:sym typeface="Wingdings" pitchFamily="2" charset="2"/>
              </a:rPr>
              <a:t>bateaux, ceux-ci </a:t>
            </a:r>
            <a:r>
              <a:rPr lang="fr-FR" sz="2400" dirty="0" smtClean="0">
                <a:sym typeface="Wingdings" pitchFamily="2" charset="2"/>
              </a:rPr>
              <a:t>ne sont plus rares : plus de </a:t>
            </a:r>
            <a:r>
              <a:rPr lang="fr-FR" sz="2400" dirty="0" smtClean="0">
                <a:sym typeface="Wingdings" pitchFamily="2" charset="2"/>
              </a:rPr>
              <a:t>bateaux ne </a:t>
            </a:r>
            <a:r>
              <a:rPr lang="fr-FR" sz="2400" dirty="0" smtClean="0">
                <a:sym typeface="Wingdings" pitchFamily="2" charset="2"/>
              </a:rPr>
              <a:t>libère pas d’homme pour produire d’autres biens</a:t>
            </a:r>
            <a:endParaRPr lang="fr-FR" sz="2400" dirty="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611188" y="1917700"/>
          <a:ext cx="3816350" cy="4032250"/>
        </p:xfrm>
        <a:graphic>
          <a:graphicData uri="http://schemas.openxmlformats.org/presentationml/2006/ole">
            <p:oleObj spid="_x0000_s3074" name="Graphique" r:id="rId3" imgW="3686251" imgH="26002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368AE8E0-F486-4E4B-9F3B-852088C8F837}" type="slidenum">
              <a:rPr lang="fr-FR" smtClean="0"/>
              <a:pPr/>
              <a:t>60</a:t>
            </a:fld>
            <a:r>
              <a:rPr lang="fr-FR" smtClean="0"/>
              <a:t> - 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772400" cy="1143000"/>
          </a:xfrm>
        </p:spPr>
        <p:txBody>
          <a:bodyPr/>
          <a:lstStyle/>
          <a:p>
            <a:r>
              <a:rPr lang="fr-FR" smtClean="0"/>
              <a:t>Le jeu du marché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800" smtClean="0"/>
              <a:t>Avec les droits de propriétés et des institutions pour les faire respecter, les agents peuvent entreprendre, prendre des risques </a:t>
            </a:r>
            <a:r>
              <a:rPr lang="fr-FR" sz="2800" smtClean="0">
                <a:sym typeface="Wingdings" pitchFamily="2" charset="2"/>
              </a:rPr>
              <a:t> opter pour les stratégies les plus rémunératrices.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smtClean="0"/>
              <a:t> </a:t>
            </a:r>
            <a:r>
              <a:rPr lang="fr-FR" sz="2800" i="1" smtClean="0"/>
              <a:t>Ex.: </a:t>
            </a:r>
            <a:r>
              <a:rPr lang="fr-FR" sz="2800" smtClean="0"/>
              <a:t>se spécialiser pour gagner plus là où on est le plus performant pour obtenir plus de droits de propriété échangeables </a:t>
            </a:r>
            <a:r>
              <a:rPr lang="fr-FR" sz="2800" smtClean="0">
                <a:sym typeface="Wingdings" pitchFamily="2" charset="2"/>
              </a:rPr>
              <a:t> choix élargis.</a:t>
            </a:r>
          </a:p>
          <a:p>
            <a:pPr>
              <a:lnSpc>
                <a:spcPct val="80000"/>
              </a:lnSpc>
            </a:pPr>
            <a:r>
              <a:rPr lang="fr-FR" sz="2800" smtClean="0">
                <a:sym typeface="Wingdings" pitchFamily="2" charset="2"/>
              </a:rPr>
              <a:t>Pour être à l’équilibre, il est également nécessaire d’anticiper correctement « sa juste place » dans les échanges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i="1" smtClean="0">
                <a:sym typeface="Wingdings" pitchFamily="2" charset="2"/>
              </a:rPr>
              <a:t>Ex.:</a:t>
            </a:r>
            <a:r>
              <a:rPr lang="fr-FR" sz="2800" smtClean="0">
                <a:sym typeface="Wingdings" pitchFamily="2" charset="2"/>
              </a:rPr>
              <a:t> travailler là où on se spécialise à hauteur de ce qui est demandé par le marché (prix et quantité)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sz="2800" i="1" smtClean="0"/>
          </a:p>
          <a:p>
            <a:pPr>
              <a:lnSpc>
                <a:spcPct val="80000"/>
              </a:lnSpc>
              <a:buFontTx/>
              <a:buNone/>
            </a:pPr>
            <a:endParaRPr lang="fr-FR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fr-FR" sz="3600" smtClean="0">
                <a:solidFill>
                  <a:schemeClr val="tx1"/>
                </a:solidFill>
              </a:rPr>
              <a:t>Non-respect d’un contrat : </a:t>
            </a:r>
            <a:br>
              <a:rPr lang="fr-FR" sz="3600" smtClean="0">
                <a:solidFill>
                  <a:schemeClr val="tx1"/>
                </a:solidFill>
              </a:rPr>
            </a:br>
            <a:r>
              <a:rPr lang="fr-FR" sz="3600" smtClean="0">
                <a:solidFill>
                  <a:schemeClr val="tx1"/>
                </a:solidFill>
              </a:rPr>
              <a:t>« le dilemme du prisonnier »</a:t>
            </a:r>
            <a:endParaRPr lang="fr-FR" sz="2000" smtClean="0">
              <a:solidFill>
                <a:schemeClr val="bg1"/>
              </a:solidFill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200400" y="2781300"/>
            <a:ext cx="4419600" cy="27432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3200" b="1">
              <a:latin typeface="Times New Roman" pitchFamily="18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5486400" y="27813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176588" y="4267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86200" y="32766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(3,3)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019800" y="3276600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</a:rPr>
              <a:t>(1,4)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962400" y="4648200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 dirty="0" smtClean="0">
                <a:solidFill>
                  <a:schemeClr val="bg1"/>
                </a:solidFill>
                <a:latin typeface="Times New Roman" pitchFamily="18" charset="0"/>
              </a:rPr>
              <a:t>(4,1)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096000" y="4648200"/>
            <a:ext cx="96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solidFill>
                  <a:schemeClr val="bg1"/>
                </a:solidFill>
                <a:latin typeface="Times New Roman" pitchFamily="18" charset="0"/>
              </a:rPr>
              <a:t>(2,2)</a:t>
            </a:r>
            <a:endParaRPr lang="fr-FR" sz="3200" b="1">
              <a:latin typeface="Times New Roman" pitchFamily="18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191000" y="1447800"/>
            <a:ext cx="2424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  Contractant 1 </a:t>
            </a:r>
          </a:p>
          <a:p>
            <a:pPr eaLnBrk="0" hangingPunct="0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Gains en colonne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419475" y="2349500"/>
            <a:ext cx="160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 pas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724525" y="2349500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981200" y="3141663"/>
            <a:ext cx="117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Ne triche</a:t>
            </a:r>
          </a:p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pas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981200" y="4652963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000" b="1">
                <a:solidFill>
                  <a:schemeClr val="accent2"/>
                </a:solidFill>
                <a:latin typeface="Times New Roman" pitchFamily="18" charset="0"/>
              </a:rPr>
              <a:t>Triche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3644900"/>
            <a:ext cx="2024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Contractant 2</a:t>
            </a:r>
          </a:p>
          <a:p>
            <a:pPr eaLnBrk="0" hangingPunct="0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Gains en </a:t>
            </a:r>
          </a:p>
          <a:p>
            <a:pPr eaLnBrk="0" hangingPunct="0"/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Ligne 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9388" y="5589588"/>
            <a:ext cx="86137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3200" b="1">
                <a:latin typeface="Times" charset="0"/>
              </a:rPr>
              <a:t>Solution : contractant 1 préfère toujours tricher </a:t>
            </a:r>
          </a:p>
          <a:p>
            <a:pPr eaLnBrk="0" hangingPunct="0"/>
            <a:r>
              <a:rPr lang="fr-FR" sz="3200" b="1">
                <a:latin typeface="Times" charset="0"/>
                <a:sym typeface="Wingdings" pitchFamily="2" charset="2"/>
              </a:rPr>
              <a:t> (2,2) est l’équilibre même si (2,2)&lt;(dotations)</a:t>
            </a:r>
            <a:endParaRPr lang="fr-FR" sz="3200" b="1">
              <a:latin typeface="Times" charset="0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4427538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003800" y="50133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4932363" y="3644900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6516688" y="4005263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 autoUpdateAnimBg="0"/>
      <p:bldP spid="52228" grpId="0" animBg="1"/>
      <p:bldP spid="52229" grpId="0" animBg="1"/>
      <p:bldP spid="52230" grpId="0" autoUpdateAnimBg="0"/>
      <p:bldP spid="52231" grpId="0" autoUpdateAnimBg="0"/>
      <p:bldP spid="52232" grpId="0" autoUpdateAnimBg="0"/>
      <p:bldP spid="52233" grpId="0" autoUpdateAnimBg="0"/>
      <p:bldP spid="52234" grpId="0" autoUpdateAnimBg="0"/>
      <p:bldP spid="52235" grpId="0" autoUpdateAnimBg="0"/>
      <p:bldP spid="52236" grpId="0" autoUpdateAnimBg="0"/>
      <p:bldP spid="52237" grpId="0" autoUpdateAnimBg="0"/>
      <p:bldP spid="52238" grpId="0" autoUpdateAnimBg="0"/>
      <p:bldP spid="52239" grpId="0" autoUpdateAnimBg="0"/>
      <p:bldP spid="52240" grpId="0"/>
      <p:bldP spid="52243" grpId="0" animBg="1"/>
      <p:bldP spid="52244" grpId="0" animBg="1"/>
      <p:bldP spid="52245" grpId="0" animBg="1"/>
      <p:bldP spid="5224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Equilibre et sous-optimalité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1200"/>
            <a:ext cx="8206680" cy="4114800"/>
          </a:xfrm>
        </p:spPr>
        <p:txBody>
          <a:bodyPr/>
          <a:lstStyle/>
          <a:p>
            <a:r>
              <a:rPr lang="fr-FR" dirty="0" smtClean="0"/>
              <a:t>Deux parties honnêtes </a:t>
            </a:r>
            <a:r>
              <a:rPr lang="fr-FR" dirty="0" smtClean="0">
                <a:sym typeface="Wingdings" pitchFamily="2" charset="2"/>
              </a:rPr>
              <a:t> gains importants à collaborer</a:t>
            </a:r>
          </a:p>
          <a:p>
            <a:r>
              <a:rPr lang="fr-FR" dirty="0" smtClean="0">
                <a:sym typeface="Wingdings" pitchFamily="2" charset="2"/>
              </a:rPr>
              <a:t>Mais, des actions peuvent être cachées  gains à tricher</a:t>
            </a:r>
          </a:p>
          <a:p>
            <a:r>
              <a:rPr lang="fr-FR" dirty="0" smtClean="0">
                <a:sym typeface="Wingdings" pitchFamily="2" charset="2"/>
              </a:rPr>
              <a:t>Equilibre « bas »  tout le monde triche car suit son intérêt individuel à tricher</a:t>
            </a:r>
          </a:p>
          <a:p>
            <a:r>
              <a:rPr lang="fr-FR" dirty="0" smtClean="0">
                <a:sym typeface="Wingdings" pitchFamily="2" charset="2"/>
              </a:rPr>
              <a:t>Nash (1928-2015), Nobel (Eco)+Abel (Math)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Thème 1 - </a:t>
            </a:r>
            <a:fld id="{0A5391A7-5546-4392-8655-FAA0CF90A92C}" type="slidenum">
              <a:rPr lang="fr-FR" smtClean="0"/>
              <a:pPr>
                <a:defRPr/>
              </a:pPr>
              <a:t>62</a:t>
            </a:fld>
            <a:r>
              <a:rPr lang="fr-FR" smtClean="0"/>
              <a:t> -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48BB6F1F-4D0E-4966-9EC9-A89A99DAD37F}" type="slidenum">
              <a:rPr lang="fr-FR" smtClean="0"/>
              <a:pPr/>
              <a:t>63</a:t>
            </a:fld>
            <a:r>
              <a:rPr lang="fr-FR" smtClean="0"/>
              <a:t> - 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smtClean="0"/>
              <a:t>L’équilibre sur un marché : </a:t>
            </a:r>
            <a:br>
              <a:rPr lang="fr-FR" sz="4000" smtClean="0"/>
            </a:br>
            <a:r>
              <a:rPr lang="fr-FR" sz="4000" smtClean="0"/>
              <a:t>l’offre et la demande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/>
              <a:t>Hypothèse : la concurrence « pure 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/>
              <a:t> - grand marché </a:t>
            </a:r>
            <a:r>
              <a:rPr lang="fr-FR" sz="2800" dirty="0" smtClean="0">
                <a:sym typeface="Wingdings" pitchFamily="2" charset="2"/>
              </a:rPr>
              <a:t> chaque entreprise a une taille</a:t>
            </a:r>
            <a:r>
              <a:rPr lang="fr-FR" sz="2800" dirty="0" smtClean="0"/>
              <a:t> insuffisante pour affecter les gains des autres producteurs </a:t>
            </a:r>
            <a:r>
              <a:rPr lang="fr-FR" sz="2800" dirty="0" smtClean="0">
                <a:sym typeface="Wingdings" pitchFamily="2" charset="2"/>
              </a:rPr>
              <a:t> jouer une </a:t>
            </a:r>
            <a:r>
              <a:rPr lang="fr-FR" sz="2800" dirty="0" smtClean="0">
                <a:sym typeface="Wingdings" pitchFamily="2" charset="2"/>
              </a:rPr>
              <a:t>stratégie </a:t>
            </a:r>
            <a:r>
              <a:rPr lang="fr-FR" sz="2800" dirty="0" smtClean="0">
                <a:sym typeface="Wingdings" pitchFamily="2" charset="2"/>
              </a:rPr>
              <a:t>n’a pas d’incidence sur les anticipations des autres.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 dirty="0" smtClean="0">
                <a:sym typeface="Wingdings" pitchFamily="2" charset="2"/>
              </a:rPr>
              <a:t> - chaque acheteur est conscient que son poids est négligeable pour influencer la stratégie de fixation des prix  demander plus (ou moins) ne fait pas croître (ou baisser) le prix  tout le monde paie le même prix.</a:t>
            </a:r>
          </a:p>
          <a:p>
            <a:pPr>
              <a:lnSpc>
                <a:spcPct val="90000"/>
              </a:lnSpc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FA7666EC-906C-499B-A9DD-3B3C67F4DE61}" type="slidenum">
              <a:rPr lang="fr-FR" smtClean="0"/>
              <a:pPr/>
              <a:t>64</a:t>
            </a:fld>
            <a:r>
              <a:rPr lang="fr-FR" smtClean="0"/>
              <a:t> - </a:t>
            </a:r>
          </a:p>
        </p:txBody>
      </p:sp>
      <p:sp>
        <p:nvSpPr>
          <p:cNvPr id="91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Le prix « équilibre » le marché</a:t>
            </a:r>
            <a:endParaRPr lang="fr-FR" sz="2000" smtClean="0">
              <a:solidFill>
                <a:schemeClr val="bg1"/>
              </a:solidFill>
            </a:endParaRP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143000" y="1600200"/>
            <a:ext cx="6629400" cy="4267200"/>
            <a:chOff x="672" y="1008"/>
            <a:chExt cx="4176" cy="2688"/>
          </a:xfrm>
        </p:grpSpPr>
        <p:sp>
          <p:nvSpPr>
            <p:cNvPr id="62485" name="Line 1028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86" name="Line 1029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1142" name="Text Box 1030"/>
          <p:cNvSpPr txBox="1">
            <a:spLocks noChangeArrowheads="1"/>
          </p:cNvSpPr>
          <p:nvPr/>
        </p:nvSpPr>
        <p:spPr bwMode="auto">
          <a:xfrm>
            <a:off x="609600" y="12192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Prix</a:t>
            </a:r>
          </a:p>
        </p:txBody>
      </p:sp>
      <p:sp>
        <p:nvSpPr>
          <p:cNvPr id="91143" name="Text Box 1031"/>
          <p:cNvSpPr txBox="1">
            <a:spLocks noChangeArrowheads="1"/>
          </p:cNvSpPr>
          <p:nvPr/>
        </p:nvSpPr>
        <p:spPr bwMode="auto">
          <a:xfrm>
            <a:off x="7696200" y="5638800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Quantité</a:t>
            </a:r>
          </a:p>
        </p:txBody>
      </p:sp>
      <p:sp>
        <p:nvSpPr>
          <p:cNvPr id="91144" name="Freeform 1032"/>
          <p:cNvSpPr>
            <a:spLocks/>
          </p:cNvSpPr>
          <p:nvPr/>
        </p:nvSpPr>
        <p:spPr bwMode="auto">
          <a:xfrm>
            <a:off x="1981200" y="2057400"/>
            <a:ext cx="4495800" cy="30480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1151" name="Text Box 1039"/>
          <p:cNvSpPr txBox="1">
            <a:spLocks noChangeArrowheads="1"/>
          </p:cNvSpPr>
          <p:nvPr/>
        </p:nvSpPr>
        <p:spPr bwMode="auto">
          <a:xfrm>
            <a:off x="6477000" y="4800600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</a:rPr>
              <a:t>Demande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1158" name="Line 1046"/>
          <p:cNvSpPr>
            <a:spLocks noChangeShapeType="1"/>
          </p:cNvSpPr>
          <p:nvPr/>
        </p:nvSpPr>
        <p:spPr bwMode="auto">
          <a:xfrm>
            <a:off x="4114800" y="1600200"/>
            <a:ext cx="0" cy="426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1172" name="Line 1060"/>
          <p:cNvSpPr>
            <a:spLocks noChangeShapeType="1"/>
          </p:cNvSpPr>
          <p:nvPr/>
        </p:nvSpPr>
        <p:spPr bwMode="auto">
          <a:xfrm>
            <a:off x="2743200" y="33528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1173" name="Line 1061"/>
          <p:cNvSpPr>
            <a:spLocks noChangeShapeType="1"/>
          </p:cNvSpPr>
          <p:nvPr/>
        </p:nvSpPr>
        <p:spPr bwMode="auto">
          <a:xfrm>
            <a:off x="4114800" y="48006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1174" name="Text Box 1062"/>
          <p:cNvSpPr txBox="1">
            <a:spLocks noChangeArrowheads="1"/>
          </p:cNvSpPr>
          <p:nvPr/>
        </p:nvSpPr>
        <p:spPr bwMode="auto">
          <a:xfrm>
            <a:off x="2895600" y="2743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latin typeface="Times New Roman" pitchFamily="18" charset="0"/>
              </a:rPr>
              <a:t>Excédent</a:t>
            </a:r>
            <a:endParaRPr lang="fr-FR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1176" name="Text Box 1064"/>
          <p:cNvSpPr txBox="1">
            <a:spLocks noChangeArrowheads="1"/>
          </p:cNvSpPr>
          <p:nvPr/>
        </p:nvSpPr>
        <p:spPr bwMode="auto">
          <a:xfrm>
            <a:off x="4632325" y="48387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latin typeface="Times New Roman" pitchFamily="18" charset="0"/>
              </a:rPr>
              <a:t>Pénurie</a:t>
            </a:r>
            <a:endParaRPr lang="fr-FR" sz="1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1177" name="Text Box 1065"/>
          <p:cNvSpPr txBox="1">
            <a:spLocks noChangeArrowheads="1"/>
          </p:cNvSpPr>
          <p:nvPr/>
        </p:nvSpPr>
        <p:spPr bwMode="auto">
          <a:xfrm>
            <a:off x="3429000" y="6019800"/>
            <a:ext cx="149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solidFill>
                  <a:srgbClr val="00FF00"/>
                </a:solidFill>
                <a:latin typeface="Times New Roman" pitchFamily="18" charset="0"/>
              </a:rPr>
              <a:t>  Production </a:t>
            </a:r>
          </a:p>
          <a:p>
            <a:r>
              <a:rPr lang="fr-FR" sz="1800">
                <a:solidFill>
                  <a:srgbClr val="00FF00"/>
                </a:solidFill>
                <a:latin typeface="Times New Roman" pitchFamily="18" charset="0"/>
              </a:rPr>
              <a:t>mise en vente</a:t>
            </a:r>
          </a:p>
        </p:txBody>
      </p:sp>
      <p:sp>
        <p:nvSpPr>
          <p:cNvPr id="91178" name="Text Box 1066"/>
          <p:cNvSpPr txBox="1">
            <a:spLocks noChangeArrowheads="1"/>
          </p:cNvSpPr>
          <p:nvPr/>
        </p:nvSpPr>
        <p:spPr bwMode="auto">
          <a:xfrm>
            <a:off x="0" y="381000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>
                <a:solidFill>
                  <a:srgbClr val="00FF00"/>
                </a:solidFill>
                <a:latin typeface="Times New Roman" pitchFamily="18" charset="0"/>
              </a:rPr>
              <a:t>  Prix </a:t>
            </a:r>
          </a:p>
          <a:p>
            <a:r>
              <a:rPr lang="fr-FR" sz="1800">
                <a:solidFill>
                  <a:srgbClr val="00FF00"/>
                </a:solidFill>
                <a:latin typeface="Times New Roman" pitchFamily="18" charset="0"/>
              </a:rPr>
              <a:t>pratiqué</a:t>
            </a:r>
          </a:p>
        </p:txBody>
      </p:sp>
      <p:sp>
        <p:nvSpPr>
          <p:cNvPr id="91179" name="Line 1067"/>
          <p:cNvSpPr>
            <a:spLocks noChangeShapeType="1"/>
          </p:cNvSpPr>
          <p:nvPr/>
        </p:nvSpPr>
        <p:spPr bwMode="auto">
          <a:xfrm flipH="1">
            <a:off x="1143000" y="4191000"/>
            <a:ext cx="2971800" cy="0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1180" name="Line 1068"/>
          <p:cNvSpPr>
            <a:spLocks noChangeShapeType="1"/>
          </p:cNvSpPr>
          <p:nvPr/>
        </p:nvSpPr>
        <p:spPr bwMode="auto">
          <a:xfrm flipH="1">
            <a:off x="4140200" y="4076700"/>
            <a:ext cx="15843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1181" name="Text Box 1069"/>
          <p:cNvSpPr txBox="1">
            <a:spLocks noChangeArrowheads="1"/>
          </p:cNvSpPr>
          <p:nvPr/>
        </p:nvSpPr>
        <p:spPr bwMode="auto">
          <a:xfrm>
            <a:off x="5775325" y="3641725"/>
            <a:ext cx="2227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Pessimisme: </a:t>
            </a:r>
          </a:p>
          <a:p>
            <a:r>
              <a:rPr lang="fr-FR" sz="2000"/>
              <a:t>prix anticipé faible</a:t>
            </a:r>
          </a:p>
        </p:txBody>
      </p:sp>
      <p:sp>
        <p:nvSpPr>
          <p:cNvPr id="91183" name="Line 1071"/>
          <p:cNvSpPr>
            <a:spLocks noChangeShapeType="1"/>
          </p:cNvSpPr>
          <p:nvPr/>
        </p:nvSpPr>
        <p:spPr bwMode="auto">
          <a:xfrm flipH="1">
            <a:off x="4140200" y="2708275"/>
            <a:ext cx="14398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1184" name="Text Box 1072"/>
          <p:cNvSpPr txBox="1">
            <a:spLocks noChangeArrowheads="1"/>
          </p:cNvSpPr>
          <p:nvPr/>
        </p:nvSpPr>
        <p:spPr bwMode="auto">
          <a:xfrm>
            <a:off x="5580063" y="2349500"/>
            <a:ext cx="2224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Optimisme: </a:t>
            </a:r>
          </a:p>
          <a:p>
            <a:r>
              <a:rPr lang="fr-FR" sz="2000"/>
              <a:t>Prix anticipé élevé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1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1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42" grpId="0" autoUpdateAnimBg="0"/>
      <p:bldP spid="91143" grpId="0" autoUpdateAnimBg="0"/>
      <p:bldP spid="91144" grpId="0" animBg="1"/>
      <p:bldP spid="91151" grpId="0" autoUpdateAnimBg="0"/>
      <p:bldP spid="91158" grpId="0" animBg="1"/>
      <p:bldP spid="91172" grpId="0" animBg="1"/>
      <p:bldP spid="91173" grpId="0" animBg="1"/>
      <p:bldP spid="91174" grpId="0" autoUpdateAnimBg="0"/>
      <p:bldP spid="91176" grpId="0" autoUpdateAnimBg="0"/>
      <p:bldP spid="91177" grpId="0" autoUpdateAnimBg="0"/>
      <p:bldP spid="91178" grpId="0" autoUpdateAnimBg="0"/>
      <p:bldP spid="91179" grpId="0" animBg="1"/>
      <p:bldP spid="91180" grpId="0" animBg="1"/>
      <p:bldP spid="91181" grpId="0"/>
      <p:bldP spid="91183" grpId="0" animBg="1"/>
      <p:bldP spid="9118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5328EAA4-DD23-4C8B-A672-EF5EA7FF5620}" type="slidenum">
              <a:rPr lang="fr-FR" smtClean="0"/>
              <a:pPr/>
              <a:t>65</a:t>
            </a:fld>
            <a:r>
              <a:rPr lang="fr-FR" smtClean="0"/>
              <a:t> - 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Equilibre entre offre et demande</a:t>
            </a:r>
            <a:endParaRPr lang="fr-FR" sz="2000" smtClean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00200"/>
            <a:ext cx="6629400" cy="4267200"/>
            <a:chOff x="672" y="1008"/>
            <a:chExt cx="4176" cy="2688"/>
          </a:xfrm>
        </p:grpSpPr>
        <p:sp>
          <p:nvSpPr>
            <p:cNvPr id="64544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4545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164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Prix pratiqué</a:t>
            </a:r>
          </a:p>
          <a:p>
            <a:r>
              <a:rPr lang="fr-FR" sz="2000"/>
              <a:t>Prix anticipé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7696200" y="5638800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Quantité</a:t>
            </a:r>
          </a:p>
        </p:txBody>
      </p:sp>
      <p:sp>
        <p:nvSpPr>
          <p:cNvPr id="95240" name="Freeform 8"/>
          <p:cNvSpPr>
            <a:spLocks/>
          </p:cNvSpPr>
          <p:nvPr/>
        </p:nvSpPr>
        <p:spPr bwMode="auto">
          <a:xfrm>
            <a:off x="1905000" y="1981200"/>
            <a:ext cx="4495800" cy="30480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41" name="Freeform 9"/>
          <p:cNvSpPr>
            <a:spLocks/>
          </p:cNvSpPr>
          <p:nvPr/>
        </p:nvSpPr>
        <p:spPr bwMode="auto">
          <a:xfrm>
            <a:off x="1981200" y="1981200"/>
            <a:ext cx="3810000" cy="2819400"/>
          </a:xfrm>
          <a:custGeom>
            <a:avLst/>
            <a:gdLst>
              <a:gd name="T0" fmla="*/ 0 w 2400"/>
              <a:gd name="T1" fmla="*/ 2147483647 h 1776"/>
              <a:gd name="T2" fmla="*/ 2147483647 w 2400"/>
              <a:gd name="T3" fmla="*/ 2147483647 h 1776"/>
              <a:gd name="T4" fmla="*/ 2147483647 w 2400"/>
              <a:gd name="T5" fmla="*/ 0 h 1776"/>
              <a:gd name="T6" fmla="*/ 0 60000 65536"/>
              <a:gd name="T7" fmla="*/ 0 60000 65536"/>
              <a:gd name="T8" fmla="*/ 0 60000 65536"/>
              <a:gd name="T9" fmla="*/ 0 w 2400"/>
              <a:gd name="T10" fmla="*/ 0 h 1776"/>
              <a:gd name="T11" fmla="*/ 2400 w 2400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776">
                <a:moveTo>
                  <a:pt x="0" y="1776"/>
                </a:moveTo>
                <a:cubicBezTo>
                  <a:pt x="616" y="1660"/>
                  <a:pt x="1232" y="1544"/>
                  <a:pt x="1632" y="1248"/>
                </a:cubicBezTo>
                <a:cubicBezTo>
                  <a:pt x="2032" y="952"/>
                  <a:pt x="2216" y="476"/>
                  <a:pt x="2400" y="0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>
            <a:off x="1143000" y="4191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4267200" y="4267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381000" y="3962400"/>
            <a:ext cx="76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Pa=P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810000" y="6003925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Q*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486400" y="1600200"/>
            <a:ext cx="77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rgbClr val="00FF00"/>
                </a:solidFill>
              </a:rPr>
              <a:t>Offre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6477000" y="4876800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</a:rPr>
              <a:t>Demande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>
            <a:off x="1143000" y="37338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 flipV="1">
            <a:off x="4800600" y="38100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 flipH="1">
            <a:off x="1143000" y="4419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4495800" y="6019800"/>
            <a:ext cx="1646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Qs(optimiste)</a:t>
            </a:r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685800" y="350520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Pa</a:t>
            </a:r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0" y="436562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P révisé</a:t>
            </a: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3348038" y="37163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4787900" y="37163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 flipH="1">
            <a:off x="3708400" y="44370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 flipV="1">
            <a:off x="3708400" y="39338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>
            <a:off x="3779838" y="39338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>
            <a:off x="4572000" y="40052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6" name="Line 34"/>
          <p:cNvSpPr>
            <a:spLocks noChangeShapeType="1"/>
          </p:cNvSpPr>
          <p:nvPr/>
        </p:nvSpPr>
        <p:spPr bwMode="auto">
          <a:xfrm flipH="1">
            <a:off x="3924300" y="43656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7" name="Line 35"/>
          <p:cNvSpPr>
            <a:spLocks noChangeShapeType="1"/>
          </p:cNvSpPr>
          <p:nvPr/>
        </p:nvSpPr>
        <p:spPr bwMode="auto">
          <a:xfrm flipV="1">
            <a:off x="3924300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68" name="Line 36"/>
          <p:cNvSpPr>
            <a:spLocks noChangeShapeType="1"/>
          </p:cNvSpPr>
          <p:nvPr/>
        </p:nvSpPr>
        <p:spPr bwMode="auto">
          <a:xfrm>
            <a:off x="3995738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4932363" y="3357563"/>
            <a:ext cx="1439862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5271" name="Text Box 39"/>
          <p:cNvSpPr txBox="1">
            <a:spLocks noChangeArrowheads="1"/>
          </p:cNvSpPr>
          <p:nvPr/>
        </p:nvSpPr>
        <p:spPr bwMode="auto">
          <a:xfrm>
            <a:off x="6496050" y="2846388"/>
            <a:ext cx="226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Suite des </a:t>
            </a:r>
          </a:p>
          <a:p>
            <a:r>
              <a:rPr lang="fr-FR">
                <a:solidFill>
                  <a:srgbClr val="FF0000"/>
                </a:solidFill>
              </a:rPr>
              <a:t>ajustements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5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5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8" grpId="0" autoUpdateAnimBg="0"/>
      <p:bldP spid="95239" grpId="0" autoUpdateAnimBg="0"/>
      <p:bldP spid="95240" grpId="0" animBg="1"/>
      <p:bldP spid="95241" grpId="0" animBg="1"/>
      <p:bldP spid="95242" grpId="0" animBg="1"/>
      <p:bldP spid="95243" grpId="0" animBg="1"/>
      <p:bldP spid="95244" grpId="0" autoUpdateAnimBg="0"/>
      <p:bldP spid="95245" grpId="0" autoUpdateAnimBg="0"/>
      <p:bldP spid="95246" grpId="0" autoUpdateAnimBg="0"/>
      <p:bldP spid="95247" grpId="0" autoUpdateAnimBg="0"/>
      <p:bldP spid="95249" grpId="0" animBg="1"/>
      <p:bldP spid="95250" grpId="0" animBg="1"/>
      <p:bldP spid="95254" grpId="0" animBg="1"/>
      <p:bldP spid="95256" grpId="0" autoUpdateAnimBg="0"/>
      <p:bldP spid="95257" grpId="0" autoUpdateAnimBg="0"/>
      <p:bldP spid="95258" grpId="0" autoUpdateAnimBg="0"/>
      <p:bldP spid="95259" grpId="0" animBg="1"/>
      <p:bldP spid="95260" grpId="0" animBg="1"/>
      <p:bldP spid="95261" grpId="0" animBg="1"/>
      <p:bldP spid="95262" grpId="0" animBg="1"/>
      <p:bldP spid="95263" grpId="0" animBg="1"/>
      <p:bldP spid="95264" grpId="0" animBg="1"/>
      <p:bldP spid="95266" grpId="0" animBg="1"/>
      <p:bldP spid="95267" grpId="0" animBg="1"/>
      <p:bldP spid="95268" grpId="0" animBg="1"/>
      <p:bldP spid="95270" grpId="0" animBg="1"/>
      <p:bldP spid="9527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3129392D-E717-481E-8ABF-5E277B9A42E4}" type="slidenum">
              <a:rPr lang="fr-FR" smtClean="0"/>
              <a:pPr/>
              <a:t>66</a:t>
            </a:fld>
            <a:r>
              <a:rPr lang="fr-FR" smtClean="0"/>
              <a:t> - 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 du premier chapitre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800" dirty="0" smtClean="0"/>
              <a:t>Ressources rares, rationalité, équilibre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/>
              <a:t> </a:t>
            </a:r>
            <a:r>
              <a:rPr lang="fr-FR" sz="2800" dirty="0" smtClean="0">
                <a:sym typeface="Wingdings" pitchFamily="2" charset="2"/>
              </a:rPr>
              <a:t> les trois concepts les plus utiles en </a:t>
            </a:r>
            <a:r>
              <a:rPr lang="fr-FR" sz="2800" dirty="0" smtClean="0">
                <a:sym typeface="Wingdings" pitchFamily="2" charset="2"/>
              </a:rPr>
              <a:t>économie</a:t>
            </a:r>
            <a:endParaRPr lang="fr-FR" sz="2800" dirty="0" smtClean="0"/>
          </a:p>
          <a:p>
            <a:pPr>
              <a:lnSpc>
                <a:spcPct val="80000"/>
              </a:lnSpc>
            </a:pPr>
            <a:r>
              <a:rPr lang="fr-FR" sz="2800" dirty="0" smtClean="0"/>
              <a:t>Sans ces notions, il n’est pas possible de comprendre (étudier) les phénomènes réels plus complexes: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/>
              <a:t>   - échanges,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/>
              <a:t>   - les limites du marché,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/>
              <a:t>   - les déséquilibres observés et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/>
              <a:t>   - les effets de la politique économique sur les choix des entreprises et des ménages.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2800" dirty="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2BF595BD-DC8B-40F2-BFE6-41C6D0EF6261}" type="slidenum">
              <a:rPr lang="fr-FR" smtClean="0"/>
              <a:pPr/>
              <a:t>7</a:t>
            </a:fld>
            <a:r>
              <a:rPr lang="fr-FR" smtClean="0"/>
              <a:t> - 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solidFill>
                  <a:schemeClr val="tx1"/>
                </a:solidFill>
              </a:rPr>
              <a:t>Rareté et choix d ’un individu : la production</a:t>
            </a:r>
            <a:endParaRPr lang="fr-FR" sz="40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sz="2800" smtClean="0"/>
          </a:p>
          <a:p>
            <a:pPr>
              <a:buFontTx/>
              <a:buNone/>
            </a:pPr>
            <a:r>
              <a:rPr lang="fr-FR" sz="2800" smtClean="0"/>
              <a:t>Trois notions sont fondamentales pour comprendre comment tout individu « rationnel » effectue des choix pour « optimiser » son processus de production: </a:t>
            </a:r>
          </a:p>
          <a:p>
            <a:r>
              <a:rPr lang="fr-FR" sz="2800" smtClean="0"/>
              <a:t>Ensemble des possibilités de production</a:t>
            </a:r>
          </a:p>
          <a:p>
            <a:r>
              <a:rPr lang="fr-FR" sz="2800" smtClean="0"/>
              <a:t>Coût d’opportunité</a:t>
            </a:r>
          </a:p>
          <a:p>
            <a:r>
              <a:rPr lang="fr-FR" sz="2800" smtClean="0"/>
              <a:t>Efficacité de l’allocation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947C93BE-DE15-4C83-BCC5-CFFCFE7A51D6}" type="slidenum">
              <a:rPr lang="fr-FR" smtClean="0"/>
              <a:pPr/>
              <a:t>8</a:t>
            </a:fld>
            <a:r>
              <a:rPr lang="fr-FR" smtClean="0"/>
              <a:t> - 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fr-FR" sz="3600" smtClean="0">
                <a:solidFill>
                  <a:schemeClr val="tx1"/>
                </a:solidFill>
              </a:rPr>
              <a:t>Ensemble des possibilités de production</a:t>
            </a:r>
            <a:endParaRPr lang="fr-FR" sz="3600" smtClean="0">
              <a:solidFill>
                <a:schemeClr val="bg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00200"/>
            <a:ext cx="6629400" cy="4267200"/>
            <a:chOff x="672" y="1008"/>
            <a:chExt cx="4176" cy="2688"/>
          </a:xfrm>
        </p:grpSpPr>
        <p:sp>
          <p:nvSpPr>
            <p:cNvPr id="30736" name="Line 4"/>
            <p:cNvSpPr>
              <a:spLocks noChangeShapeType="1"/>
            </p:cNvSpPr>
            <p:nvPr/>
          </p:nvSpPr>
          <p:spPr bwMode="auto">
            <a:xfrm flipV="1">
              <a:off x="672" y="1008"/>
              <a:ext cx="0" cy="2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37" name="Line 5"/>
            <p:cNvSpPr>
              <a:spLocks noChangeShapeType="1"/>
            </p:cNvSpPr>
            <p:nvPr/>
          </p:nvSpPr>
          <p:spPr bwMode="auto">
            <a:xfrm>
              <a:off x="672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655638" y="12033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Blé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696200" y="5638800"/>
            <a:ext cx="80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Laine</a:t>
            </a:r>
          </a:p>
        </p:txBody>
      </p:sp>
      <p:sp>
        <p:nvSpPr>
          <p:cNvPr id="77832" name="Freeform 8"/>
          <p:cNvSpPr>
            <a:spLocks/>
          </p:cNvSpPr>
          <p:nvPr/>
        </p:nvSpPr>
        <p:spPr bwMode="auto">
          <a:xfrm rot="-10733019">
            <a:off x="1066800" y="2057400"/>
            <a:ext cx="5334000" cy="3810000"/>
          </a:xfrm>
          <a:custGeom>
            <a:avLst/>
            <a:gdLst>
              <a:gd name="T0" fmla="*/ 0 w 2832"/>
              <a:gd name="T1" fmla="*/ 0 h 1920"/>
              <a:gd name="T2" fmla="*/ 2147483647 w 2832"/>
              <a:gd name="T3" fmla="*/ 2147483647 h 1920"/>
              <a:gd name="T4" fmla="*/ 2147483647 w 2832"/>
              <a:gd name="T5" fmla="*/ 2147483647 h 1920"/>
              <a:gd name="T6" fmla="*/ 0 60000 65536"/>
              <a:gd name="T7" fmla="*/ 0 60000 65536"/>
              <a:gd name="T8" fmla="*/ 0 60000 65536"/>
              <a:gd name="T9" fmla="*/ 0 w 2832"/>
              <a:gd name="T10" fmla="*/ 0 h 1920"/>
              <a:gd name="T11" fmla="*/ 2832 w 2832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0">
                <a:moveTo>
                  <a:pt x="0" y="0"/>
                </a:moveTo>
                <a:cubicBezTo>
                  <a:pt x="124" y="344"/>
                  <a:pt x="248" y="688"/>
                  <a:pt x="720" y="1008"/>
                </a:cubicBezTo>
                <a:cubicBezTo>
                  <a:pt x="1192" y="1328"/>
                  <a:pt x="2012" y="1624"/>
                  <a:pt x="2832" y="1920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2879725" y="22288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4784725" y="3219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3352800" y="3581400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5089525" y="16954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3429000" y="37338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5181600" y="18288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4876800" y="3429000"/>
            <a:ext cx="28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fr-FR">
              <a:latin typeface="Times New Roman" pitchFamily="18" charset="0"/>
            </a:endParaRP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3048000" y="2463800"/>
            <a:ext cx="29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156176" y="1844824"/>
            <a:ext cx="2826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b="0" dirty="0" smtClean="0"/>
              <a:t>En 10h de travail par jour,</a:t>
            </a:r>
          </a:p>
          <a:p>
            <a:r>
              <a:rPr lang="fr-FR" sz="1800" b="0" dirty="0" smtClean="0"/>
              <a:t>on peut produire, AU PLUS,</a:t>
            </a:r>
          </a:p>
          <a:p>
            <a:r>
              <a:rPr lang="fr-FR" sz="1800" b="0" dirty="0" smtClean="0"/>
              <a:t>l</a:t>
            </a:r>
            <a:r>
              <a:rPr lang="fr-FR" sz="1800" b="0" dirty="0" smtClean="0"/>
              <a:t>es combinaisons situées </a:t>
            </a:r>
          </a:p>
          <a:p>
            <a:r>
              <a:rPr lang="fr-FR" sz="1800" b="0" dirty="0" smtClean="0"/>
              <a:t>s</a:t>
            </a:r>
            <a:r>
              <a:rPr lang="fr-FR" sz="1800" b="0" dirty="0" smtClean="0"/>
              <a:t>ur la ligne bleue </a:t>
            </a:r>
            <a:endParaRPr lang="fr-FR" sz="1800" b="0" dirty="0"/>
          </a:p>
        </p:txBody>
      </p:sp>
      <p:cxnSp>
        <p:nvCxnSpPr>
          <p:cNvPr id="20" name="Connecteur droit 19"/>
          <p:cNvCxnSpPr/>
          <p:nvPr/>
        </p:nvCxnSpPr>
        <p:spPr bwMode="auto">
          <a:xfrm>
            <a:off x="1115616" y="3861048"/>
            <a:ext cx="388843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/>
          <p:cNvCxnSpPr/>
          <p:nvPr/>
        </p:nvCxnSpPr>
        <p:spPr bwMode="auto">
          <a:xfrm>
            <a:off x="1115616" y="2924944"/>
            <a:ext cx="208823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/>
          <p:cNvCxnSpPr/>
          <p:nvPr/>
        </p:nvCxnSpPr>
        <p:spPr bwMode="auto">
          <a:xfrm>
            <a:off x="3275856" y="2996952"/>
            <a:ext cx="72008" cy="28803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/>
          <p:cNvCxnSpPr/>
          <p:nvPr/>
        </p:nvCxnSpPr>
        <p:spPr bwMode="auto">
          <a:xfrm>
            <a:off x="5004048" y="3861048"/>
            <a:ext cx="72008" cy="20162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30" grpId="0" autoUpdateAnimBg="0"/>
      <p:bldP spid="77831" grpId="0" autoUpdateAnimBg="0"/>
      <p:bldP spid="77832" grpId="0" animBg="1"/>
      <p:bldP spid="77840" grpId="0" autoUpdateAnimBg="0"/>
      <p:bldP spid="77841" grpId="0" autoUpdateAnimBg="0"/>
      <p:bldP spid="77842" grpId="0" autoUpdateAnimBg="0"/>
      <p:bldP spid="77843" grpId="0" autoUpdateAnimBg="0"/>
      <p:bldP spid="77845" grpId="0" autoUpdateAnimBg="0"/>
      <p:bldP spid="77846" grpId="0" autoUpdateAnimBg="0"/>
      <p:bldP spid="77847" grpId="0" autoUpdateAnimBg="0"/>
      <p:bldP spid="77848" grpId="0" autoUpdateAnimBg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/>
              <a:t>Thème 1 - </a:t>
            </a:r>
            <a:fld id="{47F2643E-8E7F-45A7-955F-05358C6665EC}" type="slidenum">
              <a:rPr lang="fr-FR" smtClean="0"/>
              <a:pPr/>
              <a:t>9</a:t>
            </a:fld>
            <a:r>
              <a:rPr lang="fr-FR" smtClean="0"/>
              <a:t> - 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smtClean="0"/>
              <a:t>Ensemble des possibilités de production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ym typeface="Wingdings" pitchFamily="2" charset="2"/>
              </a:rPr>
              <a:t>Sur le graphique : passage de </a:t>
            </a:r>
            <a:r>
              <a:rPr lang="fr-FR" i="1" dirty="0" smtClean="0">
                <a:sym typeface="Wingdings" pitchFamily="2" charset="2"/>
              </a:rPr>
              <a:t>a </a:t>
            </a:r>
            <a:r>
              <a:rPr lang="fr-FR" dirty="0" smtClean="0">
                <a:sym typeface="Wingdings" pitchFamily="2" charset="2"/>
              </a:rPr>
              <a:t>vers </a:t>
            </a:r>
            <a:r>
              <a:rPr lang="fr-FR" i="1" dirty="0" smtClean="0">
                <a:sym typeface="Wingdings" pitchFamily="2" charset="2"/>
              </a:rPr>
              <a:t>b.  </a:t>
            </a:r>
            <a:endParaRPr lang="fr-FR" dirty="0" smtClean="0"/>
          </a:p>
          <a:p>
            <a:r>
              <a:rPr lang="fr-FR" dirty="0" smtClean="0"/>
              <a:t>Les possibilité de production sont limitées: produire plus d’un bien </a:t>
            </a:r>
            <a:r>
              <a:rPr lang="fr-FR" dirty="0" smtClean="0">
                <a:sym typeface="Wingdings" pitchFamily="2" charset="2"/>
              </a:rPr>
              <a:t> diminuer la production d’un autre bien</a:t>
            </a:r>
          </a:p>
          <a:p>
            <a:r>
              <a:rPr lang="fr-FR" dirty="0" smtClean="0">
                <a:sym typeface="Wingdings" pitchFamily="2" charset="2"/>
              </a:rPr>
              <a:t>Le coût d’une unité supplémentaire produite est le nombre d’unités auxquelles on renonce de produire  </a:t>
            </a:r>
            <a:r>
              <a:rPr lang="fr-FR" b="1" dirty="0" smtClean="0">
                <a:sym typeface="Wingdings" pitchFamily="2" charset="2"/>
              </a:rPr>
              <a:t>coût d’opportunité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14429</TotalTime>
  <Words>3209</Words>
  <Application>Microsoft Office PowerPoint</Application>
  <PresentationFormat>Affichage à l'écran (4:3)</PresentationFormat>
  <Paragraphs>588</Paragraphs>
  <Slides>66</Slides>
  <Notes>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66</vt:i4>
      </vt:variant>
    </vt:vector>
  </HeadingPairs>
  <TitlesOfParts>
    <vt:vector size="70" baseType="lpstr">
      <vt:lpstr>Modèle par défaut</vt:lpstr>
      <vt:lpstr>Graphique</vt:lpstr>
      <vt:lpstr>Équation</vt:lpstr>
      <vt:lpstr>Equation</vt:lpstr>
      <vt:lpstr>Chapitre 1   Rareté, choix rationnels et équilibre</vt:lpstr>
      <vt:lpstr>Plan du chapitre 1:  </vt:lpstr>
      <vt:lpstr>Section 1: Analyse économique de la rareté </vt:lpstr>
      <vt:lpstr>Définition des biens économiques</vt:lpstr>
      <vt:lpstr>Illustration : rareté et production</vt:lpstr>
      <vt:lpstr>Illustration : rareté et production</vt:lpstr>
      <vt:lpstr>Rareté et choix d ’un individu : la production</vt:lpstr>
      <vt:lpstr>Ensemble des possibilités de production</vt:lpstr>
      <vt:lpstr>Ensemble des possibilités de production</vt:lpstr>
      <vt:lpstr>Analyse mathématique de ce schéma (microéconomie du producteur)</vt:lpstr>
      <vt:lpstr>Analyse mathématique de ce schéma (microéconomie du producteur)</vt:lpstr>
      <vt:lpstr>Analyse mathématique de ce schéma (microéconomie du producteur)</vt:lpstr>
      <vt:lpstr>Les possibilités de production</vt:lpstr>
      <vt:lpstr>Analyse alternative de ce schéma (microéconomie du producteur)</vt:lpstr>
      <vt:lpstr>Ensemble des possibilités de production</vt:lpstr>
      <vt:lpstr>Section 2 : Choix rationnels et gains individuels</vt:lpstr>
      <vt:lpstr>Choix Individuel d ’un Individu : l’offre de travail</vt:lpstr>
      <vt:lpstr>Préférences</vt:lpstr>
      <vt:lpstr>Comment déterminer le panier choisi par le consommateur ?</vt:lpstr>
      <vt:lpstr>Préférences et courbes d’indifférence</vt:lpstr>
      <vt:lpstr>Diapositive 21</vt:lpstr>
      <vt:lpstr>Dotations et contrainte budgétaire Ensemble de opportunités</vt:lpstr>
      <vt:lpstr>Comptabilité du consommateur </vt:lpstr>
      <vt:lpstr>Efficacité de l’allocation du consommateur</vt:lpstr>
      <vt:lpstr>Comment trouver mathématiquement l’allocation optimale?</vt:lpstr>
      <vt:lpstr>Diapositive 26</vt:lpstr>
      <vt:lpstr>Exemple</vt:lpstr>
      <vt:lpstr>L’arbitrage consommation/loisir</vt:lpstr>
      <vt:lpstr>Lien avec le cas initial</vt:lpstr>
      <vt:lpstr>Le modèle: les choix du ménage</vt:lpstr>
      <vt:lpstr>Préférences et courbes d’indifférence</vt:lpstr>
      <vt:lpstr>Dotations et contrainte budgétaire Ensemble de opportunités</vt:lpstr>
      <vt:lpstr>Comptabilité du consommateur-offreur de travail</vt:lpstr>
      <vt:lpstr>Comme tout n’est pas possible financièrement, quels sont les choix optimaux?</vt:lpstr>
      <vt:lpstr>Comment prévoir les choix du commateur-offreur de travail ?</vt:lpstr>
      <vt:lpstr>Prenons un exemple</vt:lpstr>
      <vt:lpstr>Comment expliquer les écarts d’effort au travail ? Explication 1 : naif</vt:lpstr>
      <vt:lpstr>Comment expliquer les écarts d’effort au travail? Explication 2 : les faits?</vt:lpstr>
      <vt:lpstr>Rappel: les donnée sur les heures travaillées</vt:lpstr>
      <vt:lpstr>Rappel: les données de taxe</vt:lpstr>
      <vt:lpstr>Choix élargis et cohérence: le cas du « courageux »</vt:lpstr>
      <vt:lpstr>Choix élargis et cohérence : le cas du « fainéant »</vt:lpstr>
      <vt:lpstr>L’offre de travail</vt:lpstr>
      <vt:lpstr>Courbe d’offre de travail</vt:lpstr>
      <vt:lpstr>Choix élargis et cohérence</vt:lpstr>
      <vt:lpstr>Choix élargis et cohérence</vt:lpstr>
      <vt:lpstr>Quantifier le gains individuel</vt:lpstr>
      <vt:lpstr>Disposition à payer</vt:lpstr>
      <vt:lpstr>Disposition et payer</vt:lpstr>
      <vt:lpstr>Disposition à payer : bilan</vt:lpstr>
      <vt:lpstr>Section 3 : l’équilibre économique </vt:lpstr>
      <vt:lpstr>Gains individuels et équilibre</vt:lpstr>
      <vt:lpstr>L ’équilibre Economique</vt:lpstr>
      <vt:lpstr>Le concept d’équilibre</vt:lpstr>
      <vt:lpstr>Equilibre et déséquilibre</vt:lpstr>
      <vt:lpstr>Equilibre et incertitude</vt:lpstr>
      <vt:lpstr>Equilibre dans la société</vt:lpstr>
      <vt:lpstr>Exemple de jeux de coordination :  les navigateurs</vt:lpstr>
      <vt:lpstr>Exemple de jeux de coordination : l ’éleveur et le cultivateur</vt:lpstr>
      <vt:lpstr>Le jeu du marché</vt:lpstr>
      <vt:lpstr>Non-respect d’un contrat :  « le dilemme du prisonnier »</vt:lpstr>
      <vt:lpstr>Equilibre et sous-optimalité</vt:lpstr>
      <vt:lpstr>L’équilibre sur un marché :  l’offre et la demande</vt:lpstr>
      <vt:lpstr>Le prix « équilibre » le marché</vt:lpstr>
      <vt:lpstr>Equilibre entre offre et demande</vt:lpstr>
      <vt:lpstr>Conclusion du premier chapitre</vt:lpstr>
    </vt:vector>
  </TitlesOfParts>
  <Company>Université du Maine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Langot</dc:creator>
  <cp:lastModifiedBy>flangot</cp:lastModifiedBy>
  <cp:revision>365</cp:revision>
  <cp:lastPrinted>2000-09-01T13:50:11Z</cp:lastPrinted>
  <dcterms:created xsi:type="dcterms:W3CDTF">2000-02-15T11:55:16Z</dcterms:created>
  <dcterms:modified xsi:type="dcterms:W3CDTF">2018-09-13T20:45:57Z</dcterms:modified>
</cp:coreProperties>
</file>