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3" r:id="rId16"/>
    <p:sldId id="270" r:id="rId17"/>
    <p:sldId id="271" r:id="rId18"/>
    <p:sldId id="272" r:id="rId19"/>
    <p:sldId id="320" r:id="rId20"/>
    <p:sldId id="321" r:id="rId21"/>
    <p:sldId id="275" r:id="rId22"/>
    <p:sldId id="276" r:id="rId23"/>
    <p:sldId id="277" r:id="rId24"/>
    <p:sldId id="309" r:id="rId25"/>
    <p:sldId id="310" r:id="rId26"/>
    <p:sldId id="278" r:id="rId27"/>
    <p:sldId id="279" r:id="rId28"/>
    <p:sldId id="280" r:id="rId29"/>
    <p:sldId id="281" r:id="rId30"/>
    <p:sldId id="312" r:id="rId31"/>
    <p:sldId id="313" r:id="rId32"/>
    <p:sldId id="314" r:id="rId33"/>
    <p:sldId id="315" r:id="rId34"/>
    <p:sldId id="282" r:id="rId35"/>
    <p:sldId id="285" r:id="rId36"/>
    <p:sldId id="299" r:id="rId37"/>
    <p:sldId id="300" r:id="rId38"/>
    <p:sldId id="304" r:id="rId39"/>
    <p:sldId id="305" r:id="rId40"/>
    <p:sldId id="306" r:id="rId41"/>
    <p:sldId id="307" r:id="rId42"/>
    <p:sldId id="308" r:id="rId43"/>
    <p:sldId id="319" r:id="rId44"/>
    <p:sldId id="316" r:id="rId45"/>
    <p:sldId id="317" r:id="rId46"/>
    <p:sldId id="318" r:id="rId47"/>
  </p:sldIdLst>
  <p:sldSz cx="9144000" cy="6858000" type="screen4x3"/>
  <p:notesSz cx="7104063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06" autoAdjust="0"/>
  </p:normalViewPr>
  <p:slideViewPr>
    <p:cSldViewPr>
      <p:cViewPr>
        <p:scale>
          <a:sx n="75" d="100"/>
          <a:sy n="75" d="100"/>
        </p:scale>
        <p:origin x="-1824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36AC2-A0DB-485A-BD18-2A854BA2DDF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B3416-9E1D-477C-98E6-FFFB430761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E7A6B-359D-4B96-A644-74FB555E85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9266B-6039-49ED-9BCD-85CD1A575D3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79F10-F01B-4FC2-93F2-EAD0F4E96D4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re et contenu sur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7A9A2-CCBD-4F10-B561-332CA9B95C5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91CA8-405D-43C7-BE96-54E4D2E9F91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D9C84-A31A-4887-82E8-057B7A612E5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78002-D1B9-446D-B785-02456126918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FF1E9-E8FA-4B5F-8569-9D36154DE15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ABE19-C124-4279-A3F0-310D5B2D3DC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FCA9D-42A2-43C2-8599-C42C8418F2A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3838D-B369-4C1B-86F6-3F12229697A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C41F4-798E-4B30-AB93-0FD95BFDC38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80B18EC-2316-4141-A031-C28223412E0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dirty="0" smtClean="0">
                <a:cs typeface="Arial" pitchFamily="34" charset="0"/>
              </a:rPr>
              <a:t>Chapitre 2 </a:t>
            </a:r>
            <a:br>
              <a:rPr lang="fr-FR" dirty="0" smtClean="0">
                <a:cs typeface="Arial" pitchFamily="34" charset="0"/>
              </a:rPr>
            </a:br>
            <a:r>
              <a:rPr lang="fr-FR" dirty="0" smtClean="0">
                <a:cs typeface="Arial" pitchFamily="34" charset="0"/>
              </a:rPr>
              <a:t>L’économie et l’échange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smtClean="0"/>
              <a:t>Lien entre rendements et </a:t>
            </a:r>
            <a:br>
              <a:rPr lang="fr-FR" sz="4000" smtClean="0"/>
            </a:br>
            <a:r>
              <a:rPr lang="fr-FR" sz="4000" smtClean="0"/>
              <a:t>coûts de production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mtClean="0"/>
              <a:t>L’existence de rendements croissants traduit le fait que produire à plus grande échelle permet de redéployer des facteurs de production </a:t>
            </a:r>
            <a:r>
              <a:rPr lang="fr-FR" smtClean="0">
                <a:sym typeface="Wingdings" pitchFamily="2" charset="2"/>
              </a:rPr>
              <a:t> production plus efficace.</a:t>
            </a:r>
          </a:p>
          <a:p>
            <a:pPr eaLnBrk="1" hangingPunct="1">
              <a:lnSpc>
                <a:spcPct val="90000"/>
              </a:lnSpc>
            </a:pPr>
            <a:r>
              <a:rPr lang="fr-FR" smtClean="0">
                <a:sym typeface="Wingdings" pitchFamily="2" charset="2"/>
              </a:rPr>
              <a:t>Cette meilleure utilisation des facteurs se traduit par des « </a:t>
            </a:r>
            <a:r>
              <a:rPr lang="fr-FR" b="1" i="1" smtClean="0">
                <a:sym typeface="Wingdings" pitchFamily="2" charset="2"/>
              </a:rPr>
              <a:t>coûts décroissants</a:t>
            </a:r>
            <a:r>
              <a:rPr lang="fr-FR" smtClean="0">
                <a:sym typeface="Wingdings" pitchFamily="2" charset="2"/>
              </a:rPr>
              <a:t> »: le coût total de production croît moins que proportionnellement au volume de la production  il y a une économie sur les coûts</a:t>
            </a: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smtClean="0"/>
              <a:t>Rendements d’échelle et coûts unitaires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V="1">
            <a:off x="755650" y="2205038"/>
            <a:ext cx="0" cy="3455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755650" y="5661025"/>
            <a:ext cx="3455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V="1">
            <a:off x="4932363" y="2205038"/>
            <a:ext cx="0" cy="3455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4932363" y="5661025"/>
            <a:ext cx="3600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971550" y="4005263"/>
            <a:ext cx="28797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763713" y="2781300"/>
            <a:ext cx="2152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Rendements </a:t>
            </a:r>
          </a:p>
          <a:p>
            <a:r>
              <a:rPr lang="fr-FR"/>
              <a:t>d</a:t>
            </a:r>
            <a:r>
              <a:rPr lang="fr-FR">
                <a:latin typeface="Times New Roman" pitchFamily="18" charset="0"/>
              </a:rPr>
              <a:t>’</a:t>
            </a:r>
            <a:r>
              <a:rPr lang="fr-FR">
                <a:cs typeface="Arial" pitchFamily="34" charset="0"/>
              </a:rPr>
              <a:t>é</a:t>
            </a:r>
            <a:r>
              <a:rPr lang="fr-FR"/>
              <a:t>chelle constants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1600200" y="5681663"/>
            <a:ext cx="193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Quantit</a:t>
            </a:r>
            <a:r>
              <a:rPr lang="fr-FR">
                <a:cs typeface="Arial" pitchFamily="34" charset="0"/>
              </a:rPr>
              <a:t>é</a:t>
            </a:r>
            <a:r>
              <a:rPr lang="fr-FR"/>
              <a:t> produite</a:t>
            </a: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H="1">
            <a:off x="2195513" y="3500438"/>
            <a:ext cx="3603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376238" y="1720850"/>
            <a:ext cx="1479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Co</a:t>
            </a:r>
            <a:r>
              <a:rPr lang="fr-FR">
                <a:cs typeface="Arial" pitchFamily="34" charset="0"/>
              </a:rPr>
              <a:t>û</a:t>
            </a:r>
            <a:r>
              <a:rPr lang="fr-FR"/>
              <a:t>t unitaire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4284663" y="1773238"/>
            <a:ext cx="1479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Co</a:t>
            </a:r>
            <a:r>
              <a:rPr lang="fr-FR">
                <a:cs typeface="Arial" pitchFamily="34" charset="0"/>
              </a:rPr>
              <a:t>û</a:t>
            </a:r>
            <a:r>
              <a:rPr lang="fr-FR"/>
              <a:t>t unitaire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5940425" y="5661025"/>
            <a:ext cx="193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Quantit</a:t>
            </a:r>
            <a:r>
              <a:rPr lang="fr-FR">
                <a:cs typeface="Arial" pitchFamily="34" charset="0"/>
              </a:rPr>
              <a:t>é</a:t>
            </a:r>
            <a:r>
              <a:rPr lang="fr-FR"/>
              <a:t> produite</a:t>
            </a:r>
          </a:p>
        </p:txBody>
      </p:sp>
      <p:sp>
        <p:nvSpPr>
          <p:cNvPr id="14352" name="Freeform 16"/>
          <p:cNvSpPr>
            <a:spLocks/>
          </p:cNvSpPr>
          <p:nvPr/>
        </p:nvSpPr>
        <p:spPr bwMode="auto">
          <a:xfrm>
            <a:off x="5435600" y="2708275"/>
            <a:ext cx="3529013" cy="2233613"/>
          </a:xfrm>
          <a:custGeom>
            <a:avLst/>
            <a:gdLst>
              <a:gd name="T0" fmla="*/ 0 w 2215"/>
              <a:gd name="T1" fmla="*/ 329232 h 1384"/>
              <a:gd name="T2" fmla="*/ 1156688 w 2215"/>
              <a:gd name="T3" fmla="*/ 2233613 h 1384"/>
              <a:gd name="T4" fmla="*/ 3180094 w 2215"/>
              <a:gd name="T5" fmla="*/ 329232 h 1384"/>
              <a:gd name="T6" fmla="*/ 3251790 w 2215"/>
              <a:gd name="T7" fmla="*/ 256607 h 1384"/>
              <a:gd name="T8" fmla="*/ 0 60000 65536"/>
              <a:gd name="T9" fmla="*/ 0 60000 65536"/>
              <a:gd name="T10" fmla="*/ 0 60000 65536"/>
              <a:gd name="T11" fmla="*/ 0 60000 65536"/>
              <a:gd name="T12" fmla="*/ 0 w 2215"/>
              <a:gd name="T13" fmla="*/ 0 h 1384"/>
              <a:gd name="T14" fmla="*/ 2215 w 2215"/>
              <a:gd name="T15" fmla="*/ 1384 h 1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15" h="1384">
                <a:moveTo>
                  <a:pt x="0" y="204"/>
                </a:moveTo>
                <a:cubicBezTo>
                  <a:pt x="196" y="794"/>
                  <a:pt x="393" y="1384"/>
                  <a:pt x="726" y="1384"/>
                </a:cubicBezTo>
                <a:cubicBezTo>
                  <a:pt x="1059" y="1384"/>
                  <a:pt x="1777" y="408"/>
                  <a:pt x="1996" y="204"/>
                </a:cubicBezTo>
                <a:cubicBezTo>
                  <a:pt x="2215" y="0"/>
                  <a:pt x="2034" y="166"/>
                  <a:pt x="2041" y="159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6588125" y="2349500"/>
            <a:ext cx="0" cy="3311525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7143750" y="2297113"/>
            <a:ext cx="14795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Rendements</a:t>
            </a:r>
          </a:p>
          <a:p>
            <a:r>
              <a:rPr lang="fr-FR"/>
              <a:t>d</a:t>
            </a:r>
            <a:r>
              <a:rPr lang="fr-FR">
                <a:latin typeface="Times New Roman" pitchFamily="18" charset="0"/>
              </a:rPr>
              <a:t>’</a:t>
            </a:r>
            <a:r>
              <a:rPr lang="fr-FR">
                <a:cs typeface="Arial" pitchFamily="34" charset="0"/>
              </a:rPr>
              <a:t>é</a:t>
            </a:r>
            <a:r>
              <a:rPr lang="fr-FR"/>
              <a:t>chelle</a:t>
            </a:r>
          </a:p>
          <a:p>
            <a:r>
              <a:rPr lang="fr-FR"/>
              <a:t>d</a:t>
            </a:r>
            <a:r>
              <a:rPr lang="fr-FR">
                <a:cs typeface="Arial" pitchFamily="34" charset="0"/>
              </a:rPr>
              <a:t>é</a:t>
            </a:r>
            <a:r>
              <a:rPr lang="fr-FR"/>
              <a:t>croissants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5076825" y="2133600"/>
            <a:ext cx="14795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Rendements</a:t>
            </a:r>
          </a:p>
          <a:p>
            <a:r>
              <a:rPr lang="fr-FR"/>
              <a:t>d</a:t>
            </a:r>
            <a:r>
              <a:rPr lang="fr-FR">
                <a:latin typeface="Times New Roman" pitchFamily="18" charset="0"/>
              </a:rPr>
              <a:t>’</a:t>
            </a:r>
            <a:r>
              <a:rPr lang="fr-FR">
                <a:cs typeface="Arial" pitchFamily="34" charset="0"/>
              </a:rPr>
              <a:t>é</a:t>
            </a:r>
            <a:r>
              <a:rPr lang="fr-FR"/>
              <a:t>chelle</a:t>
            </a:r>
          </a:p>
          <a:p>
            <a:r>
              <a:rPr lang="fr-FR"/>
              <a:t>croissants</a:t>
            </a:r>
          </a:p>
        </p:txBody>
      </p:sp>
      <p:sp>
        <p:nvSpPr>
          <p:cNvPr id="18" name="Line 8"/>
          <p:cNvSpPr>
            <a:spLocks noChangeShapeType="1"/>
          </p:cNvSpPr>
          <p:nvPr/>
        </p:nvSpPr>
        <p:spPr bwMode="auto">
          <a:xfrm>
            <a:off x="5004643" y="3933056"/>
            <a:ext cx="3671813" cy="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fr-FR">
              <a:ln>
                <a:solidFill>
                  <a:srgbClr val="33CC33"/>
                </a:solidFill>
              </a:ln>
            </a:endParaRPr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1043608" y="4005064"/>
            <a:ext cx="3671813" cy="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fr-FR">
              <a:ln>
                <a:solidFill>
                  <a:srgbClr val="33CC33"/>
                </a:solidFill>
              </a:ln>
            </a:endParaRPr>
          </a:p>
        </p:txBody>
      </p:sp>
      <p:sp>
        <p:nvSpPr>
          <p:cNvPr id="20" name="Freeform 16"/>
          <p:cNvSpPr>
            <a:spLocks/>
          </p:cNvSpPr>
          <p:nvPr/>
        </p:nvSpPr>
        <p:spPr bwMode="auto">
          <a:xfrm>
            <a:off x="5435475" y="3211611"/>
            <a:ext cx="3529013" cy="2233613"/>
          </a:xfrm>
          <a:custGeom>
            <a:avLst/>
            <a:gdLst>
              <a:gd name="T0" fmla="*/ 0 w 2215"/>
              <a:gd name="T1" fmla="*/ 329232 h 1384"/>
              <a:gd name="T2" fmla="*/ 1156688 w 2215"/>
              <a:gd name="T3" fmla="*/ 2233613 h 1384"/>
              <a:gd name="T4" fmla="*/ 3180094 w 2215"/>
              <a:gd name="T5" fmla="*/ 329232 h 1384"/>
              <a:gd name="T6" fmla="*/ 3251790 w 2215"/>
              <a:gd name="T7" fmla="*/ 256607 h 1384"/>
              <a:gd name="T8" fmla="*/ 0 60000 65536"/>
              <a:gd name="T9" fmla="*/ 0 60000 65536"/>
              <a:gd name="T10" fmla="*/ 0 60000 65536"/>
              <a:gd name="T11" fmla="*/ 0 60000 65536"/>
              <a:gd name="T12" fmla="*/ 0 w 2215"/>
              <a:gd name="T13" fmla="*/ 0 h 1384"/>
              <a:gd name="T14" fmla="*/ 2215 w 2215"/>
              <a:gd name="T15" fmla="*/ 1384 h 1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15" h="1384">
                <a:moveTo>
                  <a:pt x="0" y="204"/>
                </a:moveTo>
                <a:cubicBezTo>
                  <a:pt x="196" y="794"/>
                  <a:pt x="393" y="1384"/>
                  <a:pt x="726" y="1384"/>
                </a:cubicBezTo>
                <a:cubicBezTo>
                  <a:pt x="1059" y="1384"/>
                  <a:pt x="1777" y="408"/>
                  <a:pt x="1996" y="204"/>
                </a:cubicBezTo>
                <a:cubicBezTo>
                  <a:pt x="2215" y="0"/>
                  <a:pt x="2034" y="166"/>
                  <a:pt x="2041" y="159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  <p:bldP spid="14342" grpId="0" animBg="1"/>
      <p:bldP spid="14343" grpId="0" animBg="1"/>
      <p:bldP spid="14344" grpId="0" animBg="1"/>
      <p:bldP spid="14345" grpId="0"/>
      <p:bldP spid="14346" grpId="0"/>
      <p:bldP spid="14347" grpId="0" animBg="1"/>
      <p:bldP spid="14347" grpId="1" animBg="1"/>
      <p:bldP spid="14348" grpId="0"/>
      <p:bldP spid="14349" grpId="0"/>
      <p:bldP spid="14350" grpId="0"/>
      <p:bldP spid="14352" grpId="0" animBg="1"/>
      <p:bldP spid="14353" grpId="0" animBg="1"/>
      <p:bldP spid="14354" grpId="0"/>
      <p:bldP spid="14355" grpId="0"/>
      <p:bldP spid="18" grpId="0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smtClean="0"/>
              <a:t>Diversité des ressources et coopération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sz="2800" dirty="0" smtClean="0"/>
              <a:t>Si les individus ont des capacités de travail différentes, ils peuvent tirer parti de leurs différences en coopérant.</a:t>
            </a:r>
          </a:p>
          <a:p>
            <a:pPr eaLnBrk="1" hangingPunct="1">
              <a:lnSpc>
                <a:spcPct val="80000"/>
              </a:lnSpc>
            </a:pPr>
            <a:r>
              <a:rPr lang="fr-FR" sz="2800" dirty="0" smtClean="0"/>
              <a:t>Deux travailleurs, l’un travaillant deux fois plus vite que l’autre : doivent-ils travailler ensemble pour exploiter un champ?</a:t>
            </a:r>
          </a:p>
          <a:p>
            <a:pPr eaLnBrk="1" hangingPunct="1">
              <a:lnSpc>
                <a:spcPct val="80000"/>
              </a:lnSpc>
              <a:buFont typeface="Symbol" pitchFamily="18" charset="2"/>
              <a:buChar char="Þ"/>
            </a:pPr>
            <a:r>
              <a:rPr lang="fr-FR" sz="2800" dirty="0" smtClean="0"/>
              <a:t> oui, à condition que l’un est la responsabilité de 2/3 du champ et l’autre 1/3.</a:t>
            </a:r>
          </a:p>
          <a:p>
            <a:pPr eaLnBrk="1" hangingPunct="1">
              <a:lnSpc>
                <a:spcPct val="80000"/>
              </a:lnSpc>
              <a:buFont typeface="Symbol" pitchFamily="18" charset="2"/>
              <a:buNone/>
            </a:pPr>
            <a:r>
              <a:rPr lang="fr-FR" sz="2800" i="1" dirty="0" smtClean="0"/>
              <a:t>Attention</a:t>
            </a:r>
            <a:r>
              <a:rPr lang="fr-FR" sz="2800" dirty="0" smtClean="0"/>
              <a:t> : cas simple car on suppose que la production de l’un est toujours de 2 fois supérieure à celle de l’autre.</a:t>
            </a:r>
          </a:p>
          <a:p>
            <a:pPr eaLnBrk="1" hangingPunct="1">
              <a:lnSpc>
                <a:spcPct val="80000"/>
              </a:lnSpc>
              <a:buFont typeface="Symbol" pitchFamily="18" charset="2"/>
              <a:buNone/>
            </a:pPr>
            <a:r>
              <a:rPr lang="fr-FR" sz="2800" dirty="0" smtClean="0"/>
              <a:t>    On ne dit rien pour l’instant sur la façon dont il faut se séparer le « gâteau 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smtClean="0"/>
              <a:t>Cas général du partage des taches</a:t>
            </a:r>
          </a:p>
        </p:txBody>
      </p:sp>
      <p:graphicFrame>
        <p:nvGraphicFramePr>
          <p:cNvPr id="17477" name="Group 69"/>
          <p:cNvGraphicFramePr>
            <a:graphicFrameLocks noGrp="1"/>
          </p:cNvGraphicFramePr>
          <p:nvPr>
            <p:ph idx="1"/>
          </p:nvPr>
        </p:nvGraphicFramePr>
        <p:xfrm>
          <a:off x="601663" y="1600200"/>
          <a:ext cx="8362950" cy="4992688"/>
        </p:xfrm>
        <a:graphic>
          <a:graphicData uri="http://schemas.openxmlformats.org/drawingml/2006/table">
            <a:tbl>
              <a:tblPr/>
              <a:tblGrid>
                <a:gridCol w="1417637"/>
                <a:gridCol w="1905000"/>
                <a:gridCol w="1943100"/>
                <a:gridCol w="1728788"/>
                <a:gridCol w="1368425"/>
              </a:tblGrid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Part du champ pour 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Production de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Production de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Gains A / pertes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Total produit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1/2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 / -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3/5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+2,5 / 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4/5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+0,5 / 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13,25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+0,25 / 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13,25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Leçon à tirer de cet exemple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8763"/>
            <a:ext cx="8229600" cy="50688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r-FR" sz="2800" dirty="0" smtClean="0"/>
              <a:t>   Le partage des taches doit être tel que l’augmentation de la production du travailleur le plus rapide, résultant de la mise à sa disposition d’une unité supplémentaire de facteur de production, compense exactement la diminution de la production du travailleur le plus lent.</a:t>
            </a:r>
          </a:p>
          <a:p>
            <a:pPr eaLnBrk="1" hangingPunct="1">
              <a:buFont typeface="Wingdings" pitchFamily="2" charset="2"/>
              <a:buChar char="ó"/>
            </a:pPr>
            <a:r>
              <a:rPr lang="fr-FR" sz="2800" dirty="0" smtClean="0">
                <a:sym typeface="Wingdings" pitchFamily="2" charset="2"/>
              </a:rPr>
              <a:t>Le </a:t>
            </a:r>
            <a:r>
              <a:rPr lang="fr-FR" sz="2800" b="1" i="1" dirty="0" smtClean="0">
                <a:sym typeface="Wingdings" pitchFamily="2" charset="2"/>
              </a:rPr>
              <a:t>produit marginal</a:t>
            </a:r>
            <a:r>
              <a:rPr lang="fr-FR" sz="2800" dirty="0" smtClean="0">
                <a:sym typeface="Wingdings" pitchFamily="2" charset="2"/>
              </a:rPr>
              <a:t> du premier est alors égal à celui du second</a:t>
            </a:r>
          </a:p>
          <a:p>
            <a:pPr eaLnBrk="1" hangingPunct="1">
              <a:buFont typeface="Wingdings" pitchFamily="2" charset="2"/>
              <a:buChar char="ó"/>
            </a:pPr>
            <a:r>
              <a:rPr lang="fr-FR" sz="2800" dirty="0" smtClean="0"/>
              <a:t> dans l’allocation, le coût d’opportunité (moins de terre pour le second) doit être couvert par le produit marginal.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Section 2 : Coopération et échanges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L’avantage absolu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/>
            <a:r>
              <a:rPr lang="fr-FR" sz="2800" smtClean="0"/>
              <a:t>Un bien pour être produit a besoin de deux compétences : l’employé </a:t>
            </a:r>
            <a:r>
              <a:rPr lang="fr-FR" sz="2800" i="1" smtClean="0"/>
              <a:t>A</a:t>
            </a:r>
            <a:r>
              <a:rPr lang="fr-FR" sz="2800" smtClean="0"/>
              <a:t> en possède une alors que l’employé </a:t>
            </a:r>
            <a:r>
              <a:rPr lang="fr-FR" sz="2800" i="1" smtClean="0"/>
              <a:t>B</a:t>
            </a:r>
            <a:r>
              <a:rPr lang="fr-FR" sz="2800" smtClean="0"/>
              <a:t> possède l’autre.</a:t>
            </a:r>
          </a:p>
          <a:p>
            <a:pPr eaLnBrk="1" hangingPunct="1">
              <a:buFont typeface="Symbol" pitchFamily="18" charset="2"/>
              <a:buChar char="Þ"/>
            </a:pPr>
            <a:r>
              <a:rPr lang="fr-FR" sz="2800" smtClean="0"/>
              <a:t> Chacun d’eux à un</a:t>
            </a:r>
            <a:r>
              <a:rPr lang="fr-FR" sz="2800" i="1" smtClean="0"/>
              <a:t> avantage absolu.</a:t>
            </a:r>
          </a:p>
          <a:p>
            <a:pPr eaLnBrk="1" hangingPunct="1">
              <a:buFont typeface="Symbol" pitchFamily="18" charset="2"/>
              <a:buChar char="Þ"/>
            </a:pPr>
            <a:r>
              <a:rPr lang="fr-FR" sz="2800" i="1" smtClean="0"/>
              <a:t> </a:t>
            </a:r>
            <a:r>
              <a:rPr lang="fr-FR" sz="2800" smtClean="0"/>
              <a:t>La spécialisation sera alors complète.</a:t>
            </a:r>
          </a:p>
          <a:p>
            <a:pPr eaLnBrk="1" hangingPunct="1"/>
            <a:r>
              <a:rPr lang="fr-FR" sz="2800" smtClean="0"/>
              <a:t>Si l’employé </a:t>
            </a:r>
            <a:r>
              <a:rPr lang="fr-FR" sz="2800" i="1" smtClean="0"/>
              <a:t>A</a:t>
            </a:r>
            <a:r>
              <a:rPr lang="fr-FR" sz="2800" smtClean="0"/>
              <a:t> possède les deux compétences et est plus rapide dans l’une des deux. </a:t>
            </a:r>
          </a:p>
          <a:p>
            <a:pPr eaLnBrk="1" hangingPunct="1">
              <a:buFont typeface="Symbol" pitchFamily="18" charset="2"/>
              <a:buChar char="Þ"/>
            </a:pPr>
            <a:r>
              <a:rPr lang="fr-FR" sz="2800" smtClean="0"/>
              <a:t> Chacun d’eux garde un avantage absolu. </a:t>
            </a:r>
          </a:p>
          <a:p>
            <a:pPr eaLnBrk="1" hangingPunct="1">
              <a:buFont typeface="Symbol" pitchFamily="18" charset="2"/>
              <a:buChar char="Þ"/>
            </a:pPr>
            <a:r>
              <a:rPr lang="fr-FR" sz="2800" smtClean="0"/>
              <a:t>La spécialisation ne sera pas complète, A pouvant exécuter les deux taches</a:t>
            </a:r>
          </a:p>
          <a:p>
            <a:pPr eaLnBrk="1" hangingPunct="1">
              <a:buFont typeface="Symbol" pitchFamily="18" charset="2"/>
              <a:buNone/>
            </a:pPr>
            <a:endParaRPr lang="fr-FR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L’avantage comparatif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Problème : il existe des employés qui n’ont aucun avantage absolu, et pourtant ils ont leur place dans la production de la société.</a:t>
            </a:r>
          </a:p>
          <a:p>
            <a:pPr eaLnBrk="1" hangingPunct="1"/>
            <a:r>
              <a:rPr lang="fr-FR" smtClean="0"/>
              <a:t>Pourquoi ces employés « remarquables » se spécialisent?</a:t>
            </a:r>
          </a:p>
          <a:p>
            <a:pPr eaLnBrk="1" hangingPunct="1">
              <a:buFont typeface="Symbol" pitchFamily="18" charset="2"/>
              <a:buChar char="Þ"/>
            </a:pPr>
            <a:r>
              <a:rPr lang="fr-FR" smtClean="0"/>
              <a:t> </a:t>
            </a:r>
            <a:r>
              <a:rPr lang="fr-FR" i="1" smtClean="0"/>
              <a:t>La théorie de l’avantage absolu n’est pas   suffisant e pour expliquer la « division du travail » observée.</a:t>
            </a:r>
            <a:r>
              <a:rPr lang="fr-FR" smtClean="0"/>
              <a:t> </a:t>
            </a:r>
          </a:p>
          <a:p>
            <a:pPr eaLnBrk="1" hangingPunct="1">
              <a:buFont typeface="Symbol" pitchFamily="18" charset="2"/>
              <a:buNone/>
            </a:pP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L’avantage comparatif</a:t>
            </a:r>
          </a:p>
        </p:txBody>
      </p:sp>
      <p:sp>
        <p:nvSpPr>
          <p:cNvPr id="19459" name="Rectangle 2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800" smtClean="0"/>
              <a:t>A a un avantage absolu dans les deux activités</a:t>
            </a:r>
          </a:p>
          <a:p>
            <a:pPr eaLnBrk="1" hangingPunct="1">
              <a:lnSpc>
                <a:spcPct val="90000"/>
              </a:lnSpc>
            </a:pPr>
            <a:r>
              <a:rPr lang="fr-FR" sz="2800" smtClean="0"/>
              <a:t>A a un avantage comparatif en musique. Il produit 3 fois plus de partitions que de textes : 9/3&gt;4/2</a:t>
            </a:r>
          </a:p>
          <a:p>
            <a:pPr eaLnBrk="1" hangingPunct="1">
              <a:lnSpc>
                <a:spcPct val="90000"/>
              </a:lnSpc>
            </a:pPr>
            <a:r>
              <a:rPr lang="fr-FR" sz="2800" smtClean="0"/>
              <a:t>B a un avantage comparatif en paroles: 2/4 &gt; 3/9</a:t>
            </a:r>
          </a:p>
        </p:txBody>
      </p:sp>
      <p:graphicFrame>
        <p:nvGraphicFramePr>
          <p:cNvPr id="22557" name="Group 29"/>
          <p:cNvGraphicFramePr>
            <a:graphicFrameLocks noGrp="1"/>
          </p:cNvGraphicFramePr>
          <p:nvPr>
            <p:ph sz="half" idx="1"/>
          </p:nvPr>
        </p:nvGraphicFramePr>
        <p:xfrm>
          <a:off x="457200" y="1393907"/>
          <a:ext cx="4186808" cy="5275453"/>
        </p:xfrm>
        <a:graphic>
          <a:graphicData uri="http://schemas.openxmlformats.org/drawingml/2006/table">
            <a:tbl>
              <a:tblPr/>
              <a:tblGrid>
                <a:gridCol w="1727686"/>
                <a:gridCol w="1269059"/>
                <a:gridCol w="1190063"/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Une semaine de travail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paroles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½ de son temps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½ de son temps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musique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½ de son temps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½ de son temps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L’avantage comparatif</a:t>
            </a:r>
          </a:p>
        </p:txBody>
      </p:sp>
      <p:sp>
        <p:nvSpPr>
          <p:cNvPr id="19459" name="Rectangle 2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800" dirty="0" smtClean="0"/>
              <a:t>Initialement, on avait 5 textes et 13 partitions</a:t>
            </a:r>
          </a:p>
          <a:p>
            <a:pPr eaLnBrk="1" hangingPunct="1">
              <a:lnSpc>
                <a:spcPct val="90000"/>
              </a:lnSpc>
            </a:pPr>
            <a:r>
              <a:rPr lang="fr-FR" sz="2800" dirty="0" smtClean="0"/>
              <a:t>Avec la spécialisation, suivant les avantages comparatif, on a 4 textes et 18 partitions</a:t>
            </a:r>
          </a:p>
          <a:p>
            <a:pPr eaLnBrk="1" hangingPunct="1">
              <a:lnSpc>
                <a:spcPct val="90000"/>
              </a:lnSpc>
            </a:pPr>
            <a:r>
              <a:rPr lang="fr-FR" sz="2800" dirty="0" smtClean="0"/>
              <a:t>On ne gagne pas sur tout </a:t>
            </a:r>
            <a:r>
              <a:rPr lang="fr-FR" sz="2800" dirty="0" smtClean="0">
                <a:sym typeface="Wingdings" pitchFamily="2" charset="2"/>
              </a:rPr>
              <a:t> mauvaise organisation</a:t>
            </a:r>
            <a:endParaRPr lang="fr-FR" sz="2800" dirty="0" smtClean="0"/>
          </a:p>
        </p:txBody>
      </p:sp>
      <p:graphicFrame>
        <p:nvGraphicFramePr>
          <p:cNvPr id="22557" name="Group 29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table">
            <a:tbl>
              <a:tblPr/>
              <a:tblGrid>
                <a:gridCol w="1738313"/>
                <a:gridCol w="1223962"/>
                <a:gridCol w="1076325"/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Une semaine de travail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Spé. en 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Spé. en P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paroles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2*2=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musique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2*9=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57224" y="4500570"/>
            <a:ext cx="4857784" cy="42862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857224" y="3286124"/>
            <a:ext cx="3857652" cy="35719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857224" y="1571612"/>
            <a:ext cx="2214578" cy="35719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pPr eaLnBrk="1" hangingPunct="1"/>
            <a:r>
              <a:rPr lang="fr-FR" dirty="0" smtClean="0">
                <a:cs typeface="Arial" pitchFamily="34" charset="0"/>
              </a:rPr>
              <a:t>Pourquoi vivre en société 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71546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z="2800" b="1" dirty="0" smtClean="0">
                <a:cs typeface="Arial" pitchFamily="34" charset="0"/>
              </a:rPr>
              <a:t>Plan du chapitre</a:t>
            </a:r>
            <a:endParaRPr lang="fr-FR" sz="2800" dirty="0" smtClean="0"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r-FR" sz="2800" dirty="0" smtClean="0">
                <a:cs typeface="Arial" pitchFamily="34" charset="0"/>
              </a:rPr>
              <a:t>Spécialisation : quels sont les causes de la «division du travail» ?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z="2800" dirty="0" smtClean="0">
                <a:cs typeface="Arial" pitchFamily="34" charset="0"/>
              </a:rPr>
              <a:t>	Apprentissage : l’intérêt dynamique de la spécialisation</a:t>
            </a:r>
          </a:p>
          <a:p>
            <a:pPr eaLnBrk="1" hangingPunct="1">
              <a:lnSpc>
                <a:spcPct val="90000"/>
              </a:lnSpc>
            </a:pPr>
            <a:r>
              <a:rPr lang="fr-FR" sz="2800" dirty="0" smtClean="0">
                <a:cs typeface="Arial" pitchFamily="34" charset="0"/>
              </a:rPr>
              <a:t>Coopération et échange : corollaire de la spécialisation, comment l’échange peut être efficient? </a:t>
            </a:r>
            <a:endParaRPr lang="fr-FR" sz="2800" dirty="0" smtClean="0"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r-FR" sz="2800" dirty="0" smtClean="0">
                <a:cs typeface="Arial" pitchFamily="34" charset="0"/>
              </a:rPr>
              <a:t>L’échange </a:t>
            </a:r>
            <a:r>
              <a:rPr lang="fr-FR" sz="2800" dirty="0" smtClean="0">
                <a:cs typeface="Arial" pitchFamily="34" charset="0"/>
              </a:rPr>
              <a:t>multilatéral : au-delà de l’échange simple entre deux parties, quelles sont les sources d’efficacité de l’échange multilatéral 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L’avantage comparatif</a:t>
            </a:r>
          </a:p>
        </p:txBody>
      </p:sp>
      <p:sp>
        <p:nvSpPr>
          <p:cNvPr id="19459" name="Rectangle 2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316288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800" dirty="0" smtClean="0"/>
              <a:t>Initialement, on avait 5 textes et 13 partitions</a:t>
            </a:r>
          </a:p>
          <a:p>
            <a:pPr eaLnBrk="1" hangingPunct="1">
              <a:lnSpc>
                <a:spcPct val="90000"/>
              </a:lnSpc>
            </a:pPr>
            <a:r>
              <a:rPr lang="fr-FR" sz="2800" dirty="0" smtClean="0"/>
              <a:t>Avec une spécialisation partielle où </a:t>
            </a:r>
            <a:r>
              <a:rPr lang="fr-FR" sz="2800" dirty="0" smtClean="0">
                <a:sym typeface="Wingdings" pitchFamily="2" charset="2"/>
              </a:rPr>
              <a:t>A</a:t>
            </a:r>
            <a:r>
              <a:rPr lang="fr-FR" sz="2800" dirty="0" smtClean="0"/>
              <a:t> alloue son temps (1/6,5/6) </a:t>
            </a:r>
          </a:p>
          <a:p>
            <a:pPr eaLnBrk="1" hangingPunct="1">
              <a:lnSpc>
                <a:spcPct val="90000"/>
              </a:lnSpc>
            </a:pPr>
            <a:r>
              <a:rPr lang="fr-FR" sz="2800" dirty="0" smtClean="0"/>
              <a:t>Avant ½ -&gt; 9,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fr-FR" sz="2800" dirty="0" smtClean="0"/>
              <a:t>   Après 5/6 -&gt; x? </a:t>
            </a:r>
          </a:p>
          <a:p>
            <a:pPr eaLnBrk="1" hangingPunct="1">
              <a:lnSpc>
                <a:spcPct val="90000"/>
              </a:lnSpc>
            </a:pPr>
            <a:r>
              <a:rPr lang="fr-FR" sz="2800" dirty="0" smtClean="0"/>
              <a:t>Si </a:t>
            </a:r>
            <a:r>
              <a:rPr lang="fr-FR" sz="2800" dirty="0" smtClean="0">
                <a:sym typeface="Wingdings" pitchFamily="2" charset="2"/>
              </a:rPr>
              <a:t>A</a:t>
            </a:r>
            <a:r>
              <a:rPr lang="fr-FR" sz="2800" dirty="0" smtClean="0"/>
              <a:t> alloue son temps (1/6,2/6) </a:t>
            </a:r>
            <a:r>
              <a:rPr lang="fr-FR" sz="2800" dirty="0" smtClean="0">
                <a:sym typeface="Wingdings" pitchFamily="2" charset="2"/>
              </a:rPr>
              <a:t> (5,15)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fr-FR" sz="2800" dirty="0" smtClean="0"/>
              <a:t>    On gagne… sans perdre!!!</a:t>
            </a:r>
          </a:p>
        </p:txBody>
      </p:sp>
      <p:graphicFrame>
        <p:nvGraphicFramePr>
          <p:cNvPr id="22557" name="Group 29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816158"/>
        </p:xfrm>
        <a:graphic>
          <a:graphicData uri="http://schemas.openxmlformats.org/drawingml/2006/table">
            <a:tbl>
              <a:tblPr/>
              <a:tblGrid>
                <a:gridCol w="1594520"/>
                <a:gridCol w="1367755"/>
                <a:gridCol w="1076325"/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Une semaine de travail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Spé. en 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Spé. en P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paroles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(1/6)*3*2=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2*2=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musique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(5/6)*9*2=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Degré optimal de spécialisation</a:t>
            </a:r>
          </a:p>
        </p:txBody>
      </p:sp>
      <p:graphicFrame>
        <p:nvGraphicFramePr>
          <p:cNvPr id="27779" name="Group 131"/>
          <p:cNvGraphicFramePr>
            <a:graphicFrameLocks noGrp="1"/>
          </p:cNvGraphicFramePr>
          <p:nvPr>
            <p:ph idx="1"/>
          </p:nvPr>
        </p:nvGraphicFramePr>
        <p:xfrm>
          <a:off x="71438" y="1600200"/>
          <a:ext cx="8893175" cy="4781551"/>
        </p:xfrm>
        <a:graphic>
          <a:graphicData uri="http://schemas.openxmlformats.org/drawingml/2006/table">
            <a:tbl>
              <a:tblPr/>
              <a:tblGrid>
                <a:gridCol w="1717675"/>
                <a:gridCol w="1150937"/>
                <a:gridCol w="1390650"/>
                <a:gridCol w="1346200"/>
                <a:gridCol w="1717675"/>
                <a:gridCol w="1570038"/>
              </a:tblGrid>
              <a:tr h="2359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Part du temps pour A (B) dans le bien 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Prod.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de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Prod.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Marg.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de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Prod.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de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Prod.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Marg.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de B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Total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Prod.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1/2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 /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 /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17 / 9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3/5 (2/5)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 /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+5 / 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 / 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-2 / +2,5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 / 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4/5 (1/5)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18 /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+3 / 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/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-3 / +3,5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 /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18 /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 / 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 / 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-2 / 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18 / 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 L’apprentissage par la pratique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5895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400" smtClean="0"/>
              <a:t>Ce qui renforce ou peut créer un avantage comparatif : l’</a:t>
            </a:r>
            <a:r>
              <a:rPr lang="fr-FR" sz="2400" b="1" i="1" smtClean="0"/>
              <a:t>apprentissage.</a:t>
            </a:r>
          </a:p>
          <a:p>
            <a:pPr eaLnBrk="1" hangingPunct="1">
              <a:lnSpc>
                <a:spcPct val="90000"/>
              </a:lnSpc>
            </a:pPr>
            <a:r>
              <a:rPr lang="fr-FR" sz="2400" smtClean="0"/>
              <a:t>Il peut être intéressant pour un groupe d’employés tous identiques que certains se spécialisent afin d’</a:t>
            </a:r>
            <a:r>
              <a:rPr lang="fr-FR" sz="2400" b="1" i="1" smtClean="0"/>
              <a:t>acquérir</a:t>
            </a:r>
            <a:r>
              <a:rPr lang="fr-FR" sz="2400" smtClean="0"/>
              <a:t> un avantage comparatif. </a:t>
            </a:r>
          </a:p>
          <a:p>
            <a:pPr eaLnBrk="1" hangingPunct="1">
              <a:lnSpc>
                <a:spcPct val="90000"/>
              </a:lnSpc>
            </a:pPr>
            <a:r>
              <a:rPr lang="fr-FR" sz="2400" smtClean="0"/>
              <a:t>« Cette formidable augmentation de la quantité de travail qu’un même nombre de gens, du fait de la division du travail, est capable d’accomplir, est dû à trois circonstances : premièrement, à la </a:t>
            </a:r>
            <a:r>
              <a:rPr lang="fr-FR" sz="2400" i="1" smtClean="0"/>
              <a:t>dextérité</a:t>
            </a:r>
            <a:r>
              <a:rPr lang="fr-FR" sz="2400" smtClean="0"/>
              <a:t> accrue de chacun des travailleurs; deuxièmement, à </a:t>
            </a:r>
            <a:r>
              <a:rPr lang="fr-FR" sz="2400" i="1" smtClean="0"/>
              <a:t>l’économie de temps</a:t>
            </a:r>
            <a:r>
              <a:rPr lang="fr-FR" sz="2400" smtClean="0"/>
              <a:t> que l’on perd habituellement en passant d’un type de travail à un autre; et enfin, à l’intervention d’un grand nombre de </a:t>
            </a:r>
            <a:r>
              <a:rPr lang="fr-FR" sz="2400" i="1" smtClean="0"/>
              <a:t>machines qui facilitent et allègent l’effort</a:t>
            </a:r>
            <a:r>
              <a:rPr lang="fr-FR" sz="2400" smtClean="0"/>
              <a:t> et permettent à un seul homme d’accomplir le travail d’un grand nombre »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z="2400" smtClean="0"/>
              <a:t>   (A. Smith, La Richesse des Nations, 1776, L 1, Ch1, p.7)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smtClean="0"/>
              <a:t> La coopération dans la consommation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dirty="0" smtClean="0"/>
              <a:t>Se spécialiser dans la production 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fr-FR" dirty="0" smtClean="0"/>
              <a:t> absence de diversité des biens produits par un agent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fr-FR" dirty="0" smtClean="0"/>
              <a:t> intérêt à se spécialiser que s’il est possible d’échanger le surplus de biens que l’on a avantage à produire.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fr-FR" dirty="0" smtClean="0"/>
              <a:t> </a:t>
            </a:r>
            <a:r>
              <a:rPr lang="fr-FR" b="1" i="1" dirty="0" smtClean="0"/>
              <a:t>l’avantage comparatif (ou absolu) concerne des biens différents: l’échange est nécessaire pour qu’il y ait des gains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None/>
            </a:pPr>
            <a:endParaRPr lang="fr-FR" dirty="0" smtClean="0"/>
          </a:p>
          <a:p>
            <a:pPr eaLnBrk="1" hangingPunct="1">
              <a:lnSpc>
                <a:spcPct val="90000"/>
              </a:lnSpc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Gains mutuels à l’échange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sz="2800" smtClean="0"/>
              <a:t>Hypothèse 1: </a:t>
            </a:r>
            <a:r>
              <a:rPr lang="fr-FR" sz="2800" i="1" smtClean="0"/>
              <a:t>A</a:t>
            </a:r>
            <a:r>
              <a:rPr lang="fr-FR" sz="2800" smtClean="0"/>
              <a:t> a un avantage comparatif dans la production de b2 (lait)</a:t>
            </a:r>
          </a:p>
          <a:p>
            <a:pPr eaLnBrk="1" hangingPunct="1">
              <a:lnSpc>
                <a:spcPct val="80000"/>
              </a:lnSpc>
            </a:pPr>
            <a:r>
              <a:rPr lang="fr-FR" sz="2800" smtClean="0"/>
              <a:t>Hypothèse 2: </a:t>
            </a:r>
            <a:r>
              <a:rPr lang="fr-FR" sz="2800" i="1" smtClean="0"/>
              <a:t>B</a:t>
            </a:r>
            <a:r>
              <a:rPr lang="fr-FR" sz="2800" smtClean="0"/>
              <a:t> a un avantage comparatif dans la production de b1 (haricots verts)</a:t>
            </a:r>
          </a:p>
          <a:p>
            <a:pPr eaLnBrk="1" hangingPunct="1">
              <a:lnSpc>
                <a:spcPct val="80000"/>
              </a:lnSpc>
            </a:pPr>
            <a:r>
              <a:rPr lang="fr-FR" sz="2800" smtClean="0"/>
              <a:t>Signification : si le producteur relativement meilleur dans la production de b1 réduit d’une unité sa production de b2, le surplus de quantités produites en b1 est supérieur à ce que pourrait obtenir l’autre producteur.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sz="2800" smtClean="0">
                <a:sym typeface="Wingdings" pitchFamily="2" charset="2"/>
              </a:rPr>
              <a:t> Il existe des avantages à l’échange : pour </a:t>
            </a:r>
            <a:r>
              <a:rPr lang="fr-FR" sz="2800" i="1" smtClean="0">
                <a:sym typeface="Wingdings" pitchFamily="2" charset="2"/>
              </a:rPr>
              <a:t>A</a:t>
            </a:r>
            <a:r>
              <a:rPr lang="fr-FR" sz="2800" smtClean="0">
                <a:sym typeface="Wingdings" pitchFamily="2" charset="2"/>
              </a:rPr>
              <a:t>, le coût de b1 en terme de b2 est élevé, et inversement pour </a:t>
            </a:r>
            <a:r>
              <a:rPr lang="fr-FR" sz="2800" i="1" smtClean="0">
                <a:sym typeface="Wingdings" pitchFamily="2" charset="2"/>
              </a:rPr>
              <a:t>B</a:t>
            </a:r>
            <a:r>
              <a:rPr lang="fr-FR" sz="2800" smtClean="0">
                <a:sym typeface="Wingdings" pitchFamily="2" charset="2"/>
              </a:rPr>
              <a:t>. </a:t>
            </a:r>
            <a:endParaRPr lang="fr-FR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Mise en œuvre : le commerce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i="1" smtClean="0"/>
              <a:t>A</a:t>
            </a:r>
            <a:r>
              <a:rPr lang="fr-FR" smtClean="0"/>
              <a:t> paie très cher en terme de b2 sa production de b1</a:t>
            </a:r>
          </a:p>
          <a:p>
            <a:pPr eaLnBrk="1" hangingPunct="1">
              <a:lnSpc>
                <a:spcPct val="90000"/>
              </a:lnSpc>
            </a:pPr>
            <a:r>
              <a:rPr lang="fr-FR" smtClean="0"/>
              <a:t>Il peut obtenir auprès de </a:t>
            </a:r>
            <a:r>
              <a:rPr lang="fr-FR" i="1" smtClean="0"/>
              <a:t>B</a:t>
            </a:r>
            <a:r>
              <a:rPr lang="fr-FR" smtClean="0"/>
              <a:t> des unités supplémentaires de b1, en les payant moins chères que s’il les fabriquait lui-même.</a:t>
            </a:r>
          </a:p>
          <a:p>
            <a:pPr eaLnBrk="1" hangingPunct="1">
              <a:lnSpc>
                <a:spcPct val="90000"/>
              </a:lnSpc>
            </a:pPr>
            <a:r>
              <a:rPr lang="fr-FR" smtClean="0"/>
              <a:t>Pour le même effort productif, tous deux peuvent donc obtenir plus à deux qu’en autarcie </a:t>
            </a:r>
            <a:r>
              <a:rPr lang="fr-FR" smtClean="0">
                <a:sym typeface="Wingdings" pitchFamily="2" charset="2"/>
              </a:rPr>
              <a:t> naissance du commerce.</a:t>
            </a: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smtClean="0"/>
              <a:t>Le cas simple avec production constante</a:t>
            </a:r>
          </a:p>
        </p:txBody>
      </p:sp>
      <p:sp>
        <p:nvSpPr>
          <p:cNvPr id="26627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539750" y="1557338"/>
            <a:ext cx="8229600" cy="2836862"/>
          </a:xfrm>
        </p:spPr>
        <p:txBody>
          <a:bodyPr/>
          <a:lstStyle/>
          <a:p>
            <a:pPr eaLnBrk="1" hangingPunct="1"/>
            <a:endParaRPr lang="en-US" sz="2800" smtClean="0">
              <a:solidFill>
                <a:srgbClr val="33CC33"/>
              </a:solidFill>
            </a:endParaRPr>
          </a:p>
        </p:txBody>
      </p:sp>
      <p:sp>
        <p:nvSpPr>
          <p:cNvPr id="26628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251520" y="4293096"/>
            <a:ext cx="8640960" cy="21875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800" dirty="0" smtClean="0"/>
              <a:t>A : en </a:t>
            </a:r>
            <a:r>
              <a:rPr lang="fr-FR" sz="2800" i="1" dirty="0" smtClean="0"/>
              <a:t>c </a:t>
            </a:r>
            <a:r>
              <a:rPr lang="fr-FR" sz="2800" dirty="0" smtClean="0"/>
              <a:t>renonce à 2 unités de b2 pour 1 de b1</a:t>
            </a:r>
          </a:p>
          <a:p>
            <a:pPr eaLnBrk="1" hangingPunct="1">
              <a:lnSpc>
                <a:spcPct val="90000"/>
              </a:lnSpc>
            </a:pPr>
            <a:r>
              <a:rPr lang="fr-FR" sz="2800" dirty="0" smtClean="0"/>
              <a:t>Si on lui propose de commercer avec des «termes d’échange» de 1 unités de b1 pour 1 de b2 =&gt; Échange avec B du b2 contre plus de b1: </a:t>
            </a:r>
            <a:r>
              <a:rPr lang="fr-FR" sz="2800" b="1" dirty="0" smtClean="0"/>
              <a:t>choix élargi</a:t>
            </a:r>
            <a:r>
              <a:rPr lang="fr-FR" sz="2800" dirty="0" smtClean="0"/>
              <a:t> (possibilité de faire mieux que </a:t>
            </a:r>
            <a:r>
              <a:rPr lang="fr-FR" sz="2800" i="1" dirty="0" smtClean="0"/>
              <a:t>c</a:t>
            </a:r>
            <a:r>
              <a:rPr lang="fr-FR" sz="2800" dirty="0" smtClean="0"/>
              <a:t>).</a:t>
            </a:r>
          </a:p>
          <a:p>
            <a:pPr eaLnBrk="1" hangingPunct="1">
              <a:lnSpc>
                <a:spcPct val="90000"/>
              </a:lnSpc>
            </a:pPr>
            <a:r>
              <a:rPr lang="fr-FR" sz="2800" dirty="0" smtClean="0"/>
              <a:t>Echanges si A préfère le bien 1 et B le bien 2.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None/>
            </a:pPr>
            <a:endParaRPr lang="fr-FR" sz="2800" dirty="0" smtClean="0"/>
          </a:p>
        </p:txBody>
      </p:sp>
      <p:sp>
        <p:nvSpPr>
          <p:cNvPr id="26629" name="Line 6"/>
          <p:cNvSpPr>
            <a:spLocks noChangeShapeType="1"/>
          </p:cNvSpPr>
          <p:nvPr/>
        </p:nvSpPr>
        <p:spPr bwMode="auto">
          <a:xfrm flipV="1">
            <a:off x="755650" y="1628775"/>
            <a:ext cx="0" cy="2663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6630" name="Line 7"/>
          <p:cNvSpPr>
            <a:spLocks noChangeShapeType="1"/>
          </p:cNvSpPr>
          <p:nvPr/>
        </p:nvSpPr>
        <p:spPr bwMode="auto">
          <a:xfrm>
            <a:off x="755650" y="4292600"/>
            <a:ext cx="27368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6631" name="Line 8"/>
          <p:cNvSpPr>
            <a:spLocks noChangeShapeType="1"/>
          </p:cNvSpPr>
          <p:nvPr/>
        </p:nvSpPr>
        <p:spPr bwMode="auto">
          <a:xfrm>
            <a:off x="755650" y="2133600"/>
            <a:ext cx="1008063" cy="1439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6632" name="Line 9"/>
          <p:cNvSpPr>
            <a:spLocks noChangeShapeType="1"/>
          </p:cNvSpPr>
          <p:nvPr/>
        </p:nvSpPr>
        <p:spPr bwMode="auto">
          <a:xfrm flipV="1">
            <a:off x="1547813" y="1773238"/>
            <a:ext cx="0" cy="251936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6633" name="Line 10"/>
          <p:cNvSpPr>
            <a:spLocks noChangeShapeType="1"/>
          </p:cNvSpPr>
          <p:nvPr/>
        </p:nvSpPr>
        <p:spPr bwMode="auto">
          <a:xfrm>
            <a:off x="1547813" y="3284538"/>
            <a:ext cx="1511300" cy="1008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6634" name="Text Box 11"/>
          <p:cNvSpPr txBox="1">
            <a:spLocks noChangeArrowheads="1"/>
          </p:cNvSpPr>
          <p:nvPr/>
        </p:nvSpPr>
        <p:spPr bwMode="auto">
          <a:xfrm>
            <a:off x="3419475" y="3933825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b1</a:t>
            </a:r>
          </a:p>
        </p:txBody>
      </p:sp>
      <p:sp>
        <p:nvSpPr>
          <p:cNvPr id="26635" name="Text Box 12"/>
          <p:cNvSpPr txBox="1">
            <a:spLocks noChangeArrowheads="1"/>
          </p:cNvSpPr>
          <p:nvPr/>
        </p:nvSpPr>
        <p:spPr bwMode="auto">
          <a:xfrm>
            <a:off x="468313" y="1268413"/>
            <a:ext cx="45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b2</a:t>
            </a:r>
          </a:p>
        </p:txBody>
      </p:sp>
      <p:sp>
        <p:nvSpPr>
          <p:cNvPr id="26636" name="AutoShape 13"/>
          <p:cNvSpPr>
            <a:spLocks noChangeArrowheads="1"/>
          </p:cNvSpPr>
          <p:nvPr/>
        </p:nvSpPr>
        <p:spPr bwMode="auto">
          <a:xfrm>
            <a:off x="971550" y="2492375"/>
            <a:ext cx="431800" cy="576263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6637" name="Text Box 14"/>
          <p:cNvSpPr txBox="1">
            <a:spLocks noChangeArrowheads="1"/>
          </p:cNvSpPr>
          <p:nvPr/>
        </p:nvSpPr>
        <p:spPr bwMode="auto">
          <a:xfrm>
            <a:off x="950913" y="30162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1</a:t>
            </a:r>
          </a:p>
        </p:txBody>
      </p:sp>
      <p:sp>
        <p:nvSpPr>
          <p:cNvPr id="26638" name="Text Box 15"/>
          <p:cNvSpPr txBox="1">
            <a:spLocks noChangeArrowheads="1"/>
          </p:cNvSpPr>
          <p:nvPr/>
        </p:nvSpPr>
        <p:spPr bwMode="auto">
          <a:xfrm>
            <a:off x="735013" y="25130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dirty="0"/>
              <a:t>2</a:t>
            </a:r>
          </a:p>
        </p:txBody>
      </p:sp>
      <p:sp>
        <p:nvSpPr>
          <p:cNvPr id="26639" name="AutoShape 16"/>
          <p:cNvSpPr>
            <a:spLocks noChangeArrowheads="1"/>
          </p:cNvSpPr>
          <p:nvPr/>
        </p:nvSpPr>
        <p:spPr bwMode="auto">
          <a:xfrm>
            <a:off x="1979613" y="3573463"/>
            <a:ext cx="504825" cy="360362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6640" name="Text Box 17"/>
          <p:cNvSpPr txBox="1">
            <a:spLocks noChangeArrowheads="1"/>
          </p:cNvSpPr>
          <p:nvPr/>
        </p:nvSpPr>
        <p:spPr bwMode="auto">
          <a:xfrm>
            <a:off x="2051050" y="39338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1</a:t>
            </a:r>
          </a:p>
        </p:txBody>
      </p:sp>
      <p:sp>
        <p:nvSpPr>
          <p:cNvPr id="26641" name="Text Box 18"/>
          <p:cNvSpPr txBox="1">
            <a:spLocks noChangeArrowheads="1"/>
          </p:cNvSpPr>
          <p:nvPr/>
        </p:nvSpPr>
        <p:spPr bwMode="auto">
          <a:xfrm>
            <a:off x="1743075" y="35210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1</a:t>
            </a:r>
          </a:p>
        </p:txBody>
      </p:sp>
      <p:sp>
        <p:nvSpPr>
          <p:cNvPr id="26642" name="Line 19"/>
          <p:cNvSpPr>
            <a:spLocks noChangeShapeType="1"/>
          </p:cNvSpPr>
          <p:nvPr/>
        </p:nvSpPr>
        <p:spPr bwMode="auto">
          <a:xfrm flipV="1">
            <a:off x="5076825" y="1700213"/>
            <a:ext cx="0" cy="2592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6643" name="Line 20"/>
          <p:cNvSpPr>
            <a:spLocks noChangeShapeType="1"/>
          </p:cNvSpPr>
          <p:nvPr/>
        </p:nvSpPr>
        <p:spPr bwMode="auto">
          <a:xfrm>
            <a:off x="5076825" y="4292600"/>
            <a:ext cx="31670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6644" name="Line 21"/>
          <p:cNvSpPr>
            <a:spLocks noChangeShapeType="1"/>
          </p:cNvSpPr>
          <p:nvPr/>
        </p:nvSpPr>
        <p:spPr bwMode="auto">
          <a:xfrm>
            <a:off x="5076825" y="1989138"/>
            <a:ext cx="1655763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6645" name="Line 22"/>
          <p:cNvSpPr>
            <a:spLocks noChangeShapeType="1"/>
          </p:cNvSpPr>
          <p:nvPr/>
        </p:nvSpPr>
        <p:spPr bwMode="auto">
          <a:xfrm>
            <a:off x="5076825" y="2636838"/>
            <a:ext cx="3095625" cy="1223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6646" name="AutoShape 24"/>
          <p:cNvSpPr>
            <a:spLocks noChangeArrowheads="1"/>
          </p:cNvSpPr>
          <p:nvPr/>
        </p:nvSpPr>
        <p:spPr bwMode="auto">
          <a:xfrm>
            <a:off x="5364163" y="2205038"/>
            <a:ext cx="431800" cy="360362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6647" name="AutoShape 25"/>
          <p:cNvSpPr>
            <a:spLocks noChangeArrowheads="1"/>
          </p:cNvSpPr>
          <p:nvPr/>
        </p:nvSpPr>
        <p:spPr bwMode="auto">
          <a:xfrm>
            <a:off x="5580063" y="2852738"/>
            <a:ext cx="504825" cy="2159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6648" name="Line 26"/>
          <p:cNvSpPr>
            <a:spLocks noChangeShapeType="1"/>
          </p:cNvSpPr>
          <p:nvPr/>
        </p:nvSpPr>
        <p:spPr bwMode="auto">
          <a:xfrm>
            <a:off x="6732588" y="1700213"/>
            <a:ext cx="0" cy="2592387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6649" name="Text Box 27"/>
          <p:cNvSpPr txBox="1">
            <a:spLocks noChangeArrowheads="1"/>
          </p:cNvSpPr>
          <p:nvPr/>
        </p:nvSpPr>
        <p:spPr bwMode="auto">
          <a:xfrm>
            <a:off x="5703888" y="30162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2</a:t>
            </a:r>
          </a:p>
        </p:txBody>
      </p:sp>
      <p:sp>
        <p:nvSpPr>
          <p:cNvPr id="26650" name="Text Box 28"/>
          <p:cNvSpPr txBox="1">
            <a:spLocks noChangeArrowheads="1"/>
          </p:cNvSpPr>
          <p:nvPr/>
        </p:nvSpPr>
        <p:spPr bwMode="auto">
          <a:xfrm>
            <a:off x="5200650" y="28003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1</a:t>
            </a:r>
          </a:p>
        </p:txBody>
      </p:sp>
      <p:sp>
        <p:nvSpPr>
          <p:cNvPr id="26651" name="Text Box 29"/>
          <p:cNvSpPr txBox="1">
            <a:spLocks noChangeArrowheads="1"/>
          </p:cNvSpPr>
          <p:nvPr/>
        </p:nvSpPr>
        <p:spPr bwMode="auto">
          <a:xfrm>
            <a:off x="5076825" y="2133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1</a:t>
            </a:r>
          </a:p>
        </p:txBody>
      </p:sp>
      <p:sp>
        <p:nvSpPr>
          <p:cNvPr id="26652" name="Text Box 30"/>
          <p:cNvSpPr txBox="1">
            <a:spLocks noChangeArrowheads="1"/>
          </p:cNvSpPr>
          <p:nvPr/>
        </p:nvSpPr>
        <p:spPr bwMode="auto">
          <a:xfrm>
            <a:off x="5487988" y="25130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1</a:t>
            </a:r>
          </a:p>
        </p:txBody>
      </p:sp>
      <p:sp>
        <p:nvSpPr>
          <p:cNvPr id="26653" name="Text Box 31"/>
          <p:cNvSpPr txBox="1">
            <a:spLocks noChangeArrowheads="1"/>
          </p:cNvSpPr>
          <p:nvPr/>
        </p:nvSpPr>
        <p:spPr bwMode="auto">
          <a:xfrm>
            <a:off x="1816100" y="1360488"/>
            <a:ext cx="106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Conso A</a:t>
            </a:r>
          </a:p>
        </p:txBody>
      </p:sp>
      <p:sp>
        <p:nvSpPr>
          <p:cNvPr id="26654" name="Text Box 32"/>
          <p:cNvSpPr txBox="1">
            <a:spLocks noChangeArrowheads="1"/>
          </p:cNvSpPr>
          <p:nvPr/>
        </p:nvSpPr>
        <p:spPr bwMode="auto">
          <a:xfrm>
            <a:off x="7092950" y="1484313"/>
            <a:ext cx="106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Conso B</a:t>
            </a:r>
          </a:p>
        </p:txBody>
      </p:sp>
      <p:sp>
        <p:nvSpPr>
          <p:cNvPr id="26655" name="Text Box 33"/>
          <p:cNvSpPr txBox="1">
            <a:spLocks noChangeArrowheads="1"/>
          </p:cNvSpPr>
          <p:nvPr/>
        </p:nvSpPr>
        <p:spPr bwMode="auto">
          <a:xfrm>
            <a:off x="2895600" y="2152650"/>
            <a:ext cx="193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FF0000"/>
                </a:solidFill>
              </a:rPr>
              <a:t>Avant </a:t>
            </a:r>
            <a:r>
              <a:rPr lang="fr-FR" b="1">
                <a:solidFill>
                  <a:srgbClr val="FF0000"/>
                </a:solidFill>
                <a:cs typeface="Arial" pitchFamily="34" charset="0"/>
              </a:rPr>
              <a:t>é</a:t>
            </a:r>
            <a:r>
              <a:rPr lang="fr-FR" b="1">
                <a:solidFill>
                  <a:srgbClr val="FF0000"/>
                </a:solidFill>
              </a:rPr>
              <a:t>changes</a:t>
            </a:r>
          </a:p>
        </p:txBody>
      </p:sp>
      <p:sp>
        <p:nvSpPr>
          <p:cNvPr id="26656" name="Line 34"/>
          <p:cNvSpPr>
            <a:spLocks noChangeShapeType="1"/>
          </p:cNvSpPr>
          <p:nvPr/>
        </p:nvSpPr>
        <p:spPr bwMode="auto">
          <a:xfrm flipH="1">
            <a:off x="1116013" y="2349500"/>
            <a:ext cx="1727200" cy="2873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6657" name="Line 36"/>
          <p:cNvSpPr>
            <a:spLocks noChangeShapeType="1"/>
          </p:cNvSpPr>
          <p:nvPr/>
        </p:nvSpPr>
        <p:spPr bwMode="auto">
          <a:xfrm>
            <a:off x="4787900" y="2349500"/>
            <a:ext cx="647700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6658" name="Text Box 37"/>
          <p:cNvSpPr txBox="1">
            <a:spLocks noChangeArrowheads="1"/>
          </p:cNvSpPr>
          <p:nvPr/>
        </p:nvSpPr>
        <p:spPr bwMode="auto">
          <a:xfrm>
            <a:off x="2824163" y="2873375"/>
            <a:ext cx="194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33CC33"/>
                </a:solidFill>
              </a:rPr>
              <a:t>Apr</a:t>
            </a:r>
            <a:r>
              <a:rPr lang="fr-FR" b="1">
                <a:solidFill>
                  <a:srgbClr val="33CC33"/>
                </a:solidFill>
                <a:cs typeface="Arial" pitchFamily="34" charset="0"/>
              </a:rPr>
              <a:t>è</a:t>
            </a:r>
            <a:r>
              <a:rPr lang="fr-FR" b="1">
                <a:solidFill>
                  <a:srgbClr val="33CC33"/>
                </a:solidFill>
              </a:rPr>
              <a:t>s </a:t>
            </a:r>
            <a:r>
              <a:rPr lang="fr-FR" b="1">
                <a:solidFill>
                  <a:srgbClr val="33CC33"/>
                </a:solidFill>
                <a:cs typeface="Arial" pitchFamily="34" charset="0"/>
              </a:rPr>
              <a:t>é</a:t>
            </a:r>
            <a:r>
              <a:rPr lang="fr-FR" b="1">
                <a:solidFill>
                  <a:srgbClr val="33CC33"/>
                </a:solidFill>
              </a:rPr>
              <a:t>changes</a:t>
            </a:r>
          </a:p>
        </p:txBody>
      </p:sp>
      <p:sp>
        <p:nvSpPr>
          <p:cNvPr id="26659" name="Line 38"/>
          <p:cNvSpPr>
            <a:spLocks noChangeShapeType="1"/>
          </p:cNvSpPr>
          <p:nvPr/>
        </p:nvSpPr>
        <p:spPr bwMode="auto">
          <a:xfrm flipH="1">
            <a:off x="2124075" y="3068638"/>
            <a:ext cx="647700" cy="576262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6660" name="Line 39"/>
          <p:cNvSpPr>
            <a:spLocks noChangeShapeType="1"/>
          </p:cNvSpPr>
          <p:nvPr/>
        </p:nvSpPr>
        <p:spPr bwMode="auto">
          <a:xfrm flipV="1">
            <a:off x="4787900" y="2708275"/>
            <a:ext cx="1223963" cy="360363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6661" name="Text Box 40"/>
          <p:cNvSpPr txBox="1">
            <a:spLocks noChangeArrowheads="1"/>
          </p:cNvSpPr>
          <p:nvPr/>
        </p:nvSpPr>
        <p:spPr bwMode="auto">
          <a:xfrm>
            <a:off x="8224838" y="4097338"/>
            <a:ext cx="45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b1</a:t>
            </a:r>
          </a:p>
        </p:txBody>
      </p:sp>
      <p:sp>
        <p:nvSpPr>
          <p:cNvPr id="26662" name="Text Box 41"/>
          <p:cNvSpPr txBox="1">
            <a:spLocks noChangeArrowheads="1"/>
          </p:cNvSpPr>
          <p:nvPr/>
        </p:nvSpPr>
        <p:spPr bwMode="auto">
          <a:xfrm>
            <a:off x="4911725" y="1360488"/>
            <a:ext cx="45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b2</a:t>
            </a:r>
          </a:p>
        </p:txBody>
      </p:sp>
      <p:sp>
        <p:nvSpPr>
          <p:cNvPr id="26663" name="Text Box 42"/>
          <p:cNvSpPr txBox="1">
            <a:spLocks noChangeArrowheads="1"/>
          </p:cNvSpPr>
          <p:nvPr/>
        </p:nvSpPr>
        <p:spPr bwMode="auto">
          <a:xfrm>
            <a:off x="1527175" y="28733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c</a:t>
            </a:r>
          </a:p>
        </p:txBody>
      </p:sp>
      <p:sp>
        <p:nvSpPr>
          <p:cNvPr id="26664" name="Text Box 43"/>
          <p:cNvSpPr txBox="1">
            <a:spLocks noChangeArrowheads="1"/>
          </p:cNvSpPr>
          <p:nvPr/>
        </p:nvSpPr>
        <p:spPr bwMode="auto">
          <a:xfrm>
            <a:off x="6784975" y="29448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Leçon à tirer de l’exemple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dirty="0" smtClean="0"/>
              <a:t>A possède un avantage comparatif dans la production de b2 </a:t>
            </a:r>
            <a:r>
              <a:rPr lang="fr-FR" dirty="0" smtClean="0">
                <a:sym typeface="Wingdings" pitchFamily="2" charset="2"/>
              </a:rPr>
              <a:t> si il réduit d’une unité sa production de b1, l’accroissement de b2 obtenu est supérieur à celui obtenu par l’agent B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fr-FR" dirty="0" smtClean="0"/>
              <a:t> A meilleur en b2 paie plus cher le b1 (2/1)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fr-FR" dirty="0" smtClean="0"/>
              <a:t> B meilleur en b1 paie plus cher le b2 (2/1)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fr-FR" dirty="0" smtClean="0"/>
              <a:t> coopération : A (B) peut acheter à B (A) du b1 (b2) au prix de 1/1. 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fr-FR" dirty="0" smtClean="0">
                <a:sym typeface="Wingdings" pitchFamily="2" charset="2"/>
              </a:rPr>
              <a:t>       échange = choix élargi au-delà de </a:t>
            </a:r>
            <a:r>
              <a:rPr lang="fr-FR" i="1" dirty="0" smtClean="0">
                <a:sym typeface="Wingdings" pitchFamily="2" charset="2"/>
              </a:rPr>
              <a:t>c</a:t>
            </a:r>
            <a:r>
              <a:rPr lang="fr-FR" dirty="0" smtClean="0">
                <a:sym typeface="Wingdings" pitchFamily="2" charset="2"/>
              </a:rPr>
              <a:t>.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dirty="0" smtClean="0"/>
              <a:t>Généralisation : l’échange international </a:t>
            </a:r>
            <a:r>
              <a:rPr lang="fr-FR" sz="4000" dirty="0" smtClean="0">
                <a:sym typeface="Wingdings" pitchFamily="2" charset="2"/>
              </a:rPr>
              <a:t> pourquoi être une économie « ouverte »</a:t>
            </a:r>
            <a:endParaRPr lang="fr-FR" sz="4000" dirty="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844675"/>
            <a:ext cx="4572000" cy="4275138"/>
          </a:xfrm>
        </p:spPr>
        <p:txBody>
          <a:bodyPr/>
          <a:lstStyle/>
          <a:p>
            <a:pPr eaLnBrk="1" hangingPunct="1"/>
            <a:r>
              <a:rPr lang="fr-FR" sz="2800" dirty="0" smtClean="0"/>
              <a:t>Exemple tiré de </a:t>
            </a:r>
            <a:r>
              <a:rPr lang="fr-FR" sz="2800" i="1" dirty="0" smtClean="0"/>
              <a:t>Principes de l’économie politique et de l’impôt</a:t>
            </a:r>
            <a:r>
              <a:rPr lang="fr-FR" sz="2800" dirty="0" smtClean="0"/>
              <a:t> (Ricardo (1817))</a:t>
            </a:r>
          </a:p>
          <a:p>
            <a:pPr eaLnBrk="1" hangingPunct="1"/>
            <a:r>
              <a:rPr lang="fr-FR" sz="2800" smtClean="0"/>
              <a:t>Arguments utilisés </a:t>
            </a:r>
            <a:r>
              <a:rPr lang="fr-FR" sz="2800" dirty="0" smtClean="0"/>
              <a:t>par Ricardo contre les « Corn </a:t>
            </a:r>
            <a:r>
              <a:rPr lang="fr-FR" sz="2800" dirty="0" err="1" smtClean="0"/>
              <a:t>Laws</a:t>
            </a:r>
            <a:r>
              <a:rPr lang="fr-FR" sz="2800" dirty="0" smtClean="0"/>
              <a:t> » votées en 1815.</a:t>
            </a:r>
          </a:p>
          <a:p>
            <a:pPr eaLnBrk="1" hangingPunct="1"/>
            <a:r>
              <a:rPr lang="fr-FR" sz="2800" dirty="0" smtClean="0"/>
              <a:t>Sans échanges inter., l’Angleterre est au point c1 : 1 litre de vin vaut 2 coupons de draps</a:t>
            </a:r>
          </a:p>
        </p:txBody>
      </p:sp>
      <p:sp>
        <p:nvSpPr>
          <p:cNvPr id="28677" name="Line 7"/>
          <p:cNvSpPr>
            <a:spLocks noChangeShapeType="1"/>
          </p:cNvSpPr>
          <p:nvPr/>
        </p:nvSpPr>
        <p:spPr bwMode="auto">
          <a:xfrm flipV="1">
            <a:off x="755650" y="1773238"/>
            <a:ext cx="0" cy="3887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8678" name="Line 8"/>
          <p:cNvSpPr>
            <a:spLocks noChangeShapeType="1"/>
          </p:cNvSpPr>
          <p:nvPr/>
        </p:nvSpPr>
        <p:spPr bwMode="auto">
          <a:xfrm>
            <a:off x="755650" y="5661025"/>
            <a:ext cx="35290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8679" name="Arc 9"/>
          <p:cNvSpPr>
            <a:spLocks/>
          </p:cNvSpPr>
          <p:nvPr/>
        </p:nvSpPr>
        <p:spPr bwMode="auto">
          <a:xfrm>
            <a:off x="755650" y="2565400"/>
            <a:ext cx="1944688" cy="3095625"/>
          </a:xfrm>
          <a:custGeom>
            <a:avLst/>
            <a:gdLst>
              <a:gd name="T0" fmla="*/ 0 w 21600"/>
              <a:gd name="T1" fmla="*/ 0 h 21600"/>
              <a:gd name="T2" fmla="*/ 175083844 w 21600"/>
              <a:gd name="T3" fmla="*/ 443652346 h 21600"/>
              <a:gd name="T4" fmla="*/ 0 w 21600"/>
              <a:gd name="T5" fmla="*/ 4436523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8680" name="Text Box 15"/>
          <p:cNvSpPr txBox="1">
            <a:spLocks noChangeArrowheads="1"/>
          </p:cNvSpPr>
          <p:nvPr/>
        </p:nvSpPr>
        <p:spPr bwMode="auto">
          <a:xfrm>
            <a:off x="2046288" y="39258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c1</a:t>
            </a:r>
          </a:p>
        </p:txBody>
      </p:sp>
      <p:sp>
        <p:nvSpPr>
          <p:cNvPr id="28681" name="Text Box 18"/>
          <p:cNvSpPr txBox="1">
            <a:spLocks noChangeArrowheads="1"/>
          </p:cNvSpPr>
          <p:nvPr/>
        </p:nvSpPr>
        <p:spPr bwMode="auto">
          <a:xfrm>
            <a:off x="2268538" y="3357563"/>
            <a:ext cx="349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6000"/>
              <a:t>.</a:t>
            </a:r>
          </a:p>
        </p:txBody>
      </p:sp>
      <p:sp>
        <p:nvSpPr>
          <p:cNvPr id="28682" name="Text Box 20"/>
          <p:cNvSpPr txBox="1">
            <a:spLocks noChangeArrowheads="1"/>
          </p:cNvSpPr>
          <p:nvPr/>
        </p:nvSpPr>
        <p:spPr bwMode="auto">
          <a:xfrm>
            <a:off x="1095375" y="4600575"/>
            <a:ext cx="12763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/>
              <a:t>Fronti</a:t>
            </a:r>
            <a:r>
              <a:rPr lang="fr-FR" dirty="0">
                <a:cs typeface="Arial" pitchFamily="34" charset="0"/>
              </a:rPr>
              <a:t>è</a:t>
            </a:r>
            <a:r>
              <a:rPr lang="fr-FR" dirty="0"/>
              <a:t>re</a:t>
            </a:r>
          </a:p>
          <a:p>
            <a:r>
              <a:rPr lang="fr-FR" dirty="0"/>
              <a:t>avant</a:t>
            </a:r>
          </a:p>
          <a:p>
            <a:r>
              <a:rPr lang="fr-FR" dirty="0"/>
              <a:t>l</a:t>
            </a:r>
            <a:r>
              <a:rPr lang="fr-FR" dirty="0">
                <a:latin typeface="Times New Roman" pitchFamily="18" charset="0"/>
              </a:rPr>
              <a:t>’</a:t>
            </a:r>
            <a:r>
              <a:rPr lang="fr-FR" dirty="0"/>
              <a:t>ouverture</a:t>
            </a:r>
          </a:p>
        </p:txBody>
      </p:sp>
      <p:sp>
        <p:nvSpPr>
          <p:cNvPr id="28683" name="Line 24"/>
          <p:cNvSpPr>
            <a:spLocks noChangeShapeType="1"/>
          </p:cNvSpPr>
          <p:nvPr/>
        </p:nvSpPr>
        <p:spPr bwMode="auto">
          <a:xfrm>
            <a:off x="2195513" y="50847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8684" name="Text Box 26"/>
          <p:cNvSpPr txBox="1">
            <a:spLocks noChangeArrowheads="1"/>
          </p:cNvSpPr>
          <p:nvPr/>
        </p:nvSpPr>
        <p:spPr bwMode="auto">
          <a:xfrm>
            <a:off x="1743075" y="5824538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VIN</a:t>
            </a:r>
          </a:p>
        </p:txBody>
      </p:sp>
      <p:sp>
        <p:nvSpPr>
          <p:cNvPr id="28685" name="Text Box 27"/>
          <p:cNvSpPr txBox="1">
            <a:spLocks noChangeArrowheads="1"/>
          </p:cNvSpPr>
          <p:nvPr/>
        </p:nvSpPr>
        <p:spPr bwMode="auto">
          <a:xfrm>
            <a:off x="395288" y="1333500"/>
            <a:ext cx="83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DRAP</a:t>
            </a:r>
          </a:p>
        </p:txBody>
      </p:sp>
      <p:sp>
        <p:nvSpPr>
          <p:cNvPr id="28686" name="Text Box 28"/>
          <p:cNvSpPr txBox="1">
            <a:spLocks noChangeArrowheads="1"/>
          </p:cNvSpPr>
          <p:nvPr/>
        </p:nvSpPr>
        <p:spPr bwMode="auto">
          <a:xfrm>
            <a:off x="250825" y="5734050"/>
            <a:ext cx="5365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GB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smtClean="0"/>
              <a:t>Généralisation : l’échange international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211638" y="2420938"/>
            <a:ext cx="4716462" cy="3240087"/>
          </a:xfrm>
        </p:spPr>
        <p:txBody>
          <a:bodyPr/>
          <a:lstStyle/>
          <a:p>
            <a:pPr eaLnBrk="1" hangingPunct="1"/>
            <a:r>
              <a:rPr lang="fr-FR" sz="2800" dirty="0" smtClean="0"/>
              <a:t>Au Portugal, la situation est inversée: en c1*, 1 coupon de drap vaut 2 litres de vin</a:t>
            </a:r>
          </a:p>
          <a:p>
            <a:pPr eaLnBrk="1" hangingPunct="1">
              <a:buNone/>
            </a:pPr>
            <a:r>
              <a:rPr lang="fr-FR" sz="2800" dirty="0" smtClean="0">
                <a:sym typeface="Wingdings" pitchFamily="2" charset="2"/>
              </a:rPr>
              <a:t>   </a:t>
            </a:r>
            <a:r>
              <a:rPr lang="fr-FR" sz="2800" dirty="0" smtClean="0"/>
              <a:t>1 litre de vin vaut ½ coupon de drap </a:t>
            </a:r>
          </a:p>
          <a:p>
            <a:pPr eaLnBrk="1" hangingPunct="1"/>
            <a:r>
              <a:rPr lang="fr-FR" sz="2800" dirty="0" smtClean="0"/>
              <a:t>Avantage comparatif du Portugal dans le vin</a:t>
            </a:r>
          </a:p>
          <a:p>
            <a:pPr eaLnBrk="1" hangingPunct="1">
              <a:buFont typeface="Symbol" pitchFamily="18" charset="2"/>
              <a:buNone/>
            </a:pPr>
            <a:endParaRPr lang="fr-FR" sz="2800" dirty="0" smtClean="0"/>
          </a:p>
        </p:txBody>
      </p:sp>
      <p:sp>
        <p:nvSpPr>
          <p:cNvPr id="29701" name="Line 7"/>
          <p:cNvSpPr>
            <a:spLocks noChangeShapeType="1"/>
          </p:cNvSpPr>
          <p:nvPr/>
        </p:nvSpPr>
        <p:spPr bwMode="auto">
          <a:xfrm flipV="1">
            <a:off x="684213" y="1844675"/>
            <a:ext cx="0" cy="39608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9702" name="Line 8"/>
          <p:cNvSpPr>
            <a:spLocks noChangeShapeType="1"/>
          </p:cNvSpPr>
          <p:nvPr/>
        </p:nvSpPr>
        <p:spPr bwMode="auto">
          <a:xfrm>
            <a:off x="684213" y="5805488"/>
            <a:ext cx="3455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9703" name="Arc 9"/>
          <p:cNvSpPr>
            <a:spLocks/>
          </p:cNvSpPr>
          <p:nvPr/>
        </p:nvSpPr>
        <p:spPr bwMode="auto">
          <a:xfrm>
            <a:off x="684213" y="4149725"/>
            <a:ext cx="3167062" cy="1655763"/>
          </a:xfrm>
          <a:custGeom>
            <a:avLst/>
            <a:gdLst>
              <a:gd name="T0" fmla="*/ 0 w 21600"/>
              <a:gd name="T1" fmla="*/ 0 h 21600"/>
              <a:gd name="T2" fmla="*/ 464364873 w 21600"/>
              <a:gd name="T3" fmla="*/ 126923655 h 21600"/>
              <a:gd name="T4" fmla="*/ 0 w 21600"/>
              <a:gd name="T5" fmla="*/ 12692365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9704" name="Text Box 12"/>
          <p:cNvSpPr txBox="1">
            <a:spLocks noChangeArrowheads="1"/>
          </p:cNvSpPr>
          <p:nvPr/>
        </p:nvSpPr>
        <p:spPr bwMode="auto">
          <a:xfrm>
            <a:off x="2124075" y="3646488"/>
            <a:ext cx="3952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6000"/>
              <a:t>.</a:t>
            </a:r>
          </a:p>
        </p:txBody>
      </p:sp>
      <p:sp>
        <p:nvSpPr>
          <p:cNvPr id="29705" name="Text Box 16"/>
          <p:cNvSpPr txBox="1">
            <a:spLocks noChangeArrowheads="1"/>
          </p:cNvSpPr>
          <p:nvPr/>
        </p:nvSpPr>
        <p:spPr bwMode="auto">
          <a:xfrm>
            <a:off x="1979613" y="4365625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c1*</a:t>
            </a:r>
          </a:p>
        </p:txBody>
      </p:sp>
      <p:sp>
        <p:nvSpPr>
          <p:cNvPr id="29706" name="Text Box 20"/>
          <p:cNvSpPr txBox="1">
            <a:spLocks noChangeArrowheads="1"/>
          </p:cNvSpPr>
          <p:nvPr/>
        </p:nvSpPr>
        <p:spPr bwMode="auto">
          <a:xfrm>
            <a:off x="2247900" y="6256338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VIN</a:t>
            </a:r>
          </a:p>
        </p:txBody>
      </p:sp>
      <p:sp>
        <p:nvSpPr>
          <p:cNvPr id="29707" name="Text Box 21"/>
          <p:cNvSpPr txBox="1">
            <a:spLocks noChangeArrowheads="1"/>
          </p:cNvSpPr>
          <p:nvPr/>
        </p:nvSpPr>
        <p:spPr bwMode="auto">
          <a:xfrm>
            <a:off x="303213" y="1360488"/>
            <a:ext cx="831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DRAP</a:t>
            </a:r>
          </a:p>
        </p:txBody>
      </p:sp>
      <p:cxnSp>
        <p:nvCxnSpPr>
          <p:cNvPr id="29708" name="AutoShape 26"/>
          <p:cNvCxnSpPr>
            <a:cxnSpLocks noChangeShapeType="1"/>
            <a:stCxn id="29699" idx="2"/>
            <a:endCxn id="29699" idx="2"/>
          </p:cNvCxnSpPr>
          <p:nvPr/>
        </p:nvCxnSpPr>
        <p:spPr bwMode="auto">
          <a:xfrm>
            <a:off x="2476500" y="6126163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9709" name="Text Box 31"/>
          <p:cNvSpPr txBox="1">
            <a:spLocks noChangeArrowheads="1"/>
          </p:cNvSpPr>
          <p:nvPr/>
        </p:nvSpPr>
        <p:spPr bwMode="auto">
          <a:xfrm>
            <a:off x="66675" y="5932488"/>
            <a:ext cx="11207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Portugal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Section 1 :</a:t>
            </a:r>
            <a:br>
              <a:rPr lang="fr-FR" smtClean="0"/>
            </a:br>
            <a:r>
              <a:rPr lang="fr-FR" smtClean="0"/>
              <a:t>La spécialisation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smtClean="0"/>
              <a:t>Généralisation : l’échange international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en-US" sz="2800" dirty="0" smtClean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916113"/>
            <a:ext cx="4316413" cy="3770312"/>
          </a:xfrm>
        </p:spPr>
        <p:txBody>
          <a:bodyPr/>
          <a:lstStyle/>
          <a:p>
            <a:pPr eaLnBrk="1" hangingPunct="1"/>
            <a:r>
              <a:rPr lang="fr-FR" sz="2800" smtClean="0"/>
              <a:t>Les 2 pays acceptent d’échanger au prix 1/1</a:t>
            </a:r>
          </a:p>
          <a:p>
            <a:pPr eaLnBrk="1" hangingPunct="1"/>
            <a:r>
              <a:rPr lang="fr-FR" sz="2800" smtClean="0"/>
              <a:t>Angleterre peut aller en c2 (+ de vin – cher)</a:t>
            </a:r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V="1">
            <a:off x="755650" y="1773238"/>
            <a:ext cx="0" cy="3887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755650" y="5661025"/>
            <a:ext cx="35290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0727" name="Arc 7"/>
          <p:cNvSpPr>
            <a:spLocks/>
          </p:cNvSpPr>
          <p:nvPr/>
        </p:nvSpPr>
        <p:spPr bwMode="auto">
          <a:xfrm>
            <a:off x="755650" y="2565400"/>
            <a:ext cx="1944688" cy="3095625"/>
          </a:xfrm>
          <a:custGeom>
            <a:avLst/>
            <a:gdLst>
              <a:gd name="T0" fmla="*/ 0 w 21600"/>
              <a:gd name="T1" fmla="*/ 0 h 21600"/>
              <a:gd name="T2" fmla="*/ 175083844 w 21600"/>
              <a:gd name="T3" fmla="*/ 443652346 h 21600"/>
              <a:gd name="T4" fmla="*/ 0 w 21600"/>
              <a:gd name="T5" fmla="*/ 4436523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2411413" y="4076700"/>
            <a:ext cx="1584325" cy="1584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729" name="Text Box 12"/>
          <p:cNvSpPr txBox="1">
            <a:spLocks noChangeArrowheads="1"/>
          </p:cNvSpPr>
          <p:nvPr/>
        </p:nvSpPr>
        <p:spPr bwMode="auto">
          <a:xfrm>
            <a:off x="2046288" y="39258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c1</a:t>
            </a:r>
          </a:p>
        </p:txBody>
      </p:sp>
      <p:sp>
        <p:nvSpPr>
          <p:cNvPr id="30730" name="Text Box 13"/>
          <p:cNvSpPr txBox="1">
            <a:spLocks noChangeArrowheads="1"/>
          </p:cNvSpPr>
          <p:nvPr/>
        </p:nvSpPr>
        <p:spPr bwMode="auto">
          <a:xfrm>
            <a:off x="2987675" y="44307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c2</a:t>
            </a:r>
          </a:p>
        </p:txBody>
      </p:sp>
      <p:sp>
        <p:nvSpPr>
          <p:cNvPr id="30731" name="Text Box 15"/>
          <p:cNvSpPr txBox="1">
            <a:spLocks noChangeArrowheads="1"/>
          </p:cNvSpPr>
          <p:nvPr/>
        </p:nvSpPr>
        <p:spPr bwMode="auto">
          <a:xfrm>
            <a:off x="2268538" y="3357563"/>
            <a:ext cx="349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6000"/>
              <a:t>.</a:t>
            </a:r>
          </a:p>
        </p:txBody>
      </p:sp>
      <p:sp>
        <p:nvSpPr>
          <p:cNvPr id="30732" name="Text Box 16"/>
          <p:cNvSpPr txBox="1">
            <a:spLocks noChangeArrowheads="1"/>
          </p:cNvSpPr>
          <p:nvPr/>
        </p:nvSpPr>
        <p:spPr bwMode="auto">
          <a:xfrm>
            <a:off x="2782888" y="3860800"/>
            <a:ext cx="349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6000"/>
              <a:t>.</a:t>
            </a:r>
          </a:p>
        </p:txBody>
      </p:sp>
      <p:sp>
        <p:nvSpPr>
          <p:cNvPr id="30733" name="Text Box 17"/>
          <p:cNvSpPr txBox="1">
            <a:spLocks noChangeArrowheads="1"/>
          </p:cNvSpPr>
          <p:nvPr/>
        </p:nvSpPr>
        <p:spPr bwMode="auto">
          <a:xfrm>
            <a:off x="1095375" y="4600575"/>
            <a:ext cx="12763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Fronti</a:t>
            </a:r>
            <a:r>
              <a:rPr lang="fr-FR">
                <a:cs typeface="Arial" pitchFamily="34" charset="0"/>
              </a:rPr>
              <a:t>è</a:t>
            </a:r>
            <a:r>
              <a:rPr lang="fr-FR"/>
              <a:t>re</a:t>
            </a:r>
          </a:p>
          <a:p>
            <a:r>
              <a:rPr lang="fr-FR"/>
              <a:t>avant</a:t>
            </a:r>
          </a:p>
          <a:p>
            <a:r>
              <a:rPr lang="fr-FR"/>
              <a:t>l</a:t>
            </a:r>
            <a:r>
              <a:rPr lang="fr-FR">
                <a:latin typeface="Times New Roman" pitchFamily="18" charset="0"/>
              </a:rPr>
              <a:t>’</a:t>
            </a:r>
            <a:r>
              <a:rPr lang="fr-FR"/>
              <a:t>ouverture</a:t>
            </a:r>
          </a:p>
        </p:txBody>
      </p:sp>
      <p:sp>
        <p:nvSpPr>
          <p:cNvPr id="30734" name="Text Box 18"/>
          <p:cNvSpPr txBox="1">
            <a:spLocks noChangeArrowheads="1"/>
          </p:cNvSpPr>
          <p:nvPr/>
        </p:nvSpPr>
        <p:spPr bwMode="auto">
          <a:xfrm>
            <a:off x="3367088" y="3644900"/>
            <a:ext cx="12763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Fronti</a:t>
            </a:r>
            <a:r>
              <a:rPr lang="fr-FR">
                <a:cs typeface="Arial" pitchFamily="34" charset="0"/>
              </a:rPr>
              <a:t>è</a:t>
            </a:r>
            <a:r>
              <a:rPr lang="fr-FR"/>
              <a:t>re </a:t>
            </a:r>
          </a:p>
          <a:p>
            <a:r>
              <a:rPr lang="fr-FR"/>
              <a:t>apr</a:t>
            </a:r>
            <a:r>
              <a:rPr lang="fr-FR">
                <a:cs typeface="Arial" pitchFamily="34" charset="0"/>
              </a:rPr>
              <a:t>è</a:t>
            </a:r>
            <a:r>
              <a:rPr lang="fr-FR"/>
              <a:t>s </a:t>
            </a:r>
          </a:p>
          <a:p>
            <a:r>
              <a:rPr lang="fr-FR"/>
              <a:t>l</a:t>
            </a:r>
            <a:r>
              <a:rPr lang="fr-FR">
                <a:latin typeface="Times New Roman" pitchFamily="18" charset="0"/>
              </a:rPr>
              <a:t>’</a:t>
            </a:r>
            <a:r>
              <a:rPr lang="fr-FR"/>
              <a:t>ouverture</a:t>
            </a:r>
          </a:p>
        </p:txBody>
      </p:sp>
      <p:sp>
        <p:nvSpPr>
          <p:cNvPr id="30735" name="Line 21"/>
          <p:cNvSpPr>
            <a:spLocks noChangeShapeType="1"/>
          </p:cNvSpPr>
          <p:nvPr/>
        </p:nvSpPr>
        <p:spPr bwMode="auto">
          <a:xfrm>
            <a:off x="2195513" y="50847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0736" name="Line 22"/>
          <p:cNvSpPr>
            <a:spLocks noChangeShapeType="1"/>
          </p:cNvSpPr>
          <p:nvPr/>
        </p:nvSpPr>
        <p:spPr bwMode="auto">
          <a:xfrm flipH="1">
            <a:off x="3419475" y="4437063"/>
            <a:ext cx="2159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0737" name="Text Box 23"/>
          <p:cNvSpPr txBox="1">
            <a:spLocks noChangeArrowheads="1"/>
          </p:cNvSpPr>
          <p:nvPr/>
        </p:nvSpPr>
        <p:spPr bwMode="auto">
          <a:xfrm>
            <a:off x="1743075" y="5824538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VIN</a:t>
            </a:r>
          </a:p>
        </p:txBody>
      </p:sp>
      <p:sp>
        <p:nvSpPr>
          <p:cNvPr id="30738" name="Text Box 24"/>
          <p:cNvSpPr txBox="1">
            <a:spLocks noChangeArrowheads="1"/>
          </p:cNvSpPr>
          <p:nvPr/>
        </p:nvSpPr>
        <p:spPr bwMode="auto">
          <a:xfrm>
            <a:off x="395288" y="1333500"/>
            <a:ext cx="83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DRAP</a:t>
            </a:r>
          </a:p>
        </p:txBody>
      </p:sp>
      <p:sp>
        <p:nvSpPr>
          <p:cNvPr id="30739" name="Text Box 25"/>
          <p:cNvSpPr txBox="1">
            <a:spLocks noChangeArrowheads="1"/>
          </p:cNvSpPr>
          <p:nvPr/>
        </p:nvSpPr>
        <p:spPr bwMode="auto">
          <a:xfrm>
            <a:off x="250825" y="5734050"/>
            <a:ext cx="5365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GB</a:t>
            </a:r>
          </a:p>
        </p:txBody>
      </p:sp>
      <p:sp>
        <p:nvSpPr>
          <p:cNvPr id="20" name="Line 28"/>
          <p:cNvSpPr>
            <a:spLocks noChangeShapeType="1"/>
          </p:cNvSpPr>
          <p:nvPr/>
        </p:nvSpPr>
        <p:spPr bwMode="auto">
          <a:xfrm flipH="1">
            <a:off x="755650" y="4509120"/>
            <a:ext cx="2088158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" name="Line 28"/>
          <p:cNvSpPr>
            <a:spLocks noChangeShapeType="1"/>
          </p:cNvSpPr>
          <p:nvPr/>
        </p:nvSpPr>
        <p:spPr bwMode="auto">
          <a:xfrm flipH="1">
            <a:off x="2411760" y="4221088"/>
            <a:ext cx="0" cy="144016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" name="Line 28"/>
          <p:cNvSpPr>
            <a:spLocks noChangeShapeType="1"/>
          </p:cNvSpPr>
          <p:nvPr/>
        </p:nvSpPr>
        <p:spPr bwMode="auto">
          <a:xfrm flipH="1">
            <a:off x="2555776" y="4509120"/>
            <a:ext cx="0" cy="1152128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" name="Line 28"/>
          <p:cNvSpPr>
            <a:spLocks noChangeShapeType="1"/>
          </p:cNvSpPr>
          <p:nvPr/>
        </p:nvSpPr>
        <p:spPr bwMode="auto">
          <a:xfrm flipH="1">
            <a:off x="2843808" y="4525888"/>
            <a:ext cx="0" cy="113536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smtClean="0"/>
              <a:t>Généralisation : l’échange international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27538" y="2133600"/>
            <a:ext cx="4500562" cy="3887788"/>
          </a:xfrm>
        </p:spPr>
        <p:txBody>
          <a:bodyPr/>
          <a:lstStyle/>
          <a:p>
            <a:pPr eaLnBrk="1" hangingPunct="1"/>
            <a:r>
              <a:rPr lang="fr-FR" sz="2800" smtClean="0"/>
              <a:t>Portugal en c2* : obtention de plus de drap moins cher.</a:t>
            </a:r>
          </a:p>
          <a:p>
            <a:pPr eaLnBrk="1" hangingPunct="1"/>
            <a:r>
              <a:rPr lang="fr-FR" sz="2800" smtClean="0"/>
              <a:t>Les deux pays accèdent à des choix élargis.</a:t>
            </a:r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flipV="1">
            <a:off x="684213" y="1844675"/>
            <a:ext cx="0" cy="39608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684213" y="5805488"/>
            <a:ext cx="3455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1751" name="Arc 7"/>
          <p:cNvSpPr>
            <a:spLocks/>
          </p:cNvSpPr>
          <p:nvPr/>
        </p:nvSpPr>
        <p:spPr bwMode="auto">
          <a:xfrm>
            <a:off x="684213" y="4149725"/>
            <a:ext cx="3167062" cy="1655763"/>
          </a:xfrm>
          <a:custGeom>
            <a:avLst/>
            <a:gdLst>
              <a:gd name="T0" fmla="*/ 0 w 21600"/>
              <a:gd name="T1" fmla="*/ 0 h 21600"/>
              <a:gd name="T2" fmla="*/ 464364873 w 21600"/>
              <a:gd name="T3" fmla="*/ 126923655 h 21600"/>
              <a:gd name="T4" fmla="*/ 0 w 21600"/>
              <a:gd name="T5" fmla="*/ 12692365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 flipH="1" flipV="1">
            <a:off x="684213" y="2060575"/>
            <a:ext cx="1655762" cy="2303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753" name="Text Box 10"/>
          <p:cNvSpPr txBox="1">
            <a:spLocks noChangeArrowheads="1"/>
          </p:cNvSpPr>
          <p:nvPr/>
        </p:nvSpPr>
        <p:spPr bwMode="auto">
          <a:xfrm>
            <a:off x="2124075" y="3646488"/>
            <a:ext cx="3952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6000" dirty="0"/>
              <a:t>.</a:t>
            </a:r>
          </a:p>
        </p:txBody>
      </p:sp>
      <p:sp>
        <p:nvSpPr>
          <p:cNvPr id="31754" name="Text Box 13"/>
          <p:cNvSpPr txBox="1">
            <a:spLocks noChangeArrowheads="1"/>
          </p:cNvSpPr>
          <p:nvPr/>
        </p:nvSpPr>
        <p:spPr bwMode="auto">
          <a:xfrm>
            <a:off x="1547813" y="2781300"/>
            <a:ext cx="3952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6000"/>
              <a:t>.</a:t>
            </a:r>
          </a:p>
        </p:txBody>
      </p:sp>
      <p:sp>
        <p:nvSpPr>
          <p:cNvPr id="31755" name="Text Box 14"/>
          <p:cNvSpPr txBox="1">
            <a:spLocks noChangeArrowheads="1"/>
          </p:cNvSpPr>
          <p:nvPr/>
        </p:nvSpPr>
        <p:spPr bwMode="auto">
          <a:xfrm>
            <a:off x="1979613" y="4365625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dirty="0"/>
              <a:t>c1*</a:t>
            </a:r>
          </a:p>
        </p:txBody>
      </p:sp>
      <p:sp>
        <p:nvSpPr>
          <p:cNvPr id="31756" name="Text Box 17"/>
          <p:cNvSpPr txBox="1">
            <a:spLocks noChangeArrowheads="1"/>
          </p:cNvSpPr>
          <p:nvPr/>
        </p:nvSpPr>
        <p:spPr bwMode="auto">
          <a:xfrm>
            <a:off x="1692275" y="3213100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c2*</a:t>
            </a:r>
          </a:p>
        </p:txBody>
      </p:sp>
      <p:sp>
        <p:nvSpPr>
          <p:cNvPr id="31757" name="Text Box 18"/>
          <p:cNvSpPr txBox="1">
            <a:spLocks noChangeArrowheads="1"/>
          </p:cNvSpPr>
          <p:nvPr/>
        </p:nvSpPr>
        <p:spPr bwMode="auto">
          <a:xfrm>
            <a:off x="2247900" y="6256338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VIN</a:t>
            </a:r>
          </a:p>
        </p:txBody>
      </p:sp>
      <p:sp>
        <p:nvSpPr>
          <p:cNvPr id="31758" name="Text Box 19"/>
          <p:cNvSpPr txBox="1">
            <a:spLocks noChangeArrowheads="1"/>
          </p:cNvSpPr>
          <p:nvPr/>
        </p:nvSpPr>
        <p:spPr bwMode="auto">
          <a:xfrm>
            <a:off x="303213" y="1360488"/>
            <a:ext cx="831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DRAP</a:t>
            </a:r>
          </a:p>
        </p:txBody>
      </p:sp>
      <p:cxnSp>
        <p:nvCxnSpPr>
          <p:cNvPr id="31759" name="AutoShape 24"/>
          <p:cNvCxnSpPr>
            <a:cxnSpLocks noChangeShapeType="1"/>
            <a:endCxn id="31747" idx="2"/>
          </p:cNvCxnSpPr>
          <p:nvPr/>
        </p:nvCxnSpPr>
        <p:spPr bwMode="auto">
          <a:xfrm>
            <a:off x="2476500" y="6126163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31760" name="Text Box 29"/>
          <p:cNvSpPr txBox="1">
            <a:spLocks noChangeArrowheads="1"/>
          </p:cNvSpPr>
          <p:nvPr/>
        </p:nvSpPr>
        <p:spPr bwMode="auto">
          <a:xfrm>
            <a:off x="66675" y="5932488"/>
            <a:ext cx="11207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Portugal</a:t>
            </a:r>
          </a:p>
        </p:txBody>
      </p:sp>
      <p:sp>
        <p:nvSpPr>
          <p:cNvPr id="17" name="Line 28"/>
          <p:cNvSpPr>
            <a:spLocks noGrp="1" noChangeShapeType="1"/>
          </p:cNvSpPr>
          <p:nvPr>
            <p:ph sz="half" idx="1"/>
          </p:nvPr>
        </p:nvSpPr>
        <p:spPr bwMode="auto">
          <a:xfrm>
            <a:off x="755576" y="4437113"/>
            <a:ext cx="1584176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 dirty="0"/>
          </a:p>
        </p:txBody>
      </p:sp>
      <p:sp>
        <p:nvSpPr>
          <p:cNvPr id="18" name="Line 28"/>
          <p:cNvSpPr>
            <a:spLocks noChangeShapeType="1"/>
          </p:cNvSpPr>
          <p:nvPr/>
        </p:nvSpPr>
        <p:spPr bwMode="auto">
          <a:xfrm flipH="1">
            <a:off x="683568" y="3501008"/>
            <a:ext cx="108012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" name="Line 28"/>
          <p:cNvSpPr>
            <a:spLocks noChangeShapeType="1"/>
          </p:cNvSpPr>
          <p:nvPr/>
        </p:nvSpPr>
        <p:spPr bwMode="auto">
          <a:xfrm flipH="1">
            <a:off x="683568" y="4293096"/>
            <a:ext cx="108012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" name="Line 28"/>
          <p:cNvSpPr>
            <a:spLocks noChangeShapeType="1"/>
          </p:cNvSpPr>
          <p:nvPr/>
        </p:nvSpPr>
        <p:spPr bwMode="auto">
          <a:xfrm flipH="1">
            <a:off x="1763688" y="3501008"/>
            <a:ext cx="0" cy="2304256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" name="Line 28"/>
          <p:cNvSpPr>
            <a:spLocks noChangeShapeType="1"/>
          </p:cNvSpPr>
          <p:nvPr/>
        </p:nvSpPr>
        <p:spPr bwMode="auto">
          <a:xfrm flipH="1">
            <a:off x="2339752" y="4437112"/>
            <a:ext cx="0" cy="1368152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smtClean="0"/>
              <a:t>Généralisation : l’échange international</a:t>
            </a:r>
          </a:p>
        </p:txBody>
      </p:sp>
      <p:sp>
        <p:nvSpPr>
          <p:cNvPr id="3277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56100" y="1530350"/>
            <a:ext cx="4316413" cy="5327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fr-FR" sz="2800" smtClean="0"/>
              <a:t> Intérêt pour les deux pays à modifier leur allocation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fr-FR" sz="2800" smtClean="0"/>
              <a:t> + de draps produits en GB car ils représentent plus de monnaie d’échange.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fr-FR" sz="2800" smtClean="0"/>
              <a:t> d2 représente les nouvelles ressources, 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fr-FR" sz="2800" smtClean="0"/>
              <a:t> c2’ les nouvelles consommations après échanges.</a:t>
            </a:r>
          </a:p>
        </p:txBody>
      </p:sp>
      <p:sp>
        <p:nvSpPr>
          <p:cNvPr id="32772" name="Line 5"/>
          <p:cNvSpPr>
            <a:spLocks noChangeShapeType="1"/>
          </p:cNvSpPr>
          <p:nvPr/>
        </p:nvSpPr>
        <p:spPr bwMode="auto">
          <a:xfrm flipV="1">
            <a:off x="755650" y="1773238"/>
            <a:ext cx="0" cy="3887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2773" name="Line 6"/>
          <p:cNvSpPr>
            <a:spLocks noChangeShapeType="1"/>
          </p:cNvSpPr>
          <p:nvPr/>
        </p:nvSpPr>
        <p:spPr bwMode="auto">
          <a:xfrm>
            <a:off x="755650" y="5661025"/>
            <a:ext cx="35290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2774" name="Arc 7"/>
          <p:cNvSpPr>
            <a:spLocks/>
          </p:cNvSpPr>
          <p:nvPr/>
        </p:nvSpPr>
        <p:spPr bwMode="auto">
          <a:xfrm>
            <a:off x="755650" y="2565400"/>
            <a:ext cx="1944688" cy="3095625"/>
          </a:xfrm>
          <a:custGeom>
            <a:avLst/>
            <a:gdLst>
              <a:gd name="T0" fmla="*/ 0 w 21600"/>
              <a:gd name="T1" fmla="*/ 0 h 21600"/>
              <a:gd name="T2" fmla="*/ 175083844 w 21600"/>
              <a:gd name="T3" fmla="*/ 443652346 h 21600"/>
              <a:gd name="T4" fmla="*/ 0 w 21600"/>
              <a:gd name="T5" fmla="*/ 4436523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2775" name="Line 8"/>
          <p:cNvSpPr>
            <a:spLocks noChangeShapeType="1"/>
          </p:cNvSpPr>
          <p:nvPr/>
        </p:nvSpPr>
        <p:spPr bwMode="auto">
          <a:xfrm>
            <a:off x="2411413" y="4076700"/>
            <a:ext cx="1584325" cy="1584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776" name="Line 9"/>
          <p:cNvSpPr>
            <a:spLocks noChangeShapeType="1"/>
          </p:cNvSpPr>
          <p:nvPr/>
        </p:nvSpPr>
        <p:spPr bwMode="auto">
          <a:xfrm>
            <a:off x="971550" y="2276475"/>
            <a:ext cx="2087563" cy="1873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777" name="Text Box 10"/>
          <p:cNvSpPr txBox="1">
            <a:spLocks noChangeArrowheads="1"/>
          </p:cNvSpPr>
          <p:nvPr/>
        </p:nvSpPr>
        <p:spPr bwMode="auto">
          <a:xfrm>
            <a:off x="1547813" y="2205038"/>
            <a:ext cx="349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6000"/>
              <a:t>.</a:t>
            </a:r>
          </a:p>
        </p:txBody>
      </p:sp>
      <p:sp>
        <p:nvSpPr>
          <p:cNvPr id="32778" name="Text Box 11"/>
          <p:cNvSpPr txBox="1">
            <a:spLocks noChangeArrowheads="1"/>
          </p:cNvSpPr>
          <p:nvPr/>
        </p:nvSpPr>
        <p:spPr bwMode="auto">
          <a:xfrm>
            <a:off x="1692275" y="2630488"/>
            <a:ext cx="45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d2</a:t>
            </a:r>
          </a:p>
        </p:txBody>
      </p:sp>
      <p:sp>
        <p:nvSpPr>
          <p:cNvPr id="32779" name="Text Box 12"/>
          <p:cNvSpPr txBox="1">
            <a:spLocks noChangeArrowheads="1"/>
          </p:cNvSpPr>
          <p:nvPr/>
        </p:nvSpPr>
        <p:spPr bwMode="auto">
          <a:xfrm>
            <a:off x="2046288" y="39258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c1</a:t>
            </a:r>
          </a:p>
        </p:txBody>
      </p:sp>
      <p:sp>
        <p:nvSpPr>
          <p:cNvPr id="32780" name="Text Box 13"/>
          <p:cNvSpPr txBox="1">
            <a:spLocks noChangeArrowheads="1"/>
          </p:cNvSpPr>
          <p:nvPr/>
        </p:nvSpPr>
        <p:spPr bwMode="auto">
          <a:xfrm>
            <a:off x="2987675" y="44307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c2</a:t>
            </a:r>
          </a:p>
        </p:txBody>
      </p:sp>
      <p:sp>
        <p:nvSpPr>
          <p:cNvPr id="32781" name="Text Box 14"/>
          <p:cNvSpPr txBox="1">
            <a:spLocks noChangeArrowheads="1"/>
          </p:cNvSpPr>
          <p:nvPr/>
        </p:nvSpPr>
        <p:spPr bwMode="auto">
          <a:xfrm>
            <a:off x="2555875" y="3068638"/>
            <a:ext cx="8524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6000"/>
              <a:t>.</a:t>
            </a:r>
            <a:r>
              <a:rPr lang="fr-FR"/>
              <a:t>  </a:t>
            </a:r>
            <a:r>
              <a:rPr lang="fr-FR" b="1"/>
              <a:t>c2</a:t>
            </a:r>
            <a:r>
              <a:rPr lang="fr-FR">
                <a:latin typeface="Times New Roman" pitchFamily="18" charset="0"/>
              </a:rPr>
              <a:t>’</a:t>
            </a:r>
            <a:endParaRPr lang="fr-FR"/>
          </a:p>
        </p:txBody>
      </p:sp>
      <p:sp>
        <p:nvSpPr>
          <p:cNvPr id="32782" name="Text Box 15"/>
          <p:cNvSpPr txBox="1">
            <a:spLocks noChangeArrowheads="1"/>
          </p:cNvSpPr>
          <p:nvPr/>
        </p:nvSpPr>
        <p:spPr bwMode="auto">
          <a:xfrm>
            <a:off x="2268538" y="3357563"/>
            <a:ext cx="349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6000"/>
              <a:t>.</a:t>
            </a:r>
          </a:p>
        </p:txBody>
      </p:sp>
      <p:sp>
        <p:nvSpPr>
          <p:cNvPr id="32783" name="Text Box 16"/>
          <p:cNvSpPr txBox="1">
            <a:spLocks noChangeArrowheads="1"/>
          </p:cNvSpPr>
          <p:nvPr/>
        </p:nvSpPr>
        <p:spPr bwMode="auto">
          <a:xfrm>
            <a:off x="2782888" y="3860800"/>
            <a:ext cx="349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6000"/>
              <a:t>.</a:t>
            </a:r>
          </a:p>
        </p:txBody>
      </p:sp>
      <p:sp>
        <p:nvSpPr>
          <p:cNvPr id="32784" name="Text Box 18"/>
          <p:cNvSpPr txBox="1">
            <a:spLocks noChangeArrowheads="1"/>
          </p:cNvSpPr>
          <p:nvPr/>
        </p:nvSpPr>
        <p:spPr bwMode="auto">
          <a:xfrm>
            <a:off x="3367088" y="3644900"/>
            <a:ext cx="12763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Fronti</a:t>
            </a:r>
            <a:r>
              <a:rPr lang="fr-FR">
                <a:cs typeface="Arial" pitchFamily="34" charset="0"/>
              </a:rPr>
              <a:t>è</a:t>
            </a:r>
            <a:r>
              <a:rPr lang="fr-FR"/>
              <a:t>re </a:t>
            </a:r>
          </a:p>
          <a:p>
            <a:r>
              <a:rPr lang="fr-FR"/>
              <a:t>apr</a:t>
            </a:r>
            <a:r>
              <a:rPr lang="fr-FR">
                <a:cs typeface="Arial" pitchFamily="34" charset="0"/>
              </a:rPr>
              <a:t>è</a:t>
            </a:r>
            <a:r>
              <a:rPr lang="fr-FR"/>
              <a:t>s </a:t>
            </a:r>
          </a:p>
          <a:p>
            <a:r>
              <a:rPr lang="fr-FR"/>
              <a:t>l</a:t>
            </a:r>
            <a:r>
              <a:rPr lang="fr-FR">
                <a:latin typeface="Times New Roman" pitchFamily="18" charset="0"/>
              </a:rPr>
              <a:t>’</a:t>
            </a:r>
            <a:r>
              <a:rPr lang="fr-FR"/>
              <a:t>ouverture</a:t>
            </a:r>
          </a:p>
        </p:txBody>
      </p:sp>
      <p:sp>
        <p:nvSpPr>
          <p:cNvPr id="32785" name="Text Box 19"/>
          <p:cNvSpPr txBox="1">
            <a:spLocks noChangeArrowheads="1"/>
          </p:cNvSpPr>
          <p:nvPr/>
        </p:nvSpPr>
        <p:spPr bwMode="auto">
          <a:xfrm>
            <a:off x="2247900" y="1792288"/>
            <a:ext cx="19113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Fronti</a:t>
            </a:r>
            <a:r>
              <a:rPr lang="fr-FR">
                <a:cs typeface="Arial" pitchFamily="34" charset="0"/>
              </a:rPr>
              <a:t>è</a:t>
            </a:r>
            <a:r>
              <a:rPr lang="fr-FR"/>
              <a:t>re lorsque</a:t>
            </a:r>
          </a:p>
          <a:p>
            <a:r>
              <a:rPr lang="fr-FR"/>
              <a:t>la production</a:t>
            </a:r>
          </a:p>
          <a:p>
            <a:r>
              <a:rPr lang="fr-FR"/>
              <a:t>s</a:t>
            </a:r>
            <a:r>
              <a:rPr lang="fr-FR">
                <a:latin typeface="Times New Roman" pitchFamily="18" charset="0"/>
              </a:rPr>
              <a:t>’</a:t>
            </a:r>
            <a:r>
              <a:rPr lang="fr-FR"/>
              <a:t>ajuste</a:t>
            </a:r>
          </a:p>
        </p:txBody>
      </p:sp>
      <p:sp>
        <p:nvSpPr>
          <p:cNvPr id="32786" name="Line 20"/>
          <p:cNvSpPr>
            <a:spLocks noChangeShapeType="1"/>
          </p:cNvSpPr>
          <p:nvPr/>
        </p:nvSpPr>
        <p:spPr bwMode="auto">
          <a:xfrm flipH="1">
            <a:off x="1116013" y="2133600"/>
            <a:ext cx="11525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2787" name="Line 22"/>
          <p:cNvSpPr>
            <a:spLocks noChangeShapeType="1"/>
          </p:cNvSpPr>
          <p:nvPr/>
        </p:nvSpPr>
        <p:spPr bwMode="auto">
          <a:xfrm flipH="1">
            <a:off x="3419475" y="4437063"/>
            <a:ext cx="2159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2788" name="Text Box 23"/>
          <p:cNvSpPr txBox="1">
            <a:spLocks noChangeArrowheads="1"/>
          </p:cNvSpPr>
          <p:nvPr/>
        </p:nvSpPr>
        <p:spPr bwMode="auto">
          <a:xfrm>
            <a:off x="3430786" y="5733256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dirty="0"/>
              <a:t>VIN</a:t>
            </a:r>
          </a:p>
        </p:txBody>
      </p:sp>
      <p:sp>
        <p:nvSpPr>
          <p:cNvPr id="32789" name="Text Box 24"/>
          <p:cNvSpPr txBox="1">
            <a:spLocks noChangeArrowheads="1"/>
          </p:cNvSpPr>
          <p:nvPr/>
        </p:nvSpPr>
        <p:spPr bwMode="auto">
          <a:xfrm>
            <a:off x="395288" y="1333500"/>
            <a:ext cx="83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DRAP</a:t>
            </a:r>
          </a:p>
        </p:txBody>
      </p:sp>
      <p:sp>
        <p:nvSpPr>
          <p:cNvPr id="32790" name="Text Box 25"/>
          <p:cNvSpPr txBox="1">
            <a:spLocks noChangeArrowheads="1"/>
          </p:cNvSpPr>
          <p:nvPr/>
        </p:nvSpPr>
        <p:spPr bwMode="auto">
          <a:xfrm>
            <a:off x="250825" y="5734050"/>
            <a:ext cx="5365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GB</a:t>
            </a:r>
          </a:p>
        </p:txBody>
      </p:sp>
      <p:sp>
        <p:nvSpPr>
          <p:cNvPr id="32791" name="Line 26"/>
          <p:cNvSpPr>
            <a:spLocks noChangeShapeType="1"/>
          </p:cNvSpPr>
          <p:nvPr/>
        </p:nvSpPr>
        <p:spPr bwMode="auto">
          <a:xfrm>
            <a:off x="1692275" y="2997200"/>
            <a:ext cx="0" cy="2663825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792" name="Line 27"/>
          <p:cNvSpPr>
            <a:spLocks noChangeShapeType="1"/>
          </p:cNvSpPr>
          <p:nvPr/>
        </p:nvSpPr>
        <p:spPr bwMode="auto">
          <a:xfrm flipH="1">
            <a:off x="755650" y="2924175"/>
            <a:ext cx="936625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793" name="Line 28"/>
          <p:cNvSpPr>
            <a:spLocks noChangeShapeType="1"/>
          </p:cNvSpPr>
          <p:nvPr/>
        </p:nvSpPr>
        <p:spPr bwMode="auto">
          <a:xfrm flipH="1">
            <a:off x="755650" y="3789363"/>
            <a:ext cx="1944688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794" name="Line 29"/>
          <p:cNvSpPr>
            <a:spLocks noChangeShapeType="1"/>
          </p:cNvSpPr>
          <p:nvPr/>
        </p:nvSpPr>
        <p:spPr bwMode="auto">
          <a:xfrm>
            <a:off x="2771775" y="3860800"/>
            <a:ext cx="71438" cy="1800225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795" name="Text Box 30"/>
          <p:cNvSpPr txBox="1">
            <a:spLocks noChangeArrowheads="1"/>
          </p:cNvSpPr>
          <p:nvPr/>
        </p:nvSpPr>
        <p:spPr bwMode="auto">
          <a:xfrm>
            <a:off x="-396875" y="2564904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/>
          <a:lstStyle/>
          <a:p>
            <a:r>
              <a:rPr lang="fr-FR" b="1" dirty="0" smtClean="0"/>
              <a:t>Ventes=Export</a:t>
            </a:r>
            <a:endParaRPr lang="fr-FR" b="1" dirty="0"/>
          </a:p>
        </p:txBody>
      </p:sp>
      <p:sp>
        <p:nvSpPr>
          <p:cNvPr id="32796" name="AutoShape 31"/>
          <p:cNvSpPr>
            <a:spLocks noChangeArrowheads="1"/>
          </p:cNvSpPr>
          <p:nvPr/>
        </p:nvSpPr>
        <p:spPr bwMode="auto">
          <a:xfrm>
            <a:off x="538163" y="2924175"/>
            <a:ext cx="73025" cy="865188"/>
          </a:xfrm>
          <a:prstGeom prst="upDownArrow">
            <a:avLst>
              <a:gd name="adj1" fmla="val 50000"/>
              <a:gd name="adj2" fmla="val 2369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2797" name="Text Box 32"/>
          <p:cNvSpPr txBox="1">
            <a:spLocks noChangeArrowheads="1"/>
          </p:cNvSpPr>
          <p:nvPr/>
        </p:nvSpPr>
        <p:spPr bwMode="auto">
          <a:xfrm>
            <a:off x="1331640" y="5876925"/>
            <a:ext cx="18069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dirty="0" smtClean="0"/>
              <a:t>Achats=Import</a:t>
            </a:r>
            <a:endParaRPr lang="fr-FR" b="1" dirty="0"/>
          </a:p>
        </p:txBody>
      </p:sp>
      <p:sp>
        <p:nvSpPr>
          <p:cNvPr id="32798" name="AutoShape 33"/>
          <p:cNvSpPr>
            <a:spLocks noChangeArrowheads="1"/>
          </p:cNvSpPr>
          <p:nvPr/>
        </p:nvSpPr>
        <p:spPr bwMode="auto">
          <a:xfrm>
            <a:off x="1692275" y="5805488"/>
            <a:ext cx="1150938" cy="71437"/>
          </a:xfrm>
          <a:prstGeom prst="leftRightArrow">
            <a:avLst>
              <a:gd name="adj1" fmla="val 50000"/>
              <a:gd name="adj2" fmla="val 3222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smtClean="0"/>
              <a:t>Généralisation : l’échange international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27538" y="1268413"/>
            <a:ext cx="4716462" cy="48974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z="28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fr-FR" sz="2800" dirty="0" smtClean="0"/>
              <a:t> Intérêt pour les deux pays à modifier leur allocation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fr-FR" sz="2800" dirty="0" smtClean="0"/>
              <a:t> + de vin produit au Portugal.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fr-FR" sz="2800" dirty="0" smtClean="0"/>
              <a:t> d2* représente les nouvelles ressources,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fr-FR" sz="2800" dirty="0" smtClean="0"/>
              <a:t> c2’* les nouvelles consommations après échanges.</a:t>
            </a:r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 flipV="1">
            <a:off x="684213" y="1844675"/>
            <a:ext cx="0" cy="39608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684213" y="5805488"/>
            <a:ext cx="3455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3799" name="Arc 7"/>
          <p:cNvSpPr>
            <a:spLocks/>
          </p:cNvSpPr>
          <p:nvPr/>
        </p:nvSpPr>
        <p:spPr bwMode="auto">
          <a:xfrm>
            <a:off x="684213" y="4149725"/>
            <a:ext cx="3167062" cy="1655763"/>
          </a:xfrm>
          <a:custGeom>
            <a:avLst/>
            <a:gdLst>
              <a:gd name="T0" fmla="*/ 0 w 21600"/>
              <a:gd name="T1" fmla="*/ 0 h 21600"/>
              <a:gd name="T2" fmla="*/ 464364873 w 21600"/>
              <a:gd name="T3" fmla="*/ 126923655 h 21600"/>
              <a:gd name="T4" fmla="*/ 0 w 21600"/>
              <a:gd name="T5" fmla="*/ 12692365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 flipH="1" flipV="1">
            <a:off x="684213" y="2060575"/>
            <a:ext cx="1655762" cy="2303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H="1" flipV="1">
            <a:off x="2411413" y="3357563"/>
            <a:ext cx="1512887" cy="2232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2124075" y="3646488"/>
            <a:ext cx="3952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6000"/>
              <a:t>.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3492500" y="4510088"/>
            <a:ext cx="3952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6000"/>
              <a:t>.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2627313" y="3213100"/>
            <a:ext cx="3952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6000"/>
              <a:t>.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1547813" y="2781300"/>
            <a:ext cx="3952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6000"/>
              <a:t>.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1979613" y="4365625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c1*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3684588" y="5013325"/>
            <a:ext cx="53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d2*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2808288" y="3716338"/>
            <a:ext cx="60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c2</a:t>
            </a:r>
            <a:r>
              <a:rPr lang="fr-FR" b="1">
                <a:latin typeface="Times New Roman" pitchFamily="18" charset="0"/>
              </a:rPr>
              <a:t>’</a:t>
            </a:r>
            <a:r>
              <a:rPr lang="fr-FR" b="1"/>
              <a:t>*</a:t>
            </a: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1692275" y="3213100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c2*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4078858" y="5654576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dirty="0"/>
              <a:t>VIN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303213" y="1360488"/>
            <a:ext cx="831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DRAP</a:t>
            </a:r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>
            <a:off x="2843213" y="4005263"/>
            <a:ext cx="0" cy="1800225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3708400" y="5300663"/>
            <a:ext cx="0" cy="504825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 flipH="1">
            <a:off x="684213" y="4005263"/>
            <a:ext cx="2087562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 flipH="1">
            <a:off x="684213" y="5229225"/>
            <a:ext cx="2951162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cxnSp>
        <p:nvCxnSpPr>
          <p:cNvPr id="33816" name="AutoShape 24"/>
          <p:cNvCxnSpPr>
            <a:cxnSpLocks noChangeShapeType="1"/>
            <a:stCxn id="33795" idx="2"/>
            <a:endCxn id="33795" idx="2"/>
          </p:cNvCxnSpPr>
          <p:nvPr/>
        </p:nvCxnSpPr>
        <p:spPr bwMode="auto">
          <a:xfrm>
            <a:off x="2476500" y="6126163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33817" name="AutoShape 25"/>
          <p:cNvSpPr>
            <a:spLocks noChangeArrowheads="1"/>
          </p:cNvSpPr>
          <p:nvPr/>
        </p:nvSpPr>
        <p:spPr bwMode="auto">
          <a:xfrm>
            <a:off x="2843213" y="5949950"/>
            <a:ext cx="792162" cy="71438"/>
          </a:xfrm>
          <a:prstGeom prst="leftRightArrow">
            <a:avLst>
              <a:gd name="adj1" fmla="val 50000"/>
              <a:gd name="adj2" fmla="val 22177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3818" name="AutoShape 26"/>
          <p:cNvSpPr>
            <a:spLocks noChangeArrowheads="1"/>
          </p:cNvSpPr>
          <p:nvPr/>
        </p:nvSpPr>
        <p:spPr bwMode="auto">
          <a:xfrm>
            <a:off x="395288" y="4005263"/>
            <a:ext cx="73025" cy="1223962"/>
          </a:xfrm>
          <a:prstGeom prst="upDownArrow">
            <a:avLst>
              <a:gd name="adj1" fmla="val 50000"/>
              <a:gd name="adj2" fmla="val 3352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2411760" y="5949950"/>
            <a:ext cx="17941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dirty="0" smtClean="0"/>
              <a:t>Ventes=Export</a:t>
            </a:r>
            <a:endParaRPr lang="fr-FR" b="1" dirty="0"/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-396875" y="378904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/>
          <a:lstStyle/>
          <a:p>
            <a:r>
              <a:rPr lang="fr-FR" b="1" dirty="0" smtClean="0"/>
              <a:t>Achats=Imports</a:t>
            </a:r>
            <a:endParaRPr lang="fr-FR" b="1" dirty="0"/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66675" y="5932488"/>
            <a:ext cx="11207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Portugal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Conclusion de la section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mtClean="0"/>
              <a:t>La spécialisation permet d’exploiter au mieux les compétences de chacun dans le processus productif</a:t>
            </a:r>
          </a:p>
          <a:p>
            <a:pPr eaLnBrk="1" hangingPunct="1">
              <a:lnSpc>
                <a:spcPct val="90000"/>
              </a:lnSpc>
            </a:pPr>
            <a:r>
              <a:rPr lang="fr-FR" smtClean="0"/>
              <a:t>La spécialisation permet d’accroître dans le temps les avantages de chacun grâce à l’apprentissage par la pratique</a:t>
            </a:r>
          </a:p>
          <a:p>
            <a:pPr eaLnBrk="1" hangingPunct="1">
              <a:lnSpc>
                <a:spcPct val="90000"/>
              </a:lnSpc>
            </a:pPr>
            <a:r>
              <a:rPr lang="fr-FR" smtClean="0"/>
              <a:t>La spécialisation nécessite l’échange, qui permet un accroissement des possibilités de consommation.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Section 3 : l’échange multilatéral</a:t>
            </a:r>
          </a:p>
        </p:txBody>
      </p:sp>
      <p:sp>
        <p:nvSpPr>
          <p:cNvPr id="4915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smtClean="0"/>
              <a:t>Comment échanger dans un monde complexe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/>
            <a:r>
              <a:rPr lang="fr-FR" sz="2800" smtClean="0"/>
              <a:t>La société est complexe car elle est composée de multiples agents faisant tous des choix individuels.</a:t>
            </a:r>
          </a:p>
          <a:p>
            <a:pPr eaLnBrk="1" hangingPunct="1"/>
            <a:r>
              <a:rPr lang="fr-FR" sz="2800" smtClean="0"/>
              <a:t>Comment coordonner les échanges entre une multitude d’agents?</a:t>
            </a:r>
          </a:p>
          <a:p>
            <a:pPr eaLnBrk="1" hangingPunct="1"/>
            <a:r>
              <a:rPr lang="fr-FR" sz="2800" smtClean="0"/>
              <a:t>Nécessité de </a:t>
            </a:r>
            <a:r>
              <a:rPr lang="fr-FR" sz="2800" b="1" i="1" smtClean="0"/>
              <a:t>rencontrer</a:t>
            </a:r>
            <a:r>
              <a:rPr lang="fr-FR" sz="2800" smtClean="0"/>
              <a:t> les offreurs de ce que l’on demande, ou les demandeurs de ce que l’on offre. Mais ce que j’offre n’est pas nécessairement ce « consomme » les agents que je rencontre </a:t>
            </a:r>
          </a:p>
          <a:p>
            <a:pPr eaLnBrk="1" hangingPunct="1">
              <a:buFontTx/>
              <a:buNone/>
            </a:pPr>
            <a:r>
              <a:rPr lang="fr-FR" sz="2800" smtClean="0">
                <a:sym typeface="Wingdings" pitchFamily="2" charset="2"/>
              </a:rPr>
              <a:t> </a:t>
            </a:r>
            <a:r>
              <a:rPr lang="fr-FR" sz="2800" b="1" i="1" smtClean="0">
                <a:sym typeface="Wingdings" pitchFamily="2" charset="2"/>
              </a:rPr>
              <a:t>le problème de l’économie d’échange</a:t>
            </a:r>
            <a:endParaRPr lang="fr-FR" sz="2800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8686800" cy="1143000"/>
          </a:xfrm>
        </p:spPr>
        <p:txBody>
          <a:bodyPr/>
          <a:lstStyle/>
          <a:p>
            <a:pPr eaLnBrk="1" hangingPunct="1"/>
            <a:r>
              <a:rPr lang="fr-FR" sz="4000" smtClean="0"/>
              <a:t>Le troc et ses limites : </a:t>
            </a:r>
            <a:br>
              <a:rPr lang="fr-FR" sz="4000" smtClean="0"/>
            </a:br>
            <a:r>
              <a:rPr lang="fr-FR" sz="4000" smtClean="0"/>
              <a:t>une multitude d’échanges bilatéraux</a:t>
            </a:r>
          </a:p>
        </p:txBody>
      </p:sp>
      <p:sp>
        <p:nvSpPr>
          <p:cNvPr id="51203" name="Text Box 4"/>
          <p:cNvSpPr txBox="1">
            <a:spLocks noChangeArrowheads="1"/>
          </p:cNvSpPr>
          <p:nvPr/>
        </p:nvSpPr>
        <p:spPr bwMode="auto">
          <a:xfrm>
            <a:off x="1790700" y="1935163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/>
              <a:t>B</a:t>
            </a:r>
          </a:p>
        </p:txBody>
      </p:sp>
      <p:sp>
        <p:nvSpPr>
          <p:cNvPr id="51204" name="Line 5"/>
          <p:cNvSpPr>
            <a:spLocks noChangeShapeType="1"/>
          </p:cNvSpPr>
          <p:nvPr/>
        </p:nvSpPr>
        <p:spPr bwMode="auto">
          <a:xfrm flipV="1">
            <a:off x="539750" y="2349500"/>
            <a:ext cx="1079500" cy="1511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51205" name="Text Box 6"/>
          <p:cNvSpPr txBox="1">
            <a:spLocks noChangeArrowheads="1"/>
          </p:cNvSpPr>
          <p:nvPr/>
        </p:nvSpPr>
        <p:spPr bwMode="auto">
          <a:xfrm>
            <a:off x="422275" y="38354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/>
              <a:t>A</a:t>
            </a:r>
          </a:p>
        </p:txBody>
      </p:sp>
      <p:sp>
        <p:nvSpPr>
          <p:cNvPr id="51206" name="Line 7"/>
          <p:cNvSpPr>
            <a:spLocks noChangeShapeType="1"/>
          </p:cNvSpPr>
          <p:nvPr/>
        </p:nvSpPr>
        <p:spPr bwMode="auto">
          <a:xfrm flipH="1">
            <a:off x="755650" y="2420938"/>
            <a:ext cx="1079500" cy="15128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51207" name="Line 9"/>
          <p:cNvSpPr>
            <a:spLocks noChangeShapeType="1"/>
          </p:cNvSpPr>
          <p:nvPr/>
        </p:nvSpPr>
        <p:spPr bwMode="auto">
          <a:xfrm>
            <a:off x="2051050" y="2420938"/>
            <a:ext cx="792163" cy="15128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51208" name="Line 10"/>
          <p:cNvSpPr>
            <a:spLocks noChangeShapeType="1"/>
          </p:cNvSpPr>
          <p:nvPr/>
        </p:nvSpPr>
        <p:spPr bwMode="auto">
          <a:xfrm flipH="1" flipV="1">
            <a:off x="2195513" y="2349500"/>
            <a:ext cx="863600" cy="1511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51209" name="Text Box 11"/>
          <p:cNvSpPr txBox="1">
            <a:spLocks noChangeArrowheads="1"/>
          </p:cNvSpPr>
          <p:nvPr/>
        </p:nvSpPr>
        <p:spPr bwMode="auto">
          <a:xfrm>
            <a:off x="2798763" y="38608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/>
              <a:t>C</a:t>
            </a:r>
          </a:p>
        </p:txBody>
      </p:sp>
      <p:sp>
        <p:nvSpPr>
          <p:cNvPr id="51210" name="Text Box 12"/>
          <p:cNvSpPr txBox="1">
            <a:spLocks noChangeArrowheads="1"/>
          </p:cNvSpPr>
          <p:nvPr/>
        </p:nvSpPr>
        <p:spPr bwMode="auto">
          <a:xfrm>
            <a:off x="1147763" y="32131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pain</a:t>
            </a:r>
          </a:p>
        </p:txBody>
      </p:sp>
      <p:sp>
        <p:nvSpPr>
          <p:cNvPr id="51211" name="Text Box 13"/>
          <p:cNvSpPr txBox="1">
            <a:spLocks noChangeArrowheads="1"/>
          </p:cNvSpPr>
          <p:nvPr/>
        </p:nvSpPr>
        <p:spPr bwMode="auto">
          <a:xfrm>
            <a:off x="2608263" y="2655888"/>
            <a:ext cx="106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bananes</a:t>
            </a:r>
          </a:p>
        </p:txBody>
      </p:sp>
      <p:sp>
        <p:nvSpPr>
          <p:cNvPr id="51212" name="Text Box 14"/>
          <p:cNvSpPr txBox="1">
            <a:spLocks noChangeArrowheads="1"/>
          </p:cNvSpPr>
          <p:nvPr/>
        </p:nvSpPr>
        <p:spPr bwMode="auto">
          <a:xfrm>
            <a:off x="323850" y="2439988"/>
            <a:ext cx="106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pommes</a:t>
            </a:r>
          </a:p>
        </p:txBody>
      </p:sp>
      <p:sp>
        <p:nvSpPr>
          <p:cNvPr id="51213" name="Text Box 15"/>
          <p:cNvSpPr txBox="1">
            <a:spLocks noChangeArrowheads="1"/>
          </p:cNvSpPr>
          <p:nvPr/>
        </p:nvSpPr>
        <p:spPr bwMode="auto">
          <a:xfrm>
            <a:off x="1868488" y="3141663"/>
            <a:ext cx="61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pain</a:t>
            </a:r>
          </a:p>
        </p:txBody>
      </p:sp>
      <p:sp>
        <p:nvSpPr>
          <p:cNvPr id="51214" name="Text Box 16"/>
          <p:cNvSpPr txBox="1">
            <a:spLocks noChangeArrowheads="1"/>
          </p:cNvSpPr>
          <p:nvPr/>
        </p:nvSpPr>
        <p:spPr bwMode="auto">
          <a:xfrm>
            <a:off x="250825" y="4745038"/>
            <a:ext cx="3584575" cy="12001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A a des pommes </a:t>
            </a:r>
            <a:r>
              <a:rPr lang="fr-FR" b="1" i="1"/>
              <a:t>puis</a:t>
            </a:r>
            <a:r>
              <a:rPr lang="fr-FR"/>
              <a:t> du pain</a:t>
            </a:r>
          </a:p>
          <a:p>
            <a:r>
              <a:rPr lang="fr-FR"/>
              <a:t>B a du pain </a:t>
            </a:r>
            <a:r>
              <a:rPr lang="fr-FR" b="1" i="1"/>
              <a:t>puis</a:t>
            </a:r>
            <a:r>
              <a:rPr lang="fr-FR"/>
              <a:t> des pommes </a:t>
            </a:r>
          </a:p>
          <a:p>
            <a:r>
              <a:rPr lang="fr-FR"/>
              <a:t>		et des bananes</a:t>
            </a:r>
          </a:p>
          <a:p>
            <a:r>
              <a:rPr lang="fr-FR"/>
              <a:t>C a des bananes </a:t>
            </a:r>
            <a:r>
              <a:rPr lang="fr-FR" b="1" i="1"/>
              <a:t>puis</a:t>
            </a:r>
            <a:r>
              <a:rPr lang="fr-FR"/>
              <a:t> du pain</a:t>
            </a:r>
          </a:p>
        </p:txBody>
      </p:sp>
      <p:sp>
        <p:nvSpPr>
          <p:cNvPr id="51215" name="Text Box 17"/>
          <p:cNvSpPr txBox="1">
            <a:spLocks noChangeArrowheads="1"/>
          </p:cNvSpPr>
          <p:nvPr/>
        </p:nvSpPr>
        <p:spPr bwMode="auto">
          <a:xfrm>
            <a:off x="5103813" y="38354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/>
              <a:t>A</a:t>
            </a:r>
          </a:p>
        </p:txBody>
      </p:sp>
      <p:sp>
        <p:nvSpPr>
          <p:cNvPr id="51216" name="Text Box 18"/>
          <p:cNvSpPr txBox="1">
            <a:spLocks noChangeArrowheads="1"/>
          </p:cNvSpPr>
          <p:nvPr/>
        </p:nvSpPr>
        <p:spPr bwMode="auto">
          <a:xfrm>
            <a:off x="7740650" y="3763963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/>
              <a:t>C</a:t>
            </a:r>
          </a:p>
        </p:txBody>
      </p:sp>
      <p:sp>
        <p:nvSpPr>
          <p:cNvPr id="51217" name="Text Box 19"/>
          <p:cNvSpPr txBox="1">
            <a:spLocks noChangeArrowheads="1"/>
          </p:cNvSpPr>
          <p:nvPr/>
        </p:nvSpPr>
        <p:spPr bwMode="auto">
          <a:xfrm>
            <a:off x="6516688" y="1844675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/>
              <a:t>B</a:t>
            </a:r>
          </a:p>
        </p:txBody>
      </p:sp>
      <p:sp>
        <p:nvSpPr>
          <p:cNvPr id="51218" name="Text Box 20"/>
          <p:cNvSpPr txBox="1">
            <a:spLocks noChangeArrowheads="1"/>
          </p:cNvSpPr>
          <p:nvPr/>
        </p:nvSpPr>
        <p:spPr bwMode="auto">
          <a:xfrm>
            <a:off x="4806950" y="2655888"/>
            <a:ext cx="106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pommes</a:t>
            </a:r>
          </a:p>
        </p:txBody>
      </p:sp>
      <p:sp>
        <p:nvSpPr>
          <p:cNvPr id="51219" name="Text Box 21"/>
          <p:cNvSpPr txBox="1">
            <a:spLocks noChangeArrowheads="1"/>
          </p:cNvSpPr>
          <p:nvPr/>
        </p:nvSpPr>
        <p:spPr bwMode="auto">
          <a:xfrm>
            <a:off x="7524750" y="2636838"/>
            <a:ext cx="106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bananes</a:t>
            </a:r>
          </a:p>
        </p:txBody>
      </p:sp>
      <p:sp>
        <p:nvSpPr>
          <p:cNvPr id="51220" name="Text Box 22"/>
          <p:cNvSpPr txBox="1">
            <a:spLocks noChangeArrowheads="1"/>
          </p:cNvSpPr>
          <p:nvPr/>
        </p:nvSpPr>
        <p:spPr bwMode="auto">
          <a:xfrm>
            <a:off x="6011863" y="29972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pain</a:t>
            </a:r>
          </a:p>
        </p:txBody>
      </p:sp>
      <p:sp>
        <p:nvSpPr>
          <p:cNvPr id="51221" name="Text Box 23"/>
          <p:cNvSpPr txBox="1">
            <a:spLocks noChangeArrowheads="1"/>
          </p:cNvSpPr>
          <p:nvPr/>
        </p:nvSpPr>
        <p:spPr bwMode="auto">
          <a:xfrm>
            <a:off x="6835775" y="3068638"/>
            <a:ext cx="61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pain</a:t>
            </a:r>
          </a:p>
        </p:txBody>
      </p:sp>
      <p:sp>
        <p:nvSpPr>
          <p:cNvPr id="51222" name="Line 24"/>
          <p:cNvSpPr>
            <a:spLocks noChangeShapeType="1"/>
          </p:cNvSpPr>
          <p:nvPr/>
        </p:nvSpPr>
        <p:spPr bwMode="auto">
          <a:xfrm flipV="1">
            <a:off x="5292725" y="2276475"/>
            <a:ext cx="1079500" cy="1511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51223" name="Line 25"/>
          <p:cNvSpPr>
            <a:spLocks noChangeShapeType="1"/>
          </p:cNvSpPr>
          <p:nvPr/>
        </p:nvSpPr>
        <p:spPr bwMode="auto">
          <a:xfrm flipH="1">
            <a:off x="5435600" y="2420938"/>
            <a:ext cx="1079500" cy="15128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51224" name="Line 26"/>
          <p:cNvSpPr>
            <a:spLocks noChangeShapeType="1"/>
          </p:cNvSpPr>
          <p:nvPr/>
        </p:nvSpPr>
        <p:spPr bwMode="auto">
          <a:xfrm>
            <a:off x="6948488" y="2276475"/>
            <a:ext cx="792162" cy="15128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51225" name="Line 27"/>
          <p:cNvSpPr>
            <a:spLocks noChangeShapeType="1"/>
          </p:cNvSpPr>
          <p:nvPr/>
        </p:nvSpPr>
        <p:spPr bwMode="auto">
          <a:xfrm flipH="1" flipV="1">
            <a:off x="7092950" y="2133600"/>
            <a:ext cx="863600" cy="1511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51226" name="Line 28"/>
          <p:cNvSpPr>
            <a:spLocks noChangeShapeType="1"/>
          </p:cNvSpPr>
          <p:nvPr/>
        </p:nvSpPr>
        <p:spPr bwMode="auto">
          <a:xfrm>
            <a:off x="5651500" y="4005263"/>
            <a:ext cx="201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51227" name="Line 29"/>
          <p:cNvSpPr>
            <a:spLocks noChangeShapeType="1"/>
          </p:cNvSpPr>
          <p:nvPr/>
        </p:nvSpPr>
        <p:spPr bwMode="auto">
          <a:xfrm flipH="1">
            <a:off x="5651500" y="4221163"/>
            <a:ext cx="201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51228" name="Text Box 30"/>
          <p:cNvSpPr txBox="1">
            <a:spLocks noChangeArrowheads="1"/>
          </p:cNvSpPr>
          <p:nvPr/>
        </p:nvSpPr>
        <p:spPr bwMode="auto">
          <a:xfrm>
            <a:off x="6103938" y="3638550"/>
            <a:ext cx="106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pommes</a:t>
            </a:r>
          </a:p>
        </p:txBody>
      </p:sp>
      <p:sp>
        <p:nvSpPr>
          <p:cNvPr id="51229" name="Text Box 31"/>
          <p:cNvSpPr txBox="1">
            <a:spLocks noChangeArrowheads="1"/>
          </p:cNvSpPr>
          <p:nvPr/>
        </p:nvSpPr>
        <p:spPr bwMode="auto">
          <a:xfrm>
            <a:off x="6156325" y="4214813"/>
            <a:ext cx="106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bananes</a:t>
            </a:r>
          </a:p>
        </p:txBody>
      </p:sp>
      <p:sp>
        <p:nvSpPr>
          <p:cNvPr id="51230" name="Text Box 32"/>
          <p:cNvSpPr txBox="1">
            <a:spLocks noChangeArrowheads="1"/>
          </p:cNvSpPr>
          <p:nvPr/>
        </p:nvSpPr>
        <p:spPr bwMode="auto">
          <a:xfrm>
            <a:off x="4551363" y="4673600"/>
            <a:ext cx="4156075" cy="17494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A a des pommes </a:t>
            </a:r>
            <a:r>
              <a:rPr lang="fr-FR" b="1" i="1"/>
              <a:t>puis</a:t>
            </a:r>
            <a:r>
              <a:rPr lang="fr-FR"/>
              <a:t> du pain</a:t>
            </a:r>
          </a:p>
          <a:p>
            <a:r>
              <a:rPr lang="fr-FR"/>
              <a:t>		       et des bananes</a:t>
            </a:r>
          </a:p>
          <a:p>
            <a:r>
              <a:rPr lang="fr-FR"/>
              <a:t>B a du pain </a:t>
            </a:r>
            <a:r>
              <a:rPr lang="fr-FR" b="1" i="1"/>
              <a:t>puis</a:t>
            </a:r>
            <a:r>
              <a:rPr lang="fr-FR"/>
              <a:t> des pommes</a:t>
            </a:r>
          </a:p>
          <a:p>
            <a:r>
              <a:rPr lang="fr-FR"/>
              <a:t>		et des bananes</a:t>
            </a:r>
          </a:p>
          <a:p>
            <a:r>
              <a:rPr lang="fr-FR"/>
              <a:t>C a des bananes </a:t>
            </a:r>
            <a:r>
              <a:rPr lang="fr-FR" b="1" i="1"/>
              <a:t>puis</a:t>
            </a:r>
            <a:r>
              <a:rPr lang="fr-FR"/>
              <a:t> du pain</a:t>
            </a:r>
          </a:p>
          <a:p>
            <a:r>
              <a:rPr lang="fr-FR"/>
              <a:t>		         et des pommes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dirty="0" smtClean="0"/>
              <a:t>L’exemple d’échange multilatéral: le commerce triangulaire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Faits historiques : au XVII siècle les flux commerciaux entre l’Europe, l’Amérique et les Caraïbes sont caractérisés par des balances commerciales qui ne sont pas équilibrées.     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2654300" y="570865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/>
              <a:t>C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1863725" y="40767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/>
              <a:t>B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971550" y="570865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/>
              <a:t>A</a:t>
            </a:r>
          </a:p>
        </p:txBody>
      </p:sp>
      <p:sp>
        <p:nvSpPr>
          <p:cNvPr id="55303" name="Line 7"/>
          <p:cNvSpPr>
            <a:spLocks noChangeShapeType="1"/>
          </p:cNvSpPr>
          <p:nvPr/>
        </p:nvSpPr>
        <p:spPr bwMode="auto">
          <a:xfrm>
            <a:off x="1403350" y="5949950"/>
            <a:ext cx="12239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 flipH="1" flipV="1">
            <a:off x="2195513" y="4508500"/>
            <a:ext cx="647700" cy="1225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 flipH="1">
            <a:off x="1258888" y="4508500"/>
            <a:ext cx="720725" cy="1296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2411413" y="4745038"/>
            <a:ext cx="106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bananes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703263" y="4718050"/>
            <a:ext cx="106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pommes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1671638" y="5942013"/>
            <a:ext cx="61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pain</a:t>
            </a:r>
          </a:p>
        </p:txBody>
      </p:sp>
      <p:sp>
        <p:nvSpPr>
          <p:cNvPr id="55309" name="Text Box 14"/>
          <p:cNvSpPr txBox="1">
            <a:spLocks noChangeArrowheads="1"/>
          </p:cNvSpPr>
          <p:nvPr/>
        </p:nvSpPr>
        <p:spPr bwMode="auto">
          <a:xfrm>
            <a:off x="3492500" y="4522788"/>
            <a:ext cx="5518150" cy="10763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200">
                <a:cs typeface="Arial" pitchFamily="34" charset="0"/>
              </a:rPr>
              <a:t>A est en déficit vis-à-vis de B,</a:t>
            </a:r>
          </a:p>
          <a:p>
            <a:r>
              <a:rPr lang="fr-FR" sz="3200">
                <a:cs typeface="Arial" pitchFamily="34" charset="0"/>
              </a:rPr>
              <a:t>en excédent vis-à-vis de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Comment expliquer ce cas ?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Dotations : A a du pain, B des pommes et C des bananes.</a:t>
            </a:r>
          </a:p>
          <a:p>
            <a:pPr eaLnBrk="1" hangingPunct="1"/>
            <a:r>
              <a:rPr lang="fr-FR" smtClean="0"/>
              <a:t>Préférences : ordre des achats</a:t>
            </a:r>
          </a:p>
        </p:txBody>
      </p:sp>
      <p:graphicFrame>
        <p:nvGraphicFramePr>
          <p:cNvPr id="69668" name="Group 36"/>
          <p:cNvGraphicFramePr>
            <a:graphicFrameLocks noGrp="1"/>
          </p:cNvGraphicFramePr>
          <p:nvPr/>
        </p:nvGraphicFramePr>
        <p:xfrm>
          <a:off x="1524000" y="3357563"/>
          <a:ext cx="6096000" cy="2803527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700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pommes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bananes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pommes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bananes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bananes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pommes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smtClean="0"/>
              <a:t>Pourquoi coopérer lorsque les individus sont identiques ?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dirty="0" smtClean="0"/>
              <a:t>Une observation:</a:t>
            </a:r>
          </a:p>
          <a:p>
            <a:pPr eaLnBrk="1" hangingPunct="1">
              <a:lnSpc>
                <a:spcPct val="90000"/>
              </a:lnSpc>
            </a:pPr>
            <a:r>
              <a:rPr lang="fr-FR" dirty="0" smtClean="0"/>
              <a:t>Pour construire un objet ou même vendre un produit, plusieurs personnes identiques font des taches distinctes, et ces différents groupes de personnes se succèdent lors de la production. </a:t>
            </a:r>
          </a:p>
          <a:p>
            <a:pPr eaLnBrk="1" hangingPunct="1">
              <a:lnSpc>
                <a:spcPct val="90000"/>
              </a:lnSpc>
            </a:pPr>
            <a:r>
              <a:rPr lang="fr-FR" dirty="0" smtClean="0"/>
              <a:t>Pourquoi ne pas faire suivre par l’ouvrier l’objet du début à la fin de la chaîne de montage?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Solution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mtClean="0"/>
              <a:t>A ne peux pas s’entendre avec B : il veut des pommes que B a, mais son pain n’intéresse pas B </a:t>
            </a:r>
            <a:r>
              <a:rPr lang="fr-FR" i="1" smtClean="0"/>
              <a:t>etc</a:t>
            </a:r>
            <a:r>
              <a:rPr lang="fr-FR" smtClean="0"/>
              <a:t>…</a:t>
            </a:r>
          </a:p>
          <a:p>
            <a:pPr eaLnBrk="1" hangingPunct="1">
              <a:lnSpc>
                <a:spcPct val="90000"/>
              </a:lnSpc>
            </a:pPr>
            <a:r>
              <a:rPr lang="fr-FR" smtClean="0"/>
              <a:t>Comment l’échange à trois peut-il devenir effectif ? 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fr-FR" smtClean="0"/>
              <a:t> Émission de «reconnaissances de dettes»</a:t>
            </a:r>
            <a:r>
              <a:rPr lang="fr-FR" smtClean="0">
                <a:sym typeface="Wingdings" pitchFamily="2" charset="2"/>
              </a:rPr>
              <a:t> 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fr-FR" smtClean="0">
                <a:sym typeface="Wingdings" pitchFamily="2" charset="2"/>
              </a:rPr>
              <a:t> ou création d’une monnaie 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fr-FR" smtClean="0">
                <a:sym typeface="Wingdings" pitchFamily="2" charset="2"/>
              </a:rPr>
              <a:t>	 nouveau rôle du gouvernement dans le fonctionnement des marchés</a:t>
            </a: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Conclusion de la section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800" smtClean="0"/>
              <a:t>L’échange multilatéral prend en considération la complexité de la coopération sur les marchés : limite du troc, spécialisation dans le commerce, localisation des marchés.</a:t>
            </a:r>
          </a:p>
          <a:p>
            <a:pPr eaLnBrk="1" hangingPunct="1">
              <a:lnSpc>
                <a:spcPct val="90000"/>
              </a:lnSpc>
            </a:pPr>
            <a:r>
              <a:rPr lang="fr-FR" sz="2800" smtClean="0"/>
              <a:t>La « non-coïncidence » des besoins souligne le rôle clé de la monnaie dans le fonctionnement des marchés.</a:t>
            </a:r>
          </a:p>
          <a:p>
            <a:pPr eaLnBrk="1" hangingPunct="1">
              <a:lnSpc>
                <a:spcPct val="90000"/>
              </a:lnSpc>
            </a:pPr>
            <a:r>
              <a:rPr lang="fr-FR" sz="2800" smtClean="0"/>
              <a:t> Cette complexité n’est gérable pour l’agent privé que si l’Etat se porte garant du respect des règles et des reconnaissances de dette (</a:t>
            </a:r>
            <a:r>
              <a:rPr lang="fr-FR" sz="2800" smtClean="0">
                <a:sym typeface="Wingdings" pitchFamily="2" charset="2"/>
              </a:rPr>
              <a:t> la monnaie).</a:t>
            </a:r>
            <a:endParaRPr lang="fr-FR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Conclusion du chapitre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z="2800" dirty="0" smtClean="0"/>
              <a:t>La spécialisation </a:t>
            </a:r>
            <a:r>
              <a:rPr lang="fr-FR" sz="2800" dirty="0" smtClean="0">
                <a:sym typeface="Wingdings" pitchFamily="2" charset="2"/>
              </a:rPr>
              <a:t> l’économie sociale</a:t>
            </a:r>
            <a:endParaRPr lang="fr-FR" sz="2800" dirty="0" smtClean="0"/>
          </a:p>
          <a:p>
            <a:pPr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fr-FR" sz="2800" dirty="0" smtClean="0"/>
              <a:t> Accroissement de l’efficience du processus productif </a:t>
            </a:r>
            <a:r>
              <a:rPr lang="fr-FR" sz="2800" dirty="0" smtClean="0">
                <a:sym typeface="Wingdings" pitchFamily="2" charset="2"/>
              </a:rPr>
              <a:t> se libérer des contraintes posées par les ressources.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fr-FR" sz="2800" dirty="0" smtClean="0">
                <a:sym typeface="Wingdings" pitchFamily="2" charset="2"/>
              </a:rPr>
              <a:t> besoin d’échange  accroissement de l’efficience de la consommation. 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fr-FR" sz="2800" dirty="0" smtClean="0">
                <a:sym typeface="Wingdings" pitchFamily="2" charset="2"/>
              </a:rPr>
              <a:t> la coopération n’est pas, toutefois une évidence: tricherie, absence de confiance ou complexité de la chaîne des échanges sont des obstacles.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fr-FR" sz="2800" dirty="0" smtClean="0">
                <a:sym typeface="Wingdings" pitchFamily="2" charset="2"/>
              </a:rPr>
              <a:t> L’Etat peut dans certain cas faciliter les échanges sur les marchés via la monnaie</a:t>
            </a:r>
            <a:endParaRPr lang="fr-F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smtClean="0"/>
              <a:t>L’émergence d’un commerçant dans un monde où l’information économique coûte 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2722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800" b="1" i="1" smtClean="0"/>
              <a:t>L’arbitrage</a:t>
            </a:r>
            <a:r>
              <a:rPr lang="fr-FR" sz="2800" smtClean="0"/>
              <a:t> : si il existe deux groupes d’acheteurs pour lesquels les prix sont différenciés, alors un tiers, le commerçant, peut acheter au bas prix pour revendre, à un prix intermédiaire, aux acheteurs payant le prix fort. Le bénéfice de l’</a:t>
            </a:r>
            <a:r>
              <a:rPr lang="fr-FR" sz="2800" i="1" smtClean="0"/>
              <a:t>arbitragiste,</a:t>
            </a:r>
            <a:r>
              <a:rPr lang="fr-FR" sz="2800" smtClean="0"/>
              <a:t> accroît les possibilités d’échange.</a:t>
            </a:r>
            <a:endParaRPr lang="fr-FR" sz="2800" i="1" smtClean="0"/>
          </a:p>
          <a:p>
            <a:pPr eaLnBrk="1" hangingPunct="1">
              <a:lnSpc>
                <a:spcPct val="90000"/>
              </a:lnSpc>
            </a:pPr>
            <a:r>
              <a:rPr lang="fr-FR" sz="2800" b="1" i="1" smtClean="0"/>
              <a:t>Le courtage</a:t>
            </a:r>
            <a:r>
              <a:rPr lang="fr-FR" sz="2800" smtClean="0"/>
              <a:t> est l’activité d’une personne se spécialisant dans l’activité de commerce : mise en contact d’agent et de biens à des prix plus avantageux.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smtClean="0"/>
              <a:t>Formation géographique</a:t>
            </a:r>
            <a:br>
              <a:rPr lang="fr-FR" sz="4000" smtClean="0"/>
            </a:br>
            <a:r>
              <a:rPr lang="fr-FR" sz="4000" smtClean="0"/>
              <a:t>des marchés et coûts d’information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713788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b="1" i="1" smtClean="0"/>
              <a:t>Formation d’un marché par agglomération</a:t>
            </a:r>
            <a:r>
              <a:rPr lang="fr-FR" smtClean="0"/>
              <a:t> 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fr-FR" smtClean="0"/>
              <a:t> La concurrence crée la concentration : les nouveaux viennent prendre des parts de marché aux anciens qui ont des coûts marginaux importants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fr-FR" smtClean="0"/>
              <a:t> Les nouveaux sont attirés par des centres d’échange où les consommateurs sont informés.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fr-FR" smtClean="0"/>
              <a:t> Les coûts de transaction sont alors réduits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Le rôle du gouvernement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mtClean="0"/>
              <a:t>L’information que doit « récolter » le consommateur sur les marché est importante et difficilement vérifiable. 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fr-FR" smtClean="0"/>
              <a:t> Besoin d’un tiers désintéressé pour garantir l’absence de vices : qualité et donc définition de normes, possibilité de demander réparation si « tromperie »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fr-FR" smtClean="0"/>
              <a:t> L’existence de tels « contrôles » profitent également aux offreurs : garantie la confiance du consommateur et donc l’existence de ventes.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dirty="0" smtClean="0"/>
              <a:t> L’existence d’une phase de « rendements croissants »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sz="2800" smtClean="0"/>
              <a:t>Si une personne </a:t>
            </a:r>
            <a:r>
              <a:rPr lang="fr-FR" sz="2800" i="1" smtClean="0"/>
              <a:t>A</a:t>
            </a:r>
            <a:r>
              <a:rPr lang="fr-FR" sz="2800" smtClean="0"/>
              <a:t> produit seule 5 unités de bien et qu’une autre personne </a:t>
            </a:r>
            <a:r>
              <a:rPr lang="fr-FR" sz="2800" i="1" smtClean="0"/>
              <a:t>B </a:t>
            </a:r>
            <a:r>
              <a:rPr lang="fr-FR" sz="2800" smtClean="0"/>
              <a:t>produit seule 2 unités de bien, alors que si elles produisaient ensemble elles obtiendraient 8 unités de bien </a:t>
            </a:r>
          </a:p>
          <a:p>
            <a:pPr eaLnBrk="1" hangingPunct="1">
              <a:lnSpc>
                <a:spcPct val="80000"/>
              </a:lnSpc>
              <a:buFont typeface="Symbol" pitchFamily="18" charset="2"/>
              <a:buChar char="Þ"/>
            </a:pPr>
            <a:r>
              <a:rPr lang="fr-FR" sz="2800" smtClean="0"/>
              <a:t> </a:t>
            </a:r>
            <a:r>
              <a:rPr lang="fr-FR" sz="2800" i="1" smtClean="0"/>
              <a:t>avantage à la coopération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ó"/>
            </a:pPr>
            <a:r>
              <a:rPr lang="fr-FR" sz="2800" smtClean="0">
                <a:sym typeface="Wingdings" pitchFamily="2" charset="2"/>
              </a:rPr>
              <a:t> l’accroissement de production, le </a:t>
            </a:r>
            <a:r>
              <a:rPr lang="fr-FR" sz="2800" b="1" i="1" smtClean="0">
                <a:sym typeface="Wingdings" pitchFamily="2" charset="2"/>
              </a:rPr>
              <a:t>rendement</a:t>
            </a:r>
            <a:r>
              <a:rPr lang="fr-FR" sz="2800" smtClean="0">
                <a:sym typeface="Wingdings" pitchFamily="2" charset="2"/>
              </a:rPr>
              <a:t>, obtenu par la coopération est supérieur à celui obtenu en l’absence de coopération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800" b="1" u="sng" smtClean="0"/>
              <a:t>Définition:</a:t>
            </a:r>
            <a:r>
              <a:rPr lang="fr-FR" sz="2800" smtClean="0"/>
              <a:t> le rendement est l’accroissement de production obtenu par l’accroissement d’une unité supplémentaire de travail (ou d’un autre facteur de production).</a:t>
            </a:r>
          </a:p>
          <a:p>
            <a:pPr eaLnBrk="1" hangingPunct="1">
              <a:lnSpc>
                <a:spcPct val="80000"/>
              </a:lnSpc>
              <a:buFont typeface="Symbol" pitchFamily="18" charset="2"/>
              <a:buNone/>
            </a:pPr>
            <a:endParaRPr lang="fr-FR" sz="2800" i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9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eaLnBrk="1" hangingPunct="1"/>
            <a:r>
              <a:rPr lang="fr-FR" sz="4000" dirty="0" smtClean="0"/>
              <a:t>Phase de rendements croissants</a:t>
            </a:r>
          </a:p>
        </p:txBody>
      </p:sp>
      <p:graphicFrame>
        <p:nvGraphicFramePr>
          <p:cNvPr id="8262" name="Group 70"/>
          <p:cNvGraphicFramePr>
            <a:graphicFrameLocks noGrp="1"/>
          </p:cNvGraphicFramePr>
          <p:nvPr>
            <p:ph idx="1"/>
          </p:nvPr>
        </p:nvGraphicFramePr>
        <p:xfrm>
          <a:off x="322584" y="908720"/>
          <a:ext cx="8497888" cy="5897563"/>
        </p:xfrm>
        <a:graphic>
          <a:graphicData uri="http://schemas.openxmlformats.org/drawingml/2006/table">
            <a:tbl>
              <a:tblPr/>
              <a:tblGrid>
                <a:gridCol w="2017713"/>
                <a:gridCol w="2663825"/>
                <a:gridCol w="1584325"/>
                <a:gridCol w="2232025"/>
              </a:tblGrid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Nombre de travailleurs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Rendement du travailleur supplémentaire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Quantité produite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Production par travailleur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smtClean="0"/>
              <a:t>Rendements et choix de production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25184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dirty="0" smtClean="0"/>
              <a:t>Dans notre exemple, le 2ème employé a un rendement supérieur au 1er : il y a clairement intérêt à produire à deux, au moins.</a:t>
            </a:r>
          </a:p>
          <a:p>
            <a:pPr eaLnBrk="1" hangingPunct="1">
              <a:lnSpc>
                <a:spcPct val="90000"/>
              </a:lnSpc>
            </a:pPr>
            <a:r>
              <a:rPr lang="fr-FR" dirty="0" smtClean="0"/>
              <a:t>Les rendements doivent-ils continuer à être croissants pour produire à 3 ?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fr-FR" sz="2800" dirty="0" smtClean="0"/>
              <a:t> non, le 3ème, même si son rendement est inférieur au 2ème, peut rapporter plus que le 1er.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fr-FR" sz="2800" dirty="0" smtClean="0"/>
              <a:t> il y a donc intérêt à produire, coopérer, à trois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fr-FR" sz="2800" dirty="0" smtClean="0"/>
              <a:t> le 5</a:t>
            </a:r>
            <a:r>
              <a:rPr lang="fr-FR" sz="2800" baseline="30000" dirty="0" smtClean="0"/>
              <a:t>ème</a:t>
            </a:r>
            <a:r>
              <a:rPr lang="fr-FR" sz="2800" dirty="0" smtClean="0"/>
              <a:t> a intérêt à être auto-entrepreneur (4,8&lt;5)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smtClean="0"/>
              <a:t>Pourquoi les rendements seraient-il croissants au début du processus de production ?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84363"/>
            <a:ext cx="8291512" cy="4784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sz="2800" dirty="0" smtClean="0"/>
              <a:t>Ex. : le cowboy ne peut pas conduire seul son troupeau </a:t>
            </a:r>
          </a:p>
          <a:p>
            <a:pPr eaLnBrk="1" hangingPunct="1">
              <a:lnSpc>
                <a:spcPct val="80000"/>
              </a:lnSpc>
              <a:buFont typeface="Symbol" pitchFamily="18" charset="2"/>
              <a:buChar char="Þ"/>
            </a:pPr>
            <a:r>
              <a:rPr lang="fr-FR" sz="2800" dirty="0" smtClean="0"/>
              <a:t> l’ajout d’un cowboy supplémentaire permet de mieux encercler le troupeau (rendements croissant du 2ème employé)</a:t>
            </a:r>
          </a:p>
          <a:p>
            <a:pPr eaLnBrk="1" hangingPunct="1">
              <a:lnSpc>
                <a:spcPct val="80000"/>
              </a:lnSpc>
              <a:buFont typeface="Symbol" pitchFamily="18" charset="2"/>
              <a:buChar char="Þ"/>
            </a:pPr>
            <a:r>
              <a:rPr lang="fr-FR" sz="2800" dirty="0" smtClean="0"/>
              <a:t> on peut ici prévoir que la phase des rendements croissants se prolongera jusqu’à ce que le troupeau soit complètement encerclé</a:t>
            </a:r>
          </a:p>
          <a:p>
            <a:pPr eaLnBrk="1" hangingPunct="1">
              <a:lnSpc>
                <a:spcPct val="80000"/>
              </a:lnSpc>
              <a:buFont typeface="Symbol" pitchFamily="18" charset="2"/>
              <a:buChar char="Þ"/>
            </a:pPr>
            <a:r>
              <a:rPr lang="fr-FR" sz="2800" dirty="0" smtClean="0"/>
              <a:t> la phase de décroissance des rendements peut correspondre à l’ajout d’employés permettant que les équipes se relaient et conduisent plus de troupeaux</a:t>
            </a:r>
          </a:p>
          <a:p>
            <a:pPr eaLnBrk="1" hangingPunct="1">
              <a:lnSpc>
                <a:spcPct val="80000"/>
              </a:lnSpc>
              <a:buFont typeface="Symbol" pitchFamily="18" charset="2"/>
              <a:buNone/>
            </a:pPr>
            <a:r>
              <a:rPr lang="fr-FR" sz="12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smtClean="0"/>
              <a:t>Les sources de rendements croissants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eaLnBrk="1" hangingPunct="1"/>
            <a:r>
              <a:rPr lang="fr-FR" sz="2800" smtClean="0"/>
              <a:t>Economies « internes »</a:t>
            </a:r>
          </a:p>
          <a:p>
            <a:pPr eaLnBrk="1" hangingPunct="1">
              <a:buFontTx/>
              <a:buNone/>
            </a:pPr>
            <a:r>
              <a:rPr lang="fr-FR" sz="2800" smtClean="0"/>
              <a:t>Le doublement de la production peut être obtenu par de simples modifications de l’utilisation des ressources (ex: l’accroissement de la production ne nécessite pas l’accroissement des routes)</a:t>
            </a:r>
          </a:p>
          <a:p>
            <a:pPr eaLnBrk="1" hangingPunct="1"/>
            <a:r>
              <a:rPr lang="fr-FR" sz="2800" smtClean="0"/>
              <a:t>Economies « externes »</a:t>
            </a:r>
          </a:p>
          <a:p>
            <a:pPr eaLnBrk="1" hangingPunct="1">
              <a:buFontTx/>
              <a:buNone/>
            </a:pPr>
            <a:r>
              <a:rPr lang="fr-FR" sz="2800" smtClean="0"/>
              <a:t>Changer sa façon de produire peut induire des réduction de coût pour son voisin </a:t>
            </a:r>
          </a:p>
          <a:p>
            <a:pPr eaLnBrk="1" hangingPunct="1">
              <a:buFont typeface="Symbol" pitchFamily="18" charset="2"/>
              <a:buChar char="Þ"/>
            </a:pPr>
            <a:r>
              <a:rPr lang="fr-FR" sz="2800" smtClean="0"/>
              <a:t>Intérêt à la gestion mutuelle pour profiter des «externalités». </a:t>
            </a:r>
          </a:p>
          <a:p>
            <a:pPr eaLnBrk="1" hangingPunct="1">
              <a:buFont typeface="Symbol" pitchFamily="18" charset="2"/>
              <a:buChar char="Þ"/>
            </a:pPr>
            <a:endParaRPr lang="fr-FR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13748</TotalTime>
  <Words>2781</Words>
  <Application>Microsoft Office PowerPoint</Application>
  <PresentationFormat>Affichage à l'écran (4:3)</PresentationFormat>
  <Paragraphs>443</Paragraphs>
  <Slides>46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46</vt:i4>
      </vt:variant>
    </vt:vector>
  </HeadingPairs>
  <TitlesOfParts>
    <vt:vector size="47" baseType="lpstr">
      <vt:lpstr>Modèle par défaut</vt:lpstr>
      <vt:lpstr>Chapitre 2  L’économie et l’échange </vt:lpstr>
      <vt:lpstr>Pourquoi vivre en société ?</vt:lpstr>
      <vt:lpstr>Section 1 : La spécialisation</vt:lpstr>
      <vt:lpstr>Pourquoi coopérer lorsque les individus sont identiques ? </vt:lpstr>
      <vt:lpstr> L’existence d’une phase de « rendements croissants »</vt:lpstr>
      <vt:lpstr>Phase de rendements croissants</vt:lpstr>
      <vt:lpstr>Rendements et choix de production</vt:lpstr>
      <vt:lpstr>Pourquoi les rendements seraient-il croissants au début du processus de production ? </vt:lpstr>
      <vt:lpstr>Les sources de rendements croissants</vt:lpstr>
      <vt:lpstr>Lien entre rendements et  coûts de production</vt:lpstr>
      <vt:lpstr>Rendements d’échelle et coûts unitaires</vt:lpstr>
      <vt:lpstr>Diversité des ressources et coopération </vt:lpstr>
      <vt:lpstr>Cas général du partage des taches</vt:lpstr>
      <vt:lpstr>Leçon à tirer de cet exemple</vt:lpstr>
      <vt:lpstr>Section 2 : Coopération et échanges</vt:lpstr>
      <vt:lpstr>L’avantage absolu</vt:lpstr>
      <vt:lpstr>L’avantage comparatif</vt:lpstr>
      <vt:lpstr>L’avantage comparatif</vt:lpstr>
      <vt:lpstr>L’avantage comparatif</vt:lpstr>
      <vt:lpstr>L’avantage comparatif</vt:lpstr>
      <vt:lpstr>Degré optimal de spécialisation</vt:lpstr>
      <vt:lpstr> L’apprentissage par la pratique</vt:lpstr>
      <vt:lpstr> La coopération dans la consommation</vt:lpstr>
      <vt:lpstr>Gains mutuels à l’échange</vt:lpstr>
      <vt:lpstr>Mise en œuvre : le commerce</vt:lpstr>
      <vt:lpstr>Le cas simple avec production constante</vt:lpstr>
      <vt:lpstr>Leçon à tirer de l’exemple</vt:lpstr>
      <vt:lpstr>Généralisation : l’échange international  pourquoi être une économie « ouverte »</vt:lpstr>
      <vt:lpstr>Généralisation : l’échange international</vt:lpstr>
      <vt:lpstr>Généralisation : l’échange international</vt:lpstr>
      <vt:lpstr>Généralisation : l’échange international</vt:lpstr>
      <vt:lpstr>Généralisation : l’échange international</vt:lpstr>
      <vt:lpstr>Généralisation : l’échange international</vt:lpstr>
      <vt:lpstr>Conclusion de la section </vt:lpstr>
      <vt:lpstr>Section 3 : l’échange multilatéral</vt:lpstr>
      <vt:lpstr>Comment échanger dans un monde complexe</vt:lpstr>
      <vt:lpstr>Le troc et ses limites :  une multitude d’échanges bilatéraux</vt:lpstr>
      <vt:lpstr>L’exemple d’échange multilatéral: le commerce triangulaire</vt:lpstr>
      <vt:lpstr>Comment expliquer ce cas ?</vt:lpstr>
      <vt:lpstr>Solution</vt:lpstr>
      <vt:lpstr>Conclusion de la section</vt:lpstr>
      <vt:lpstr>Conclusion du chapitre</vt:lpstr>
      <vt:lpstr>Diapositive 43</vt:lpstr>
      <vt:lpstr>L’émergence d’un commerçant dans un monde où l’information économique coûte  </vt:lpstr>
      <vt:lpstr>Formation géographique des marchés et coûts d’information</vt:lpstr>
      <vt:lpstr>Le rôle du gouvernement</vt:lpstr>
    </vt:vector>
  </TitlesOfParts>
  <Company>Université du Maine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2  L’économie d’échange</dc:title>
  <dc:creator>flangot</dc:creator>
  <cp:lastModifiedBy>flangot</cp:lastModifiedBy>
  <cp:revision>180</cp:revision>
  <dcterms:created xsi:type="dcterms:W3CDTF">2004-07-15T08:47:54Z</dcterms:created>
  <dcterms:modified xsi:type="dcterms:W3CDTF">2018-09-19T05:11:52Z</dcterms:modified>
</cp:coreProperties>
</file>