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6" r:id="rId11"/>
    <p:sldId id="264" r:id="rId12"/>
    <p:sldId id="267" r:id="rId13"/>
    <p:sldId id="268" r:id="rId14"/>
    <p:sldId id="269" r:id="rId15"/>
    <p:sldId id="295" r:id="rId16"/>
    <p:sldId id="270"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96" r:id="rId32"/>
    <p:sldId id="286" r:id="rId33"/>
    <p:sldId id="287" r:id="rId34"/>
    <p:sldId id="297" r:id="rId35"/>
    <p:sldId id="271" r:id="rId36"/>
    <p:sldId id="290" r:id="rId37"/>
    <p:sldId id="291" r:id="rId38"/>
    <p:sldId id="292" r:id="rId39"/>
    <p:sldId id="293" r:id="rId40"/>
    <p:sldId id="294" r:id="rId41"/>
    <p:sldId id="299" r:id="rId42"/>
    <p:sldId id="300" r:id="rId43"/>
    <p:sldId id="303" r:id="rId44"/>
    <p:sldId id="301" r:id="rId45"/>
    <p:sldId id="302" r:id="rId46"/>
  </p:sldIdLst>
  <p:sldSz cx="9144000" cy="6858000" type="screen4x3"/>
  <p:notesSz cx="6858000" cy="9144000"/>
  <p:defaultTextStyle>
    <a:defPPr>
      <a:defRPr lang="fr-FR"/>
    </a:defPPr>
    <a:lvl1pPr algn="ctr" rtl="0" fontAlgn="base">
      <a:spcBef>
        <a:spcPct val="0"/>
      </a:spcBef>
      <a:spcAft>
        <a:spcPct val="0"/>
      </a:spcAft>
      <a:defRPr u="sng" kern="1200">
        <a:solidFill>
          <a:schemeClr val="tx1"/>
        </a:solidFill>
        <a:latin typeface="Arial" charset="0"/>
        <a:ea typeface="+mn-ea"/>
        <a:cs typeface="+mn-cs"/>
      </a:defRPr>
    </a:lvl1pPr>
    <a:lvl2pPr marL="457200" algn="ctr" rtl="0" fontAlgn="base">
      <a:spcBef>
        <a:spcPct val="0"/>
      </a:spcBef>
      <a:spcAft>
        <a:spcPct val="0"/>
      </a:spcAft>
      <a:defRPr u="sng" kern="1200">
        <a:solidFill>
          <a:schemeClr val="tx1"/>
        </a:solidFill>
        <a:latin typeface="Arial" charset="0"/>
        <a:ea typeface="+mn-ea"/>
        <a:cs typeface="+mn-cs"/>
      </a:defRPr>
    </a:lvl2pPr>
    <a:lvl3pPr marL="914400" algn="ctr" rtl="0" fontAlgn="base">
      <a:spcBef>
        <a:spcPct val="0"/>
      </a:spcBef>
      <a:spcAft>
        <a:spcPct val="0"/>
      </a:spcAft>
      <a:defRPr u="sng" kern="1200">
        <a:solidFill>
          <a:schemeClr val="tx1"/>
        </a:solidFill>
        <a:latin typeface="Arial" charset="0"/>
        <a:ea typeface="+mn-ea"/>
        <a:cs typeface="+mn-cs"/>
      </a:defRPr>
    </a:lvl3pPr>
    <a:lvl4pPr marL="1371600" algn="ctr" rtl="0" fontAlgn="base">
      <a:spcBef>
        <a:spcPct val="0"/>
      </a:spcBef>
      <a:spcAft>
        <a:spcPct val="0"/>
      </a:spcAft>
      <a:defRPr u="sng" kern="1200">
        <a:solidFill>
          <a:schemeClr val="tx1"/>
        </a:solidFill>
        <a:latin typeface="Arial" charset="0"/>
        <a:ea typeface="+mn-ea"/>
        <a:cs typeface="+mn-cs"/>
      </a:defRPr>
    </a:lvl4pPr>
    <a:lvl5pPr marL="1828800" algn="ctr" rtl="0" fontAlgn="base">
      <a:spcBef>
        <a:spcPct val="0"/>
      </a:spcBef>
      <a:spcAft>
        <a:spcPct val="0"/>
      </a:spcAft>
      <a:defRPr u="sng" kern="1200">
        <a:solidFill>
          <a:schemeClr val="tx1"/>
        </a:solidFill>
        <a:latin typeface="Arial" charset="0"/>
        <a:ea typeface="+mn-ea"/>
        <a:cs typeface="+mn-cs"/>
      </a:defRPr>
    </a:lvl5pPr>
    <a:lvl6pPr marL="2286000" algn="l" defTabSz="914400" rtl="0" eaLnBrk="1" latinLnBrk="0" hangingPunct="1">
      <a:defRPr u="sng" kern="1200">
        <a:solidFill>
          <a:schemeClr val="tx1"/>
        </a:solidFill>
        <a:latin typeface="Arial" charset="0"/>
        <a:ea typeface="+mn-ea"/>
        <a:cs typeface="+mn-cs"/>
      </a:defRPr>
    </a:lvl6pPr>
    <a:lvl7pPr marL="2743200" algn="l" defTabSz="914400" rtl="0" eaLnBrk="1" latinLnBrk="0" hangingPunct="1">
      <a:defRPr u="sng" kern="1200">
        <a:solidFill>
          <a:schemeClr val="tx1"/>
        </a:solidFill>
        <a:latin typeface="Arial" charset="0"/>
        <a:ea typeface="+mn-ea"/>
        <a:cs typeface="+mn-cs"/>
      </a:defRPr>
    </a:lvl7pPr>
    <a:lvl8pPr marL="3200400" algn="l" defTabSz="914400" rtl="0" eaLnBrk="1" latinLnBrk="0" hangingPunct="1">
      <a:defRPr u="sng" kern="1200">
        <a:solidFill>
          <a:schemeClr val="tx1"/>
        </a:solidFill>
        <a:latin typeface="Arial" charset="0"/>
        <a:ea typeface="+mn-ea"/>
        <a:cs typeface="+mn-cs"/>
      </a:defRPr>
    </a:lvl8pPr>
    <a:lvl9pPr marL="3657600" algn="l" defTabSz="914400" rtl="0" eaLnBrk="1" latinLnBrk="0" hangingPunct="1">
      <a:defRPr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7794ECB-FF7B-4CA8-B70F-203A8BC3DA61}"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8974DAB-A509-499F-AFE2-C402B94AF73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BE4870A-617E-4378-8AEB-6F068942162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re. Contenu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Rectangle 4"/>
          <p:cNvSpPr>
            <a:spLocks noGrp="1" noChangeArrowheads="1"/>
          </p:cNvSpPr>
          <p:nvPr>
            <p:ph type="dt" sz="half" idx="10"/>
          </p:nvPr>
        </p:nvSpPr>
        <p:spPr>
          <a:ln/>
        </p:spPr>
        <p:txBody>
          <a:bodyPr/>
          <a:lstStyle>
            <a:lvl1pPr>
              <a:defRPr/>
            </a:lvl1pPr>
          </a:lstStyle>
          <a:p>
            <a:pPr>
              <a:defRPr/>
            </a:pPr>
            <a:endParaRPr lang="fr-FR"/>
          </a:p>
        </p:txBody>
      </p:sp>
      <p:sp>
        <p:nvSpPr>
          <p:cNvPr id="7" name="Rectangle 5"/>
          <p:cNvSpPr>
            <a:spLocks noGrp="1" noChangeArrowheads="1"/>
          </p:cNvSpPr>
          <p:nvPr>
            <p:ph type="ftr" sz="quarter" idx="11"/>
          </p:nvPr>
        </p:nvSpPr>
        <p:spPr>
          <a:ln/>
        </p:spPr>
        <p:txBody>
          <a:bodyPr/>
          <a:lstStyle>
            <a:lvl1pPr>
              <a:defRPr/>
            </a:lvl1pPr>
          </a:lstStyle>
          <a:p>
            <a:pPr>
              <a:defRPr/>
            </a:pPr>
            <a:endParaRPr lang="fr-FR"/>
          </a:p>
        </p:txBody>
      </p:sp>
      <p:sp>
        <p:nvSpPr>
          <p:cNvPr id="8" name="Rectangle 6"/>
          <p:cNvSpPr>
            <a:spLocks noGrp="1" noChangeArrowheads="1"/>
          </p:cNvSpPr>
          <p:nvPr>
            <p:ph type="sldNum" sz="quarter" idx="12"/>
          </p:nvPr>
        </p:nvSpPr>
        <p:spPr>
          <a:ln/>
        </p:spPr>
        <p:txBody>
          <a:bodyPr/>
          <a:lstStyle>
            <a:lvl1pPr>
              <a:defRPr/>
            </a:lvl1pPr>
          </a:lstStyle>
          <a:p>
            <a:pPr>
              <a:defRPr/>
            </a:pPr>
            <a:fld id="{E3FD62A8-DEEA-462C-B848-550762064E1F}"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6042EF3-0256-4946-89E9-AD186DF6818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BC3C857-228A-485D-AA59-D7A3A2BE596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1E7B1EE-17F9-4E12-8151-21A75E7B121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4F9585E5-BE25-47B0-A44A-55F0D738E15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EB5C8332-5B53-43B8-886C-BBA44B8EAABB}"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01BE32E7-741B-4776-9C6A-69FCB12B2C9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D1050420-8D14-4567-9317-918B686FAB2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4E0ECD0F-1E5B-457F-B4E9-2F736DB29F3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22657BC-415F-4CD7-B773-12B6B9FFA1A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a:latin typeface="Arial" pitchFamily="34"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atin typeface="Arial" pitchFamily="34"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atin typeface="Arial" pitchFamily="34" charset="0"/>
              </a:defRPr>
            </a:lvl1pPr>
          </a:lstStyle>
          <a:p>
            <a:pPr>
              <a:defRPr/>
            </a:pPr>
            <a:fld id="{6EF900C6-6492-4D85-8A9D-9F8D7F85E6D4}"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1000"/>
                                        <p:tgtEl>
                                          <p:spTgt spid="1027">
                                            <p:txEl>
                                              <p:pRg st="0" end="0"/>
                                            </p:txEl>
                                          </p:spTgt>
                                        </p:tgtEl>
                                      </p:cBhvr>
                                    </p:animEffect>
                                    <p:anim calcmode="lin" valueType="num">
                                      <p:cBhvr>
                                        <p:cTn id="8"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1000"/>
                                        <p:tgtEl>
                                          <p:spTgt spid="1027">
                                            <p:txEl>
                                              <p:pRg st="1" end="1"/>
                                            </p:txEl>
                                          </p:spTgt>
                                        </p:tgtEl>
                                      </p:cBhvr>
                                    </p:animEffect>
                                    <p:anim calcmode="lin" valueType="num">
                                      <p:cBhvr>
                                        <p:cTn id="13"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2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1000"/>
                                        <p:tgtEl>
                                          <p:spTgt spid="1027">
                                            <p:txEl>
                                              <p:pRg st="2" end="2"/>
                                            </p:txEl>
                                          </p:spTgt>
                                        </p:tgtEl>
                                      </p:cBhvr>
                                    </p:animEffect>
                                    <p:anim calcmode="lin" valueType="num">
                                      <p:cBhvr>
                                        <p:cTn id="1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2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1000"/>
                                        <p:tgtEl>
                                          <p:spTgt spid="1027">
                                            <p:txEl>
                                              <p:pRg st="3" end="3"/>
                                            </p:txEl>
                                          </p:spTgt>
                                        </p:tgtEl>
                                      </p:cBhvr>
                                    </p:animEffect>
                                    <p:anim calcmode="lin" valueType="num">
                                      <p:cBhvr>
                                        <p:cTn id="23"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2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1000"/>
                                        <p:tgtEl>
                                          <p:spTgt spid="1027">
                                            <p:txEl>
                                              <p:pRg st="4" end="4"/>
                                            </p:txEl>
                                          </p:spTgt>
                                        </p:tgtEl>
                                      </p:cBhvr>
                                    </p:animEffect>
                                    <p:anim calcmode="lin" valueType="num">
                                      <p:cBhvr>
                                        <p:cTn id="28"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0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42"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1000" fill="hold"/>
                        <p:tgtEl>
                          <p:spTgt spid="1027"/>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fr-FR" sz="4000" dirty="0" smtClean="0"/>
              <a:t>Chapitre 3 : La théorie classique des </a:t>
            </a:r>
            <a:r>
              <a:rPr lang="fr-FR" sz="4000" dirty="0" smtClean="0"/>
              <a:t>marchés</a:t>
            </a:r>
            <a:endParaRPr lang="fr-FR" sz="4000" dirty="0" smtClean="0"/>
          </a:p>
        </p:txBody>
      </p:sp>
      <p:sp>
        <p:nvSpPr>
          <p:cNvPr id="2051" name="Rectangle 3"/>
          <p:cNvSpPr>
            <a:spLocks noGrp="1" noChangeArrowheads="1"/>
          </p:cNvSpPr>
          <p:nvPr>
            <p:ph type="subTitle" idx="1"/>
          </p:nvPr>
        </p:nvSpPr>
        <p:spPr/>
        <p:txBody>
          <a:bodyPr/>
          <a:lstStyle/>
          <a:p>
            <a:pPr algn="l" eaLnBrk="1" hangingPunct="1"/>
            <a:r>
              <a:rPr lang="en-US" dirty="0" err="1" smtClean="0"/>
              <a:t>Walras</a:t>
            </a:r>
            <a:r>
              <a:rPr lang="en-US" dirty="0" smtClean="0"/>
              <a:t> (1874)</a:t>
            </a:r>
          </a:p>
          <a:p>
            <a:pPr algn="l" eaLnBrk="1" hangingPunct="1"/>
            <a:r>
              <a:rPr lang="en-US" dirty="0" smtClean="0"/>
              <a:t>Arrow et Debreu (1953)</a:t>
            </a:r>
          </a:p>
          <a:p>
            <a:pPr eaLnBrk="1" hangingPunct="1"/>
            <a:r>
              <a:rPr lang="en-US" i="1" dirty="0" err="1" smtClean="0"/>
              <a:t>L’équilibre</a:t>
            </a:r>
            <a:r>
              <a:rPr lang="en-US" i="1" dirty="0" smtClean="0"/>
              <a:t> </a:t>
            </a:r>
            <a:r>
              <a:rPr lang="en-US" i="1" dirty="0" err="1" smtClean="0"/>
              <a:t>général</a:t>
            </a:r>
            <a:endParaRPr 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FR" sz="4000" smtClean="0"/>
              <a:t>Exemple de formation d’un équilibre : le marché des pizzas</a:t>
            </a:r>
          </a:p>
        </p:txBody>
      </p:sp>
      <p:sp>
        <p:nvSpPr>
          <p:cNvPr id="11267" name="Rectangle 3"/>
          <p:cNvSpPr>
            <a:spLocks noGrp="1" noChangeArrowheads="1"/>
          </p:cNvSpPr>
          <p:nvPr>
            <p:ph type="body" idx="1"/>
          </p:nvPr>
        </p:nvSpPr>
        <p:spPr>
          <a:xfrm>
            <a:off x="457200" y="1600200"/>
            <a:ext cx="8229600" cy="4997450"/>
          </a:xfrm>
        </p:spPr>
        <p:txBody>
          <a:bodyPr/>
          <a:lstStyle/>
          <a:p>
            <a:pPr eaLnBrk="1" hangingPunct="1">
              <a:lnSpc>
                <a:spcPct val="90000"/>
              </a:lnSpc>
            </a:pPr>
            <a:r>
              <a:rPr lang="fr-FR" smtClean="0"/>
              <a:t>Hypothèse 2 : 1 million de consommateurs dont la moitié de type 1</a:t>
            </a:r>
          </a:p>
          <a:p>
            <a:pPr eaLnBrk="1" hangingPunct="1">
              <a:lnSpc>
                <a:spcPct val="90000"/>
              </a:lnSpc>
            </a:pPr>
            <a:r>
              <a:rPr lang="fr-FR" smtClean="0"/>
              <a:t>Au prix de 3 € les conso. de type 1 demandent 3 pizzas alors que ceux de type 2 en demande 1</a:t>
            </a:r>
          </a:p>
          <a:p>
            <a:pPr eaLnBrk="1" hangingPunct="1">
              <a:lnSpc>
                <a:spcPct val="90000"/>
              </a:lnSpc>
              <a:buFont typeface="Symbol" pitchFamily="18" charset="2"/>
              <a:buChar char="Þ"/>
            </a:pPr>
            <a:r>
              <a:rPr lang="fr-FR" smtClean="0"/>
              <a:t> La quantité moyenne demandée par consommateur est de 2 pizzas, pour un prix de 3 €</a:t>
            </a:r>
          </a:p>
          <a:p>
            <a:pPr eaLnBrk="1" hangingPunct="1">
              <a:lnSpc>
                <a:spcPct val="90000"/>
              </a:lnSpc>
              <a:buFont typeface="Symbol" pitchFamily="18" charset="2"/>
              <a:buChar char="Þ"/>
            </a:pPr>
            <a:r>
              <a:rPr lang="fr-FR" smtClean="0"/>
              <a:t> La quantité totale demandées au prix de 3 € est donc de 2 millions de pizzas.</a:t>
            </a:r>
          </a:p>
          <a:p>
            <a:pPr eaLnBrk="1" hangingPunct="1">
              <a:lnSpc>
                <a:spcPct val="90000"/>
              </a:lnSpc>
              <a:buFont typeface="Symbol" pitchFamily="18" charset="2"/>
              <a:buNone/>
            </a:pPr>
            <a:endParaRPr lang="fr-FR"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fr-FR" smtClean="0"/>
              <a:t>Quantités demandées</a:t>
            </a:r>
          </a:p>
        </p:txBody>
      </p:sp>
      <p:pic>
        <p:nvPicPr>
          <p:cNvPr id="12291" name="Picture 5" descr="conso1"/>
          <p:cNvPicPr>
            <a:picLocks noGrp="1" noChangeAspect="1" noChangeArrowheads="1"/>
          </p:cNvPicPr>
          <p:nvPr>
            <p:ph sz="half" idx="1"/>
          </p:nvPr>
        </p:nvPicPr>
        <p:blipFill>
          <a:blip r:embed="rId2" cstate="print"/>
          <a:srcRect/>
          <a:stretch>
            <a:fillRect/>
          </a:stretch>
        </p:blipFill>
        <p:spPr>
          <a:xfrm>
            <a:off x="179388" y="1341438"/>
            <a:ext cx="2808287" cy="5040312"/>
          </a:xfrm>
          <a:noFill/>
        </p:spPr>
      </p:pic>
      <p:pic>
        <p:nvPicPr>
          <p:cNvPr id="12292" name="Picture 7" descr="conso2"/>
          <p:cNvPicPr>
            <a:picLocks noGrp="1" noChangeAspect="1" noChangeArrowheads="1"/>
          </p:cNvPicPr>
          <p:nvPr>
            <p:ph sz="quarter" idx="2"/>
          </p:nvPr>
        </p:nvPicPr>
        <p:blipFill>
          <a:blip r:embed="rId3" cstate="print"/>
          <a:srcRect/>
          <a:stretch>
            <a:fillRect/>
          </a:stretch>
        </p:blipFill>
        <p:spPr>
          <a:xfrm>
            <a:off x="3203575" y="1341438"/>
            <a:ext cx="2668588" cy="5111750"/>
          </a:xfrm>
          <a:noFill/>
        </p:spPr>
      </p:pic>
      <p:pic>
        <p:nvPicPr>
          <p:cNvPr id="12293" name="Picture 9" descr="demtot"/>
          <p:cNvPicPr>
            <a:picLocks noGrp="1" noChangeAspect="1" noChangeArrowheads="1"/>
          </p:cNvPicPr>
          <p:nvPr>
            <p:ph sz="quarter" idx="3"/>
          </p:nvPr>
        </p:nvPicPr>
        <p:blipFill>
          <a:blip r:embed="rId4" cstate="print"/>
          <a:srcRect/>
          <a:stretch>
            <a:fillRect/>
          </a:stretch>
        </p:blipFill>
        <p:spPr>
          <a:xfrm>
            <a:off x="6227763" y="1341438"/>
            <a:ext cx="2651125" cy="5111750"/>
          </a:xfr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fr-FR" sz="4000" smtClean="0"/>
              <a:t>Exemple de formation d’un équilibre : le marché des pizzas</a:t>
            </a:r>
          </a:p>
        </p:txBody>
      </p:sp>
      <p:sp>
        <p:nvSpPr>
          <p:cNvPr id="13315" name="Rectangle 3"/>
          <p:cNvSpPr>
            <a:spLocks noGrp="1" noChangeArrowheads="1"/>
          </p:cNvSpPr>
          <p:nvPr>
            <p:ph type="body" idx="1"/>
          </p:nvPr>
        </p:nvSpPr>
        <p:spPr>
          <a:xfrm>
            <a:off x="457200" y="1600200"/>
            <a:ext cx="8229600" cy="4924425"/>
          </a:xfrm>
        </p:spPr>
        <p:txBody>
          <a:bodyPr/>
          <a:lstStyle/>
          <a:p>
            <a:pPr eaLnBrk="1" hangingPunct="1">
              <a:lnSpc>
                <a:spcPct val="90000"/>
              </a:lnSpc>
            </a:pPr>
            <a:r>
              <a:rPr lang="fr-FR" smtClean="0"/>
              <a:t>3 € peut-il être le prix d’équilibre ? La demande est de 2 millions de pizzas alors que l’offre n’est que de 700 000.</a:t>
            </a:r>
          </a:p>
          <a:p>
            <a:pPr eaLnBrk="1" hangingPunct="1">
              <a:lnSpc>
                <a:spcPct val="90000"/>
              </a:lnSpc>
            </a:pPr>
            <a:r>
              <a:rPr lang="fr-FR" smtClean="0"/>
              <a:t>Cet excès de demande signale que si 3 € est le prix anticipé, alors il est sous-estimé</a:t>
            </a:r>
          </a:p>
          <a:p>
            <a:pPr eaLnBrk="1" hangingPunct="1">
              <a:lnSpc>
                <a:spcPct val="90000"/>
              </a:lnSpc>
            </a:pPr>
            <a:r>
              <a:rPr lang="fr-FR" smtClean="0"/>
              <a:t>Un accroissement des prix incite les offreurs à produire plus, et décourage certains demandeurs </a:t>
            </a:r>
            <a:r>
              <a:rPr lang="fr-FR" smtClean="0">
                <a:sym typeface="Wingdings" pitchFamily="2" charset="2"/>
              </a:rPr>
              <a:t> processus conduisant à l’équilibre : prix = 4 et quantité = 1,25 millions de pizzas. </a:t>
            </a:r>
            <a:endParaRPr lang="fr-FR"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sz="4000" smtClean="0"/>
              <a:t>Exemple de formation d’un équilibre : le marché des pizzas</a:t>
            </a:r>
          </a:p>
        </p:txBody>
      </p:sp>
      <p:pic>
        <p:nvPicPr>
          <p:cNvPr id="14339" name="Picture 4" descr="offredem"/>
          <p:cNvPicPr>
            <a:picLocks noGrp="1" noChangeAspect="1" noChangeArrowheads="1"/>
          </p:cNvPicPr>
          <p:nvPr>
            <p:ph idx="1"/>
          </p:nvPr>
        </p:nvPicPr>
        <p:blipFill>
          <a:blip r:embed="rId2" cstate="print"/>
          <a:srcRect/>
          <a:stretch>
            <a:fillRect/>
          </a:stretch>
        </p:blipFill>
        <p:spPr>
          <a:xfrm>
            <a:off x="1042988" y="1600200"/>
            <a:ext cx="7273925" cy="4781550"/>
          </a:xfr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r-FR" sz="4000" dirty="0" smtClean="0"/>
              <a:t>L’équilibre </a:t>
            </a:r>
            <a:r>
              <a:rPr lang="fr-FR" sz="4000" dirty="0" smtClean="0"/>
              <a:t>sur un </a:t>
            </a:r>
            <a:r>
              <a:rPr lang="fr-FR" sz="4000" dirty="0" smtClean="0"/>
              <a:t>marché</a:t>
            </a:r>
            <a:endParaRPr lang="fr-FR" sz="4000" dirty="0" smtClean="0"/>
          </a:p>
        </p:txBody>
      </p:sp>
      <p:sp>
        <p:nvSpPr>
          <p:cNvPr id="15363" name="Rectangle 3"/>
          <p:cNvSpPr>
            <a:spLocks noGrp="1" noChangeArrowheads="1"/>
          </p:cNvSpPr>
          <p:nvPr>
            <p:ph type="body" idx="1"/>
          </p:nvPr>
        </p:nvSpPr>
        <p:spPr>
          <a:xfrm>
            <a:off x="457200" y="1600200"/>
            <a:ext cx="8229600" cy="5257800"/>
          </a:xfrm>
        </p:spPr>
        <p:txBody>
          <a:bodyPr/>
          <a:lstStyle/>
          <a:p>
            <a:pPr eaLnBrk="1" hangingPunct="1">
              <a:lnSpc>
                <a:spcPct val="80000"/>
              </a:lnSpc>
              <a:buNone/>
            </a:pPr>
            <a:r>
              <a:rPr lang="fr-FR" sz="2800" dirty="0" smtClean="0"/>
              <a:t>Leçon de l’exemple précédent : </a:t>
            </a:r>
            <a:endParaRPr lang="fr-FR" sz="2800" dirty="0" smtClean="0"/>
          </a:p>
          <a:p>
            <a:pPr eaLnBrk="1" hangingPunct="1">
              <a:lnSpc>
                <a:spcPct val="80000"/>
              </a:lnSpc>
              <a:buNone/>
            </a:pPr>
            <a:endParaRPr lang="fr-FR" sz="2800" dirty="0" smtClean="0"/>
          </a:p>
          <a:p>
            <a:pPr eaLnBrk="1" hangingPunct="1">
              <a:lnSpc>
                <a:spcPct val="80000"/>
              </a:lnSpc>
            </a:pPr>
            <a:r>
              <a:rPr lang="fr-FR" sz="2800" dirty="0" smtClean="0"/>
              <a:t>L</a:t>
            </a:r>
            <a:r>
              <a:rPr lang="fr-FR" sz="2800" dirty="0" smtClean="0"/>
              <a:t>’offre </a:t>
            </a:r>
            <a:r>
              <a:rPr lang="fr-FR" sz="2800" dirty="0" smtClean="0"/>
              <a:t>et la demande, agrégation des demandes et offres individuelles </a:t>
            </a:r>
            <a:r>
              <a:rPr lang="fr-FR" sz="2800" dirty="0" smtClean="0"/>
              <a:t>s’équilibrent </a:t>
            </a:r>
          </a:p>
          <a:p>
            <a:pPr eaLnBrk="1" hangingPunct="1">
              <a:lnSpc>
                <a:spcPct val="80000"/>
              </a:lnSpc>
            </a:pPr>
            <a:r>
              <a:rPr lang="fr-FR" sz="2800" dirty="0" smtClean="0">
                <a:sym typeface="Wingdings" pitchFamily="2" charset="2"/>
              </a:rPr>
              <a:t>B</a:t>
            </a:r>
            <a:r>
              <a:rPr lang="fr-FR" sz="2800" dirty="0" smtClean="0">
                <a:sym typeface="Wingdings" pitchFamily="2" charset="2"/>
              </a:rPr>
              <a:t>ien </a:t>
            </a:r>
            <a:r>
              <a:rPr lang="fr-FR" sz="2800" dirty="0" smtClean="0">
                <a:sym typeface="Wingdings" pitchFamily="2" charset="2"/>
              </a:rPr>
              <a:t>que différents les individus se coordonnent sur un unique </a:t>
            </a:r>
            <a:r>
              <a:rPr lang="fr-FR" sz="2800" dirty="0" smtClean="0">
                <a:sym typeface="Wingdings" pitchFamily="2" charset="2"/>
              </a:rPr>
              <a:t>contrat</a:t>
            </a:r>
            <a:r>
              <a:rPr lang="fr-FR" sz="2800" dirty="0" smtClean="0">
                <a:sym typeface="Wingdings" pitchFamily="2" charset="2"/>
              </a:rPr>
              <a:t> </a:t>
            </a:r>
            <a:r>
              <a:rPr lang="fr-FR" sz="2800" dirty="0" smtClean="0">
                <a:sym typeface="Wingdings" pitchFamily="2" charset="2"/>
              </a:rPr>
              <a:t> une pizza vaut 4 Euros</a:t>
            </a:r>
          </a:p>
          <a:p>
            <a:pPr eaLnBrk="1" hangingPunct="1">
              <a:lnSpc>
                <a:spcPct val="80000"/>
              </a:lnSpc>
            </a:pPr>
            <a:r>
              <a:rPr lang="fr-FR" sz="2800" dirty="0" smtClean="0">
                <a:sym typeface="Wingdings" pitchFamily="2" charset="2"/>
              </a:rPr>
              <a:t>Mais comme les producteurs sont différents, certains produiront 1400 pizzas et d’autre 1100.</a:t>
            </a:r>
          </a:p>
          <a:p>
            <a:pPr eaLnBrk="1" hangingPunct="1">
              <a:lnSpc>
                <a:spcPct val="80000"/>
              </a:lnSpc>
            </a:pPr>
            <a:r>
              <a:rPr lang="fr-FR" sz="2800" dirty="0" smtClean="0">
                <a:sym typeface="Wingdings" pitchFamily="2" charset="2"/>
              </a:rPr>
              <a:t>Pour les consommateurs, l’hétérogénéité des goûts est aussi préservée: certains consomment ½ pizza, d’autres 2.</a:t>
            </a:r>
            <a:endParaRPr lang="fr-FR" sz="2800" dirty="0" smtClean="0">
              <a:sym typeface="Wingdings"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r-FR" sz="4000" smtClean="0"/>
              <a:t>De l’équilibre sur un marché à l’équilibre général</a:t>
            </a:r>
          </a:p>
        </p:txBody>
      </p:sp>
      <p:sp>
        <p:nvSpPr>
          <p:cNvPr id="15363" name="Rectangle 3"/>
          <p:cNvSpPr>
            <a:spLocks noGrp="1" noChangeArrowheads="1"/>
          </p:cNvSpPr>
          <p:nvPr>
            <p:ph type="body" idx="1"/>
          </p:nvPr>
        </p:nvSpPr>
        <p:spPr>
          <a:xfrm>
            <a:off x="457200" y="1600200"/>
            <a:ext cx="8229600" cy="5257800"/>
          </a:xfrm>
        </p:spPr>
        <p:txBody>
          <a:bodyPr/>
          <a:lstStyle/>
          <a:p>
            <a:pPr eaLnBrk="1" hangingPunct="1">
              <a:lnSpc>
                <a:spcPct val="80000"/>
              </a:lnSpc>
            </a:pPr>
            <a:r>
              <a:rPr lang="fr-FR" sz="2800" dirty="0" smtClean="0">
                <a:sym typeface="Wingdings" pitchFamily="2" charset="2"/>
              </a:rPr>
              <a:t>Si </a:t>
            </a:r>
            <a:r>
              <a:rPr lang="fr-FR" sz="2800" dirty="0" smtClean="0">
                <a:sym typeface="Wingdings" pitchFamily="2" charset="2"/>
              </a:rPr>
              <a:t>les agents veulent boire du coca avec leur pizza, ils vont allouer au mieux leur «budget repas» entre pizza/coca en </a:t>
            </a:r>
            <a:r>
              <a:rPr lang="fr-FR" sz="2800" b="1" i="1" dirty="0" smtClean="0">
                <a:sym typeface="Wingdings" pitchFamily="2" charset="2"/>
              </a:rPr>
              <a:t>fonction de leur prix</a:t>
            </a:r>
            <a:r>
              <a:rPr lang="fr-FR" sz="2800" dirty="0" smtClean="0">
                <a:sym typeface="Wingdings" pitchFamily="2" charset="2"/>
              </a:rPr>
              <a:t>: les échanges s’effectueront si les deux marchés sont simultanément à l’équilibre</a:t>
            </a:r>
            <a:r>
              <a:rPr lang="fr-FR" sz="2800" dirty="0" smtClean="0">
                <a:sym typeface="Wingdings" pitchFamily="2" charset="2"/>
              </a:rPr>
              <a:t>.</a:t>
            </a:r>
          </a:p>
          <a:p>
            <a:pPr eaLnBrk="1" hangingPunct="1">
              <a:lnSpc>
                <a:spcPct val="80000"/>
              </a:lnSpc>
            </a:pPr>
            <a:r>
              <a:rPr lang="fr-FR" sz="2800" dirty="0" smtClean="0">
                <a:sym typeface="Wingdings" pitchFamily="2" charset="2"/>
              </a:rPr>
              <a:t>Dans l’exemple, le prix effectif est de 4€, ce qui réduit de 1€ par pizza, l’anticipation de pouvoir d’achat que l’on peut consacré au coca</a:t>
            </a:r>
            <a:r>
              <a:rPr lang="fr-FR" sz="2800" dirty="0" smtClean="0">
                <a:sym typeface="Wingdings" pitchFamily="2" charset="2"/>
              </a:rPr>
              <a:t> </a:t>
            </a:r>
            <a:r>
              <a:rPr lang="fr-FR" sz="2800" dirty="0" smtClean="0">
                <a:sym typeface="Wingdings" pitchFamily="2" charset="2"/>
              </a:rPr>
              <a:t> il est nécessaire de réviser ses plans pour le coca. </a:t>
            </a:r>
            <a:endParaRPr lang="fr-FR" sz="2800" dirty="0" smtClean="0">
              <a:sym typeface="Wingdings" pitchFamily="2" charset="2"/>
            </a:endParaRPr>
          </a:p>
          <a:p>
            <a:pPr eaLnBrk="1" hangingPunct="1">
              <a:lnSpc>
                <a:spcPct val="80000"/>
              </a:lnSpc>
            </a:pPr>
            <a:r>
              <a:rPr lang="fr-FR" sz="2800" dirty="0" smtClean="0">
                <a:sym typeface="Wingdings" pitchFamily="2" charset="2"/>
              </a:rPr>
              <a:t>Ceci se généralise à une infinité de marché  il est donc nécessaire de connaître tous les prix pour effectuer les «bonnes » allocations budgétaires (demandes et offres) </a:t>
            </a:r>
            <a:endParaRPr lang="fr-FR"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ctrTitle"/>
          </p:nvPr>
        </p:nvSpPr>
        <p:spPr>
          <a:xfrm>
            <a:off x="685800" y="1052736"/>
            <a:ext cx="7772400" cy="2378075"/>
          </a:xfrm>
        </p:spPr>
        <p:txBody>
          <a:bodyPr/>
          <a:lstStyle/>
          <a:p>
            <a:pPr eaLnBrk="1" hangingPunct="1"/>
            <a:r>
              <a:rPr lang="fr-FR" dirty="0" smtClean="0"/>
              <a:t>Section 2 : </a:t>
            </a:r>
            <a:r>
              <a:rPr lang="fr-FR" dirty="0" smtClean="0"/>
              <a:t>La théorie néoclassique et l’efficience</a:t>
            </a:r>
            <a:endParaRPr lang="fr-FR" dirty="0" smtClean="0"/>
          </a:p>
        </p:txBody>
      </p:sp>
      <p:sp>
        <p:nvSpPr>
          <p:cNvPr id="3" name="Rectangle 5"/>
          <p:cNvSpPr>
            <a:spLocks noGrp="1" noChangeArrowheads="1"/>
          </p:cNvSpPr>
          <p:nvPr>
            <p:ph type="subTitle" idx="1"/>
          </p:nvPr>
        </p:nvSpPr>
        <p:spPr>
          <a:xfrm>
            <a:off x="683568" y="3645024"/>
            <a:ext cx="7632848" cy="1752600"/>
          </a:xfrm>
        </p:spPr>
        <p:txBody>
          <a:bodyPr/>
          <a:lstStyle/>
          <a:p>
            <a:pPr algn="l" eaLnBrk="1" hangingPunct="1"/>
            <a:r>
              <a:rPr lang="fr-FR" u="sng" dirty="0" smtClean="0"/>
              <a:t>Idée 1</a:t>
            </a:r>
            <a:r>
              <a:rPr lang="fr-FR" dirty="0" smtClean="0"/>
              <a:t>: l’allocation des ressources </a:t>
            </a:r>
            <a:r>
              <a:rPr lang="fr-FR" dirty="0" smtClean="0"/>
              <a:t>par le marché en vue de produire assure l’inexistence de gâchis</a:t>
            </a:r>
          </a:p>
          <a:p>
            <a:pPr algn="l" eaLnBrk="1" hangingPunct="1"/>
            <a:r>
              <a:rPr lang="fr-FR" u="sng" dirty="0" smtClean="0"/>
              <a:t>Idée 2</a:t>
            </a:r>
            <a:r>
              <a:rPr lang="fr-FR" dirty="0" smtClean="0"/>
              <a:t>: on ne peut pas produire plus que sur un marché concurrentiel</a:t>
            </a:r>
            <a:r>
              <a:rPr lang="fr-FR" dirty="0" smtClean="0"/>
              <a:t>.</a:t>
            </a: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r-FR" sz="4000" smtClean="0"/>
              <a:t>La question de l’efficience dans la production</a:t>
            </a:r>
          </a:p>
        </p:txBody>
      </p:sp>
      <p:sp>
        <p:nvSpPr>
          <p:cNvPr id="17411" name="Rectangle 3"/>
          <p:cNvSpPr>
            <a:spLocks noGrp="1" noChangeArrowheads="1"/>
          </p:cNvSpPr>
          <p:nvPr>
            <p:ph type="body" idx="1"/>
          </p:nvPr>
        </p:nvSpPr>
        <p:spPr>
          <a:xfrm>
            <a:off x="457200" y="1600200"/>
            <a:ext cx="8229600" cy="4997450"/>
          </a:xfrm>
        </p:spPr>
        <p:txBody>
          <a:bodyPr/>
          <a:lstStyle/>
          <a:p>
            <a:pPr eaLnBrk="1" hangingPunct="1">
              <a:lnSpc>
                <a:spcPct val="90000"/>
              </a:lnSpc>
            </a:pPr>
            <a:r>
              <a:rPr lang="fr-FR" b="1" smtClean="0">
                <a:sym typeface="Wingdings" pitchFamily="2" charset="2"/>
              </a:rPr>
              <a:t>Propriété</a:t>
            </a:r>
            <a:r>
              <a:rPr lang="fr-FR" smtClean="0">
                <a:sym typeface="Wingdings" pitchFamily="2" charset="2"/>
              </a:rPr>
              <a:t>:</a:t>
            </a:r>
            <a:r>
              <a:rPr lang="fr-FR" smtClean="0"/>
              <a:t> l’équilibre général de concurrence pure assure l’efficience. </a:t>
            </a:r>
          </a:p>
          <a:p>
            <a:pPr eaLnBrk="1" hangingPunct="1">
              <a:lnSpc>
                <a:spcPct val="90000"/>
              </a:lnSpc>
            </a:pPr>
            <a:r>
              <a:rPr lang="fr-FR" smtClean="0"/>
              <a:t>Signification : Il n’y a pas efficience si des entrepreneurs utilisent plus de travail que nécessaire, alors que d’autres ont des besoins non-satisfaits </a:t>
            </a:r>
            <a:r>
              <a:rPr lang="fr-FR" smtClean="0">
                <a:sym typeface="Wingdings" pitchFamily="2" charset="2"/>
              </a:rPr>
              <a:t> des transferts peuvent améliorer la production total sans diminuer les productions individuelles.</a:t>
            </a:r>
          </a:p>
          <a:p>
            <a:pPr eaLnBrk="1" hangingPunct="1">
              <a:lnSpc>
                <a:spcPct val="90000"/>
              </a:lnSpc>
            </a:pPr>
            <a:r>
              <a:rPr lang="fr-FR" smtClean="0">
                <a:sym typeface="Wingdings" pitchFamily="2" charset="2"/>
              </a:rPr>
              <a:t>Comment l’équilibre concurrentiel évite de telle inefficiences?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fr-FR" sz="4000" smtClean="0"/>
              <a:t>Raisonnement : l’équilibre au sien d’un secteur</a:t>
            </a:r>
          </a:p>
        </p:txBody>
      </p:sp>
      <p:sp>
        <p:nvSpPr>
          <p:cNvPr id="18435" name="Rectangle 3"/>
          <p:cNvSpPr>
            <a:spLocks noGrp="1" noChangeArrowheads="1"/>
          </p:cNvSpPr>
          <p:nvPr>
            <p:ph type="body" idx="1"/>
          </p:nvPr>
        </p:nvSpPr>
        <p:spPr>
          <a:xfrm>
            <a:off x="457200" y="1484313"/>
            <a:ext cx="8229600" cy="5257800"/>
          </a:xfrm>
        </p:spPr>
        <p:txBody>
          <a:bodyPr/>
          <a:lstStyle/>
          <a:p>
            <a:pPr eaLnBrk="1" hangingPunct="1">
              <a:lnSpc>
                <a:spcPct val="90000"/>
              </a:lnSpc>
            </a:pPr>
            <a:r>
              <a:rPr lang="fr-FR" smtClean="0"/>
              <a:t>Hypothèse : initialement, le secteur est à l’équilibre concurrentiel</a:t>
            </a:r>
          </a:p>
          <a:p>
            <a:pPr eaLnBrk="1" hangingPunct="1">
              <a:lnSpc>
                <a:spcPct val="90000"/>
              </a:lnSpc>
            </a:pPr>
            <a:r>
              <a:rPr lang="fr-FR" smtClean="0"/>
              <a:t>Une «autorité» décide de déplacer une unité de travail d’un producteur vers un autre producteur au sein du secteur.</a:t>
            </a:r>
          </a:p>
          <a:p>
            <a:pPr eaLnBrk="1" hangingPunct="1">
              <a:lnSpc>
                <a:spcPct val="90000"/>
              </a:lnSpc>
            </a:pPr>
            <a:r>
              <a:rPr lang="fr-FR" b="1" i="1" smtClean="0"/>
              <a:t>Gain</a:t>
            </a:r>
            <a:r>
              <a:rPr lang="fr-FR" smtClean="0"/>
              <a:t> : si et seulement si la perte infligée au 1er producteur est inférieure à l’accroissement de production du 2d producteur.</a:t>
            </a:r>
          </a:p>
          <a:p>
            <a:pPr eaLnBrk="1" hangingPunct="1">
              <a:lnSpc>
                <a:spcPct val="90000"/>
              </a:lnSpc>
            </a:pPr>
            <a:r>
              <a:rPr lang="fr-FR" smtClean="0"/>
              <a:t>Ceci n’est pas possible à l’équilibre concurrentiel, pourquoi?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765175"/>
            <a:ext cx="8229600" cy="5360988"/>
          </a:xfrm>
        </p:spPr>
        <p:txBody>
          <a:bodyPr/>
          <a:lstStyle/>
          <a:p>
            <a:pPr eaLnBrk="1" hangingPunct="1">
              <a:lnSpc>
                <a:spcPct val="90000"/>
              </a:lnSpc>
            </a:pPr>
            <a:r>
              <a:rPr lang="fr-FR" b="1" i="1" dirty="0" smtClean="0"/>
              <a:t>1)</a:t>
            </a:r>
            <a:r>
              <a:rPr lang="fr-FR" dirty="0" smtClean="0"/>
              <a:t> initialement, si producteur 1 avait embauché la dernière unité de travail </a:t>
            </a:r>
            <a:r>
              <a:rPr lang="fr-FR" dirty="0" smtClean="0">
                <a:sym typeface="Wingdings" pitchFamily="2" charset="2"/>
              </a:rPr>
              <a:t>  </a:t>
            </a:r>
            <a:r>
              <a:rPr lang="fr-FR" dirty="0" smtClean="0">
                <a:solidFill>
                  <a:srgbClr val="FF0000"/>
                </a:solidFill>
                <a:sym typeface="Wingdings" pitchFamily="2" charset="2"/>
              </a:rPr>
              <a:t>anticipation</a:t>
            </a:r>
            <a:r>
              <a:rPr lang="fr-FR" dirty="0" smtClean="0">
                <a:sym typeface="Wingdings" pitchFamily="2" charset="2"/>
              </a:rPr>
              <a:t> d’un gain associé </a:t>
            </a:r>
            <a:r>
              <a:rPr lang="fr-FR" b="1" i="1" dirty="0" smtClean="0">
                <a:sym typeface="Wingdings" pitchFamily="2" charset="2"/>
              </a:rPr>
              <a:t>au moins</a:t>
            </a:r>
            <a:r>
              <a:rPr lang="fr-FR" dirty="0" smtClean="0">
                <a:sym typeface="Wingdings" pitchFamily="2" charset="2"/>
              </a:rPr>
              <a:t> égal au salaire.</a:t>
            </a:r>
          </a:p>
          <a:p>
            <a:pPr eaLnBrk="1" hangingPunct="1">
              <a:lnSpc>
                <a:spcPct val="90000"/>
              </a:lnSpc>
            </a:pPr>
            <a:r>
              <a:rPr lang="fr-FR" b="1" i="1" dirty="0" smtClean="0">
                <a:sym typeface="Wingdings" pitchFamily="2" charset="2"/>
              </a:rPr>
              <a:t>1bis)</a:t>
            </a:r>
            <a:r>
              <a:rPr lang="fr-FR" dirty="0" smtClean="0">
                <a:sym typeface="Wingdings" pitchFamily="2" charset="2"/>
              </a:rPr>
              <a:t> si le producteur 2 n’avait pas embauché cette unité de travail  </a:t>
            </a:r>
            <a:r>
              <a:rPr lang="fr-FR" dirty="0" smtClean="0">
                <a:solidFill>
                  <a:srgbClr val="FF0000"/>
                </a:solidFill>
                <a:sym typeface="Wingdings" pitchFamily="2" charset="2"/>
              </a:rPr>
              <a:t>anticipation</a:t>
            </a:r>
            <a:r>
              <a:rPr lang="fr-FR" dirty="0" smtClean="0">
                <a:sym typeface="Wingdings" pitchFamily="2" charset="2"/>
              </a:rPr>
              <a:t> que la recette associée était </a:t>
            </a:r>
            <a:r>
              <a:rPr lang="fr-FR" b="1" i="1" dirty="0" smtClean="0">
                <a:sym typeface="Wingdings" pitchFamily="2" charset="2"/>
              </a:rPr>
              <a:t>inférieure </a:t>
            </a:r>
            <a:r>
              <a:rPr lang="fr-FR" dirty="0" smtClean="0">
                <a:sym typeface="Wingdings" pitchFamily="2" charset="2"/>
              </a:rPr>
              <a:t>au salaire.</a:t>
            </a:r>
          </a:p>
          <a:p>
            <a:pPr eaLnBrk="1" hangingPunct="1">
              <a:lnSpc>
                <a:spcPct val="90000"/>
              </a:lnSpc>
            </a:pPr>
            <a:r>
              <a:rPr lang="fr-FR" dirty="0" smtClean="0">
                <a:sym typeface="Wingdings" pitchFamily="2" charset="2"/>
              </a:rPr>
              <a:t>Décision de « l’autorité » </a:t>
            </a:r>
          </a:p>
          <a:p>
            <a:pPr eaLnBrk="1" hangingPunct="1">
              <a:lnSpc>
                <a:spcPct val="90000"/>
              </a:lnSpc>
              <a:buFont typeface="Symbol" pitchFamily="18" charset="2"/>
              <a:buChar char="Þ"/>
            </a:pPr>
            <a:r>
              <a:rPr lang="fr-FR" dirty="0" smtClean="0"/>
              <a:t> Producteur 1 renoncer à un bénéfice.</a:t>
            </a:r>
          </a:p>
          <a:p>
            <a:pPr eaLnBrk="1" hangingPunct="1">
              <a:lnSpc>
                <a:spcPct val="90000"/>
              </a:lnSpc>
              <a:buFont typeface="Symbol" pitchFamily="18" charset="2"/>
              <a:buChar char="Þ"/>
            </a:pPr>
            <a:r>
              <a:rPr lang="fr-FR" dirty="0" smtClean="0"/>
              <a:t> Producteur 2 supporter un coût supplémentaire.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23528" y="4437112"/>
            <a:ext cx="8568952" cy="172819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1800" b="0" i="0" u="sng" strike="noStrike" cap="none" normalizeH="0" baseline="0" smtClean="0">
              <a:ln>
                <a:noFill/>
              </a:ln>
              <a:solidFill>
                <a:schemeClr val="tx1"/>
              </a:solidFill>
              <a:effectLst/>
              <a:latin typeface="Arial" pitchFamily="34" charset="0"/>
            </a:endParaRPr>
          </a:p>
        </p:txBody>
      </p:sp>
      <p:sp>
        <p:nvSpPr>
          <p:cNvPr id="3074" name="Rectangle 2"/>
          <p:cNvSpPr>
            <a:spLocks noGrp="1" noChangeArrowheads="1"/>
          </p:cNvSpPr>
          <p:nvPr>
            <p:ph type="title"/>
          </p:nvPr>
        </p:nvSpPr>
        <p:spPr/>
        <p:txBody>
          <a:bodyPr/>
          <a:lstStyle/>
          <a:p>
            <a:pPr eaLnBrk="1" hangingPunct="1"/>
            <a:r>
              <a:rPr lang="fr-FR" smtClean="0"/>
              <a:t>Introduction</a:t>
            </a:r>
          </a:p>
        </p:txBody>
      </p:sp>
      <p:sp>
        <p:nvSpPr>
          <p:cNvPr id="3075" name="Rectangle 3"/>
          <p:cNvSpPr>
            <a:spLocks noGrp="1" noChangeArrowheads="1"/>
          </p:cNvSpPr>
          <p:nvPr>
            <p:ph type="body" idx="1"/>
          </p:nvPr>
        </p:nvSpPr>
        <p:spPr>
          <a:xfrm>
            <a:off x="323528" y="1483568"/>
            <a:ext cx="8640960" cy="5257800"/>
          </a:xfrm>
        </p:spPr>
        <p:txBody>
          <a:bodyPr/>
          <a:lstStyle/>
          <a:p>
            <a:pPr eaLnBrk="1" hangingPunct="1">
              <a:lnSpc>
                <a:spcPct val="90000"/>
              </a:lnSpc>
            </a:pPr>
            <a:r>
              <a:rPr lang="fr-FR" sz="2800" dirty="0" smtClean="0"/>
              <a:t>Comment expliquer l’ensemble des échanges observés dans un cadre théorique cohérent ?</a:t>
            </a:r>
          </a:p>
          <a:p>
            <a:pPr eaLnBrk="1" hangingPunct="1">
              <a:lnSpc>
                <a:spcPct val="90000"/>
              </a:lnSpc>
            </a:pPr>
            <a:r>
              <a:rPr lang="fr-FR" sz="2800" dirty="0" smtClean="0"/>
              <a:t>Pourquoi chercher un cadre théorique englobant?</a:t>
            </a:r>
          </a:p>
          <a:p>
            <a:pPr eaLnBrk="1" hangingPunct="1">
              <a:lnSpc>
                <a:spcPct val="90000"/>
              </a:lnSpc>
              <a:buFont typeface="Symbol" pitchFamily="18" charset="2"/>
              <a:buChar char="Þ"/>
            </a:pPr>
            <a:r>
              <a:rPr lang="fr-FR" sz="2800" dirty="0" smtClean="0"/>
              <a:t> Comprendre les interactions et évaluer (positif et normatif) l’incidences des décisions d’un agent quelconque sur les actions et les résultats des autres agents agissant sur d’autres marchés.</a:t>
            </a:r>
          </a:p>
          <a:p>
            <a:pPr eaLnBrk="1" hangingPunct="1">
              <a:lnSpc>
                <a:spcPct val="90000"/>
              </a:lnSpc>
            </a:pPr>
            <a:r>
              <a:rPr lang="fr-FR" sz="2800" dirty="0" smtClean="0"/>
              <a:t>La théorie néo-classique : le marché fonctionne</a:t>
            </a:r>
          </a:p>
          <a:p>
            <a:pPr marL="514350" indent="-514350" eaLnBrk="1" hangingPunct="1">
              <a:lnSpc>
                <a:spcPct val="90000"/>
              </a:lnSpc>
              <a:buAutoNum type="arabicPeriod"/>
            </a:pPr>
            <a:r>
              <a:rPr lang="fr-FR" sz="2800" dirty="0" smtClean="0"/>
              <a:t>Il gère toutes les différences</a:t>
            </a:r>
          </a:p>
          <a:p>
            <a:pPr marL="514350" indent="-514350" eaLnBrk="1" hangingPunct="1">
              <a:lnSpc>
                <a:spcPct val="90000"/>
              </a:lnSpc>
              <a:buAutoNum type="arabicPeriod"/>
            </a:pPr>
            <a:r>
              <a:rPr lang="fr-FR" sz="2800" dirty="0" smtClean="0"/>
              <a:t>Il assure l’efficience (production et consommation)</a:t>
            </a:r>
            <a:endParaRPr lang="fr-FR"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549275"/>
            <a:ext cx="8229600" cy="5576888"/>
          </a:xfrm>
        </p:spPr>
        <p:txBody>
          <a:bodyPr/>
          <a:lstStyle/>
          <a:p>
            <a:pPr eaLnBrk="1" hangingPunct="1"/>
            <a:r>
              <a:rPr lang="fr-FR" sz="2800" b="1" i="1" dirty="0" smtClean="0"/>
              <a:t>2)</a:t>
            </a:r>
            <a:r>
              <a:rPr lang="fr-FR" sz="2800" dirty="0" smtClean="0"/>
              <a:t> A l’équilibre concurrentiel, il n’y a qu’un seul prix sur les marchés </a:t>
            </a:r>
            <a:r>
              <a:rPr lang="fr-FR" sz="2800" dirty="0" smtClean="0">
                <a:sym typeface="Wingdings" pitchFamily="2" charset="2"/>
              </a:rPr>
              <a:t> il n’y a donc qu’un unique taux de </a:t>
            </a:r>
            <a:r>
              <a:rPr lang="fr-FR" sz="2800" dirty="0" smtClean="0">
                <a:sym typeface="Wingdings" pitchFamily="2" charset="2"/>
              </a:rPr>
              <a:t>salaire et un seul prix de vente.</a:t>
            </a:r>
            <a:endParaRPr lang="fr-FR" sz="2800" dirty="0" smtClean="0">
              <a:sym typeface="Wingdings" pitchFamily="2" charset="2"/>
            </a:endParaRPr>
          </a:p>
          <a:p>
            <a:pPr eaLnBrk="1" hangingPunct="1"/>
            <a:r>
              <a:rPr lang="fr-FR" sz="2800" b="1" i="1" dirty="0" smtClean="0">
                <a:sym typeface="Wingdings" pitchFamily="2" charset="2"/>
              </a:rPr>
              <a:t>2bis)</a:t>
            </a:r>
            <a:r>
              <a:rPr lang="fr-FR" sz="2800" dirty="0" smtClean="0">
                <a:sym typeface="Wingdings" pitchFamily="2" charset="2"/>
              </a:rPr>
              <a:t> la recette que l’on retire au producteur 1 est au moins égale à la recette que l’on octroie au producteur 2,</a:t>
            </a:r>
          </a:p>
          <a:p>
            <a:pPr eaLnBrk="1" hangingPunct="1"/>
            <a:r>
              <a:rPr lang="fr-FR" sz="2800" b="1" i="1" dirty="0" smtClean="0">
                <a:sym typeface="Wingdings" pitchFamily="2" charset="2"/>
              </a:rPr>
              <a:t>3)</a:t>
            </a:r>
            <a:r>
              <a:rPr lang="fr-FR" sz="2800" dirty="0" smtClean="0">
                <a:sym typeface="Wingdings" pitchFamily="2" charset="2"/>
              </a:rPr>
              <a:t> La loi du prix unique </a:t>
            </a:r>
            <a:r>
              <a:rPr lang="fr-FR" sz="2800" dirty="0" smtClean="0">
                <a:sym typeface="Wingdings" pitchFamily="2" charset="2"/>
              </a:rPr>
              <a:t>empêche le producteur 2 de vendre plus cher pour couvrir ces pertes</a:t>
            </a:r>
            <a:endParaRPr lang="fr-FR" sz="2800" dirty="0" smtClean="0">
              <a:sym typeface="Wingdings" pitchFamily="2" charset="2"/>
            </a:endParaRPr>
          </a:p>
          <a:p>
            <a:pPr eaLnBrk="1" hangingPunct="1">
              <a:buFont typeface="Symbol" pitchFamily="18" charset="2"/>
              <a:buChar char="Þ"/>
            </a:pPr>
            <a:r>
              <a:rPr lang="fr-FR" sz="2800" dirty="0" smtClean="0"/>
              <a:t> </a:t>
            </a:r>
            <a:r>
              <a:rPr lang="fr-FR" sz="2800" i="1" dirty="0" smtClean="0"/>
              <a:t>Ce que l’on «donne» au producteur 2 ne lui permet donc pas de faire mieux que ce </a:t>
            </a:r>
            <a:r>
              <a:rPr lang="fr-FR" sz="2800" i="1" dirty="0" smtClean="0"/>
              <a:t>qu’aurait </a:t>
            </a:r>
            <a:r>
              <a:rPr lang="fr-FR" sz="2800" i="1" dirty="0" smtClean="0"/>
              <a:t>fait le producteur 1 avec cette unité de travail.</a:t>
            </a:r>
          </a:p>
          <a:p>
            <a:pPr eaLnBrk="1" hangingPunct="1">
              <a:buFont typeface="Symbol" pitchFamily="18" charset="2"/>
              <a:buChar char="Þ"/>
            </a:pPr>
            <a:endParaRPr lang="fr-FR" sz="2800" dirty="0" smtClean="0"/>
          </a:p>
          <a:p>
            <a:pPr eaLnBrk="1" hangingPunct="1">
              <a:buFontTx/>
              <a:buNone/>
            </a:pPr>
            <a:endParaRPr lang="fr-FR"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fr-FR" sz="4000" smtClean="0"/>
              <a:t>Une illustration : l’allocation de l’emploi entre 2 boulangeries</a:t>
            </a:r>
          </a:p>
        </p:txBody>
      </p:sp>
      <p:sp>
        <p:nvSpPr>
          <p:cNvPr id="21507" name="Rectangle 3"/>
          <p:cNvSpPr>
            <a:spLocks noGrp="1" noChangeArrowheads="1"/>
          </p:cNvSpPr>
          <p:nvPr>
            <p:ph type="body" idx="1"/>
          </p:nvPr>
        </p:nvSpPr>
        <p:spPr/>
        <p:txBody>
          <a:bodyPr/>
          <a:lstStyle/>
          <a:p>
            <a:pPr eaLnBrk="1" hangingPunct="1">
              <a:lnSpc>
                <a:spcPct val="90000"/>
              </a:lnSpc>
            </a:pPr>
            <a:r>
              <a:rPr lang="fr-FR" smtClean="0"/>
              <a:t>Hypothèse 1 : les deux boulangeries sont différentes (matériel) </a:t>
            </a:r>
          </a:p>
          <a:p>
            <a:pPr eaLnBrk="1" hangingPunct="1">
              <a:lnSpc>
                <a:spcPct val="90000"/>
              </a:lnSpc>
            </a:pPr>
            <a:r>
              <a:rPr lang="fr-FR" smtClean="0"/>
              <a:t>Hypothèse 2 : le seul facteur «variable» est la quantité de travail (l’emploi). </a:t>
            </a:r>
          </a:p>
          <a:p>
            <a:pPr eaLnBrk="1" hangingPunct="1">
              <a:lnSpc>
                <a:spcPct val="90000"/>
              </a:lnSpc>
            </a:pPr>
            <a:r>
              <a:rPr lang="fr-FR" smtClean="0"/>
              <a:t>Hypothèse 3 : le travail est «homogène», il s’agit des unités de travail fournies par les «mitrons»</a:t>
            </a:r>
          </a:p>
          <a:p>
            <a:pPr eaLnBrk="1" hangingPunct="1">
              <a:lnSpc>
                <a:spcPct val="90000"/>
              </a:lnSpc>
            </a:pPr>
            <a:r>
              <a:rPr lang="fr-FR" smtClean="0"/>
              <a:t>Hypothèse 4 : le bien produit est identique, il s’agit du pain.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
          <p:cNvSpPr>
            <a:spLocks noGrp="1" noChangeArrowheads="1"/>
          </p:cNvSpPr>
          <p:nvPr>
            <p:ph type="title"/>
          </p:nvPr>
        </p:nvSpPr>
        <p:spPr/>
        <p:txBody>
          <a:bodyPr/>
          <a:lstStyle/>
          <a:p>
            <a:pPr eaLnBrk="1" hangingPunct="1"/>
            <a:r>
              <a:rPr lang="fr-FR" smtClean="0"/>
              <a:t>Boulangerie 1</a:t>
            </a:r>
          </a:p>
        </p:txBody>
      </p:sp>
      <p:graphicFrame>
        <p:nvGraphicFramePr>
          <p:cNvPr id="37044" name="Group 180"/>
          <p:cNvGraphicFramePr>
            <a:graphicFrameLocks noGrp="1"/>
          </p:cNvGraphicFramePr>
          <p:nvPr>
            <p:ph type="tbl" idx="1"/>
          </p:nvPr>
        </p:nvGraphicFramePr>
        <p:xfrm>
          <a:off x="457200" y="1600200"/>
          <a:ext cx="8229600" cy="4777742"/>
        </p:xfrm>
        <a:graphic>
          <a:graphicData uri="http://schemas.openxmlformats.org/drawingml/2006/table">
            <a:tbl>
              <a:tblPr/>
              <a:tblGrid>
                <a:gridCol w="1176338"/>
                <a:gridCol w="1174750"/>
                <a:gridCol w="1176337"/>
                <a:gridCol w="1092200"/>
                <a:gridCol w="1366838"/>
                <a:gridCol w="1066800"/>
                <a:gridCol w="1176337"/>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Q. 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travail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Q. 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Produit marginal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Prix anticipé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Recette marginale anticipée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Salaire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Profit marginal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1345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1366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1384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1414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fr-FR" smtClean="0"/>
              <a:t>Concepts et définitions</a:t>
            </a:r>
          </a:p>
        </p:txBody>
      </p:sp>
      <p:sp>
        <p:nvSpPr>
          <p:cNvPr id="23555" name="Rectangle 3"/>
          <p:cNvSpPr>
            <a:spLocks noGrp="1" noChangeArrowheads="1"/>
          </p:cNvSpPr>
          <p:nvPr>
            <p:ph type="body" idx="1"/>
          </p:nvPr>
        </p:nvSpPr>
        <p:spPr>
          <a:xfrm>
            <a:off x="457200" y="1412875"/>
            <a:ext cx="8229600" cy="5068888"/>
          </a:xfrm>
        </p:spPr>
        <p:txBody>
          <a:bodyPr/>
          <a:lstStyle/>
          <a:p>
            <a:pPr eaLnBrk="1" hangingPunct="1">
              <a:lnSpc>
                <a:spcPct val="90000"/>
              </a:lnSpc>
            </a:pPr>
            <a:r>
              <a:rPr lang="fr-FR" sz="2800" b="1" dirty="0" smtClean="0"/>
              <a:t>Produit marginal</a:t>
            </a:r>
            <a:r>
              <a:rPr lang="fr-FR" sz="2800" dirty="0" smtClean="0"/>
              <a:t> (</a:t>
            </a:r>
            <a:r>
              <a:rPr lang="fr-FR" sz="2800" i="1" dirty="0" smtClean="0"/>
              <a:t>PM</a:t>
            </a:r>
            <a:r>
              <a:rPr lang="fr-FR" sz="2800" dirty="0" smtClean="0"/>
              <a:t>) : nombre de pains supplémentaires issus de l’embauche d’un employé supplémentaire</a:t>
            </a:r>
          </a:p>
          <a:p>
            <a:pPr eaLnBrk="1" hangingPunct="1">
              <a:lnSpc>
                <a:spcPct val="90000"/>
              </a:lnSpc>
            </a:pPr>
            <a:r>
              <a:rPr lang="fr-FR" sz="2800" b="1" dirty="0" smtClean="0"/>
              <a:t>Recette marginale anticipée</a:t>
            </a:r>
            <a:r>
              <a:rPr lang="fr-FR" sz="2800" dirty="0" smtClean="0"/>
              <a:t> (</a:t>
            </a:r>
            <a:r>
              <a:rPr lang="fr-FR" sz="2800" i="1" dirty="0" err="1" smtClean="0"/>
              <a:t>RM</a:t>
            </a:r>
            <a:r>
              <a:rPr lang="fr-FR" sz="2800" i="1" baseline="30000" dirty="0" err="1" smtClean="0"/>
              <a:t>a</a:t>
            </a:r>
            <a:r>
              <a:rPr lang="fr-FR" sz="2800" dirty="0" smtClean="0"/>
              <a:t>) : produit du nombre de pains supplémentaires issus de l’embauche d’un employé par le prix de vente anticipé (</a:t>
            </a:r>
            <a:r>
              <a:rPr lang="fr-FR" sz="2800" i="1" dirty="0" err="1" smtClean="0"/>
              <a:t>p</a:t>
            </a:r>
            <a:r>
              <a:rPr lang="fr-FR" sz="2800" i="1" baseline="30000" dirty="0" err="1" smtClean="0"/>
              <a:t>a</a:t>
            </a:r>
            <a:r>
              <a:rPr lang="fr-FR" sz="2800" dirty="0" smtClean="0"/>
              <a:t>)  			  </a:t>
            </a:r>
          </a:p>
          <a:p>
            <a:pPr eaLnBrk="1" hangingPunct="1">
              <a:lnSpc>
                <a:spcPct val="90000"/>
              </a:lnSpc>
              <a:buFontTx/>
              <a:buNone/>
            </a:pPr>
            <a:r>
              <a:rPr lang="fr-FR" sz="2800" dirty="0" smtClean="0">
                <a:sym typeface="Wingdings" pitchFamily="2" charset="2"/>
              </a:rPr>
              <a:t>			 </a:t>
            </a:r>
            <a:r>
              <a:rPr lang="fr-FR" sz="2800" i="1" dirty="0" err="1" smtClean="0"/>
              <a:t>RM</a:t>
            </a:r>
            <a:r>
              <a:rPr lang="fr-FR" sz="2800" i="1" baseline="30000" dirty="0" err="1" smtClean="0"/>
              <a:t>a</a:t>
            </a:r>
            <a:r>
              <a:rPr lang="fr-FR" sz="2800" i="1" dirty="0" smtClean="0"/>
              <a:t> = </a:t>
            </a:r>
            <a:r>
              <a:rPr lang="fr-FR" sz="2800" i="1" dirty="0" err="1" smtClean="0"/>
              <a:t>p</a:t>
            </a:r>
            <a:r>
              <a:rPr lang="fr-FR" sz="2800" i="1" baseline="30000" dirty="0" err="1" smtClean="0"/>
              <a:t>a</a:t>
            </a:r>
            <a:r>
              <a:rPr lang="fr-FR" sz="2800" i="1" baseline="30000" dirty="0" smtClean="0"/>
              <a:t> </a:t>
            </a:r>
            <a:r>
              <a:rPr lang="fr-FR" sz="2800" i="1" dirty="0" smtClean="0"/>
              <a:t> X PM</a:t>
            </a:r>
          </a:p>
          <a:p>
            <a:pPr eaLnBrk="1" hangingPunct="1">
              <a:lnSpc>
                <a:spcPct val="90000"/>
              </a:lnSpc>
            </a:pPr>
            <a:r>
              <a:rPr lang="fr-FR" sz="2800" b="1" dirty="0" smtClean="0"/>
              <a:t>Profit marginal anticipé</a:t>
            </a:r>
            <a:r>
              <a:rPr lang="fr-FR" sz="2800" dirty="0" smtClean="0"/>
              <a:t> : le gain net des coûts du travail associé au surplus de recette issu de l’embauche d’un employé supplémentaire  </a:t>
            </a:r>
          </a:p>
          <a:p>
            <a:pPr eaLnBrk="1" hangingPunct="1">
              <a:lnSpc>
                <a:spcPct val="90000"/>
              </a:lnSpc>
              <a:buFontTx/>
              <a:buNone/>
            </a:pPr>
            <a:r>
              <a:rPr lang="fr-FR" sz="2800" dirty="0" smtClean="0">
                <a:sym typeface="Wingdings" pitchFamily="2" charset="2"/>
              </a:rPr>
              <a:t>			 </a:t>
            </a:r>
            <a:r>
              <a:rPr lang="fr-FR" sz="2800" i="1" dirty="0" err="1" smtClean="0"/>
              <a:t>p</a:t>
            </a:r>
            <a:r>
              <a:rPr lang="fr-FR" sz="2800" i="1" baseline="30000" dirty="0" err="1" smtClean="0"/>
              <a:t>a</a:t>
            </a:r>
            <a:r>
              <a:rPr lang="fr-FR" sz="2800" i="1" baseline="30000" dirty="0" smtClean="0"/>
              <a:t> </a:t>
            </a:r>
            <a:r>
              <a:rPr lang="fr-FR" sz="2800" i="1" dirty="0" smtClean="0"/>
              <a:t> X PM - W</a:t>
            </a:r>
          </a:p>
          <a:p>
            <a:pPr eaLnBrk="1" hangingPunct="1">
              <a:lnSpc>
                <a:spcPct val="90000"/>
              </a:lnSpc>
            </a:pPr>
            <a:endParaRPr lang="fr-FR"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FR" sz="4000" smtClean="0"/>
              <a:t>Rendements économiques de la boulangerie 1</a:t>
            </a:r>
          </a:p>
        </p:txBody>
      </p:sp>
      <p:sp>
        <p:nvSpPr>
          <p:cNvPr id="24579" name="Rectangle 3"/>
          <p:cNvSpPr>
            <a:spLocks noGrp="1" noChangeArrowheads="1"/>
          </p:cNvSpPr>
          <p:nvPr>
            <p:ph type="body" idx="1"/>
          </p:nvPr>
        </p:nvSpPr>
        <p:spPr>
          <a:xfrm>
            <a:off x="457200" y="1484313"/>
            <a:ext cx="8229600" cy="4997450"/>
          </a:xfrm>
        </p:spPr>
        <p:txBody>
          <a:bodyPr/>
          <a:lstStyle/>
          <a:p>
            <a:pPr eaLnBrk="1" hangingPunct="1">
              <a:lnSpc>
                <a:spcPct val="90000"/>
              </a:lnSpc>
            </a:pPr>
            <a:r>
              <a:rPr lang="fr-FR" sz="2800" smtClean="0"/>
              <a:t>Les rendements sont décroissants </a:t>
            </a:r>
            <a:r>
              <a:rPr lang="fr-FR" sz="2800" smtClean="0">
                <a:sym typeface="Wingdings" pitchFamily="2" charset="2"/>
              </a:rPr>
              <a:t> le 70ème mitrons permet de moins accroître la production que le 69ème. </a:t>
            </a:r>
          </a:p>
          <a:p>
            <a:pPr eaLnBrk="1" hangingPunct="1">
              <a:lnSpc>
                <a:spcPct val="90000"/>
              </a:lnSpc>
            </a:pPr>
            <a:r>
              <a:rPr lang="fr-FR" sz="2800" smtClean="0">
                <a:sym typeface="Wingdings" pitchFamily="2" charset="2"/>
              </a:rPr>
              <a:t>La recette marginale anticipée, ou taux d’accroissement de la recette anticipée, décroît. Attention : anticipée </a:t>
            </a:r>
            <a:r>
              <a:rPr lang="fr-FR" sz="2800" smtClean="0">
                <a:cs typeface="Arial" charset="0"/>
                <a:sym typeface="Wingdings" pitchFamily="2" charset="2"/>
              </a:rPr>
              <a:t>≠ effectif  prix anticipés avant les ventes ≠ </a:t>
            </a:r>
            <a:r>
              <a:rPr lang="fr-FR" sz="2800" smtClean="0">
                <a:sym typeface="Wingdings" pitchFamily="2" charset="2"/>
              </a:rPr>
              <a:t>prix après production et ventes</a:t>
            </a:r>
          </a:p>
          <a:p>
            <a:pPr eaLnBrk="1" hangingPunct="1">
              <a:lnSpc>
                <a:spcPct val="90000"/>
              </a:lnSpc>
            </a:pPr>
            <a:r>
              <a:rPr lang="fr-FR" sz="2800" smtClean="0">
                <a:sym typeface="Wingdings" pitchFamily="2" charset="2"/>
              </a:rPr>
              <a:t>Chaque producteur cherche à avoir un profit maximal : le profit est maximal si embaucher moins ou plus implique une perte de profit </a:t>
            </a:r>
          </a:p>
          <a:p>
            <a:pPr eaLnBrk="1" hangingPunct="1">
              <a:lnSpc>
                <a:spcPct val="90000"/>
              </a:lnSpc>
              <a:buFontTx/>
              <a:buNone/>
            </a:pPr>
            <a:r>
              <a:rPr lang="fr-FR" sz="2800" smtClean="0">
                <a:sym typeface="Wingdings" pitchFamily="2" charset="2"/>
              </a:rPr>
              <a:t>			 </a:t>
            </a:r>
            <a:r>
              <a:rPr lang="fr-FR" sz="2800" i="1" smtClean="0"/>
              <a:t>p</a:t>
            </a:r>
            <a:r>
              <a:rPr lang="fr-FR" sz="2800" i="1" baseline="30000" smtClean="0"/>
              <a:t>a </a:t>
            </a:r>
            <a:r>
              <a:rPr lang="fr-FR" sz="2800" i="1" smtClean="0"/>
              <a:t> X PM </a:t>
            </a:r>
            <a:r>
              <a:rPr lang="fr-FR" sz="2800" i="1" smtClean="0">
                <a:cs typeface="Arial" charset="0"/>
              </a:rPr>
              <a:t>≥</a:t>
            </a:r>
            <a:r>
              <a:rPr lang="fr-FR" sz="2800" i="1" smtClean="0"/>
              <a:t> W</a:t>
            </a:r>
            <a:endParaRPr lang="fr-FR" sz="2800" smtClean="0">
              <a:sym typeface="Wingdings" pitchFamily="2" charset="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15888"/>
            <a:ext cx="8229600" cy="1143000"/>
          </a:xfrm>
        </p:spPr>
        <p:txBody>
          <a:bodyPr/>
          <a:lstStyle/>
          <a:p>
            <a:pPr eaLnBrk="1" hangingPunct="1"/>
            <a:r>
              <a:rPr lang="fr-FR" smtClean="0"/>
              <a:t>Boulangeries 1 / </a:t>
            </a:r>
            <a:r>
              <a:rPr lang="fr-FR" smtClean="0">
                <a:solidFill>
                  <a:srgbClr val="FF0000"/>
                </a:solidFill>
              </a:rPr>
              <a:t>2</a:t>
            </a:r>
          </a:p>
        </p:txBody>
      </p:sp>
      <p:graphicFrame>
        <p:nvGraphicFramePr>
          <p:cNvPr id="40016" name="Group 80"/>
          <p:cNvGraphicFramePr>
            <a:graphicFrameLocks noGrp="1"/>
          </p:cNvGraphicFramePr>
          <p:nvPr>
            <p:ph type="tbl" idx="1"/>
          </p:nvPr>
        </p:nvGraphicFramePr>
        <p:xfrm>
          <a:off x="179388" y="1341438"/>
          <a:ext cx="8713787" cy="5486400"/>
        </p:xfrm>
        <a:graphic>
          <a:graphicData uri="http://schemas.openxmlformats.org/drawingml/2006/table">
            <a:tbl>
              <a:tblPr/>
              <a:tblGrid>
                <a:gridCol w="1246187"/>
                <a:gridCol w="1243013"/>
                <a:gridCol w="1398587"/>
                <a:gridCol w="1081088"/>
                <a:gridCol w="1370012"/>
                <a:gridCol w="1128713"/>
                <a:gridCol w="1246187"/>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Q. 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travail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Q. 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Produit marginal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Prix anticipé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Recette marginale anticipée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Salaire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pitchFamily="34" charset="0"/>
                        </a:rPr>
                        <a:t>Profit marginal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67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1345 </a:t>
                      </a:r>
                      <a:r>
                        <a:rPr kumimoji="0" lang="fr-FR" sz="2400" b="0" i="0" u="none" strike="noStrike" cap="none" normalizeH="0" baseline="0" smtClean="0">
                          <a:ln>
                            <a:noFill/>
                          </a:ln>
                          <a:solidFill>
                            <a:srgbClr val="FF0000"/>
                          </a:solidFill>
                          <a:effectLst/>
                          <a:latin typeface="Arial" pitchFamily="34" charset="0"/>
                        </a:rPr>
                        <a:t>1050,5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68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1366 </a:t>
                      </a:r>
                      <a:r>
                        <a:rPr kumimoji="0" lang="fr-FR" sz="2400" b="0" i="0" u="none" strike="noStrike" cap="none" normalizeH="0" baseline="0" smtClean="0">
                          <a:ln>
                            <a:noFill/>
                          </a:ln>
                          <a:solidFill>
                            <a:srgbClr val="FF0000"/>
                          </a:solidFill>
                          <a:effectLst/>
                          <a:latin typeface="Arial" pitchFamily="34" charset="0"/>
                        </a:rPr>
                        <a:t>1068,0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21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17,5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84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24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69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1384 </a:t>
                      </a:r>
                      <a:r>
                        <a:rPr kumimoji="0" lang="fr-FR" sz="2400" b="0" i="0" u="none" strike="noStrike" cap="none" normalizeH="0" baseline="0" smtClean="0">
                          <a:ln>
                            <a:noFill/>
                          </a:ln>
                          <a:solidFill>
                            <a:srgbClr val="FF0000"/>
                          </a:solidFill>
                          <a:effectLst/>
                          <a:latin typeface="Arial" pitchFamily="34" charset="0"/>
                        </a:rPr>
                        <a:t>1084,5</a:t>
                      </a:r>
                      <a:r>
                        <a:rPr kumimoji="0" lang="fr-FR" sz="2400" b="0" i="0" u="none" strike="noStrike" cap="none" normalizeH="0" baseline="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18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72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12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70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1400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 </a:t>
                      </a:r>
                      <a:r>
                        <a:rPr kumimoji="0" lang="fr-FR" sz="2400" b="0" i="0" u="none" strike="noStrike" cap="none" normalizeH="0" baseline="0" smtClean="0">
                          <a:ln>
                            <a:noFill/>
                          </a:ln>
                          <a:solidFill>
                            <a:srgbClr val="FF0000"/>
                          </a:solidFill>
                          <a:effectLst/>
                          <a:latin typeface="Arial" pitchFamily="34" charset="0"/>
                        </a:rPr>
                        <a:t>1100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16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15,5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71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 </a:t>
                      </a:r>
                      <a:r>
                        <a:rPr kumimoji="0" lang="fr-FR" sz="2400" b="0" i="0" u="none" strike="noStrike" cap="none" normalizeH="0" baseline="0" smtClean="0">
                          <a:ln>
                            <a:noFill/>
                          </a:ln>
                          <a:solidFill>
                            <a:srgbClr val="FF0000"/>
                          </a:solidFill>
                          <a:effectLst/>
                          <a:latin typeface="Arial" pitchFamily="34"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1414 </a:t>
                      </a:r>
                      <a:r>
                        <a:rPr kumimoji="0" lang="fr-FR" sz="2400" b="0" i="0" u="none" strike="noStrike" cap="none" normalizeH="0" baseline="0" smtClean="0">
                          <a:ln>
                            <a:noFill/>
                          </a:ln>
                          <a:solidFill>
                            <a:srgbClr val="FF0000"/>
                          </a:solidFill>
                          <a:effectLst/>
                          <a:latin typeface="Arial" pitchFamily="34" charset="0"/>
                        </a:rPr>
                        <a:t>1114,5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14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14,5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56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chemeClr val="tx1"/>
                          </a:solidFill>
                          <a:effectLst/>
                          <a:latin typeface="Arial" pitchFamily="34" charset="0"/>
                        </a:rPr>
                        <a:t>-4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0" i="0" u="none" strike="noStrike" cap="none" normalizeH="0" baseline="0" smtClean="0">
                          <a:ln>
                            <a:noFill/>
                          </a:ln>
                          <a:solidFill>
                            <a:srgbClr val="FF0000"/>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fr-FR" sz="4000" smtClean="0"/>
              <a:t>Allocation «optimale» de l’emploi entre les boulangeries</a:t>
            </a:r>
          </a:p>
        </p:txBody>
      </p:sp>
      <p:sp>
        <p:nvSpPr>
          <p:cNvPr id="26627" name="Rectangle 3"/>
          <p:cNvSpPr>
            <a:spLocks noGrp="1" noChangeArrowheads="1"/>
          </p:cNvSpPr>
          <p:nvPr>
            <p:ph type="body" idx="1"/>
          </p:nvPr>
        </p:nvSpPr>
        <p:spPr/>
        <p:txBody>
          <a:bodyPr/>
          <a:lstStyle/>
          <a:p>
            <a:pPr eaLnBrk="1" hangingPunct="1">
              <a:lnSpc>
                <a:spcPct val="90000"/>
              </a:lnSpc>
            </a:pPr>
            <a:r>
              <a:rPr lang="fr-FR" dirty="0" smtClean="0"/>
              <a:t>La condition</a:t>
            </a:r>
            <a:r>
              <a:rPr lang="fr-FR" i="1" dirty="0" smtClean="0"/>
              <a:t> </a:t>
            </a:r>
            <a:r>
              <a:rPr lang="fr-FR" i="1" dirty="0" err="1" smtClean="0"/>
              <a:t>p</a:t>
            </a:r>
            <a:r>
              <a:rPr lang="fr-FR" i="1" baseline="30000" dirty="0" err="1" smtClean="0"/>
              <a:t>a</a:t>
            </a:r>
            <a:r>
              <a:rPr lang="fr-FR" i="1" baseline="30000" dirty="0" smtClean="0"/>
              <a:t> </a:t>
            </a:r>
            <a:r>
              <a:rPr lang="fr-FR" i="1" dirty="0" smtClean="0"/>
              <a:t> X PM </a:t>
            </a:r>
            <a:r>
              <a:rPr lang="fr-FR" i="1" dirty="0" smtClean="0">
                <a:cs typeface="Arial" charset="0"/>
              </a:rPr>
              <a:t>≥</a:t>
            </a:r>
            <a:r>
              <a:rPr lang="fr-FR" i="1" dirty="0" smtClean="0"/>
              <a:t> W </a:t>
            </a:r>
            <a:r>
              <a:rPr lang="fr-FR" dirty="0" smtClean="0"/>
              <a:t>(profit maximal) implique que la boulangerie 1 engage 70 employés et la boulangerie 2, 55.</a:t>
            </a:r>
          </a:p>
          <a:p>
            <a:pPr eaLnBrk="1" hangingPunct="1">
              <a:lnSpc>
                <a:spcPct val="90000"/>
              </a:lnSpc>
            </a:pPr>
            <a:r>
              <a:rPr lang="fr-FR" dirty="0" smtClean="0"/>
              <a:t>Peut-on faire mieux que ce que décident «égoïstement» les producteurs?</a:t>
            </a:r>
          </a:p>
          <a:p>
            <a:pPr eaLnBrk="1" hangingPunct="1">
              <a:lnSpc>
                <a:spcPct val="90000"/>
              </a:lnSpc>
              <a:buFont typeface="Symbol" pitchFamily="18" charset="2"/>
              <a:buChar char="Þ"/>
            </a:pPr>
            <a:r>
              <a:rPr lang="fr-FR" dirty="0" smtClean="0"/>
              <a:t> -1 employé chez 1 transféré chez 2</a:t>
            </a:r>
          </a:p>
          <a:p>
            <a:pPr eaLnBrk="1" hangingPunct="1">
              <a:lnSpc>
                <a:spcPct val="90000"/>
              </a:lnSpc>
              <a:buFont typeface="Symbol" pitchFamily="18" charset="2"/>
              <a:buChar char="Þ"/>
            </a:pPr>
            <a:r>
              <a:rPr lang="fr-FR" dirty="0" smtClean="0"/>
              <a:t> </a:t>
            </a:r>
            <a:r>
              <a:rPr lang="fr-FR" u="sng" dirty="0" smtClean="0"/>
              <a:t>perte</a:t>
            </a:r>
            <a:r>
              <a:rPr lang="fr-FR" dirty="0" smtClean="0"/>
              <a:t> de 4 unités de profit chez 1 et </a:t>
            </a:r>
            <a:r>
              <a:rPr lang="fr-FR" u="sng" dirty="0" smtClean="0"/>
              <a:t>perte</a:t>
            </a:r>
            <a:r>
              <a:rPr lang="fr-FR" dirty="0" smtClean="0"/>
              <a:t> de 2 unités de profit chez 2</a:t>
            </a:r>
          </a:p>
          <a:p>
            <a:pPr eaLnBrk="1" hangingPunct="1">
              <a:lnSpc>
                <a:spcPct val="90000"/>
              </a:lnSpc>
              <a:buFont typeface="Symbol" pitchFamily="18" charset="2"/>
              <a:buChar char="Þ"/>
            </a:pPr>
            <a:r>
              <a:rPr lang="fr-FR" dirty="0" smtClean="0"/>
              <a:t> on ne peut pas mieux faire </a:t>
            </a:r>
            <a:r>
              <a:rPr lang="fr-FR" dirty="0" smtClean="0">
                <a:sym typeface="Wingdings" pitchFamily="2" charset="2"/>
              </a:rPr>
              <a:t> </a:t>
            </a:r>
            <a:r>
              <a:rPr lang="fr-FR" b="1" i="1" dirty="0" smtClean="0">
                <a:sym typeface="Wingdings" pitchFamily="2" charset="2"/>
              </a:rPr>
              <a:t>efficience</a:t>
            </a:r>
            <a:endParaRPr lang="fr-FR" b="1"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fr-FR" sz="4000" smtClean="0"/>
              <a:t>Efficience entre deux secteurs distincts</a:t>
            </a:r>
          </a:p>
        </p:txBody>
      </p:sp>
      <p:sp>
        <p:nvSpPr>
          <p:cNvPr id="27651" name="Rectangle 3"/>
          <p:cNvSpPr>
            <a:spLocks noGrp="1" noChangeArrowheads="1"/>
          </p:cNvSpPr>
          <p:nvPr>
            <p:ph type="body" idx="1"/>
          </p:nvPr>
        </p:nvSpPr>
        <p:spPr>
          <a:xfrm>
            <a:off x="457200" y="1600200"/>
            <a:ext cx="8229600" cy="4852988"/>
          </a:xfrm>
        </p:spPr>
        <p:txBody>
          <a:bodyPr/>
          <a:lstStyle/>
          <a:p>
            <a:pPr eaLnBrk="1" hangingPunct="1">
              <a:lnSpc>
                <a:spcPct val="90000"/>
              </a:lnSpc>
            </a:pPr>
            <a:r>
              <a:rPr lang="fr-FR" dirty="0" smtClean="0"/>
              <a:t>Peut-on généraliser le raisonnement effectué à l’intérieur d’un secteur (la boulangerie) à l’ensemble des secteurs? </a:t>
            </a:r>
          </a:p>
          <a:p>
            <a:pPr eaLnBrk="1" hangingPunct="1">
              <a:lnSpc>
                <a:spcPct val="90000"/>
              </a:lnSpc>
            </a:pPr>
            <a:r>
              <a:rPr lang="fr-FR" dirty="0" smtClean="0"/>
              <a:t>Quelles sont les nouvelles difficultés?</a:t>
            </a:r>
          </a:p>
          <a:p>
            <a:pPr eaLnBrk="1" hangingPunct="1">
              <a:lnSpc>
                <a:spcPct val="90000"/>
              </a:lnSpc>
              <a:buFont typeface="Symbol" pitchFamily="18" charset="2"/>
              <a:buChar char="Þ"/>
            </a:pPr>
            <a:r>
              <a:rPr lang="fr-FR" dirty="0" smtClean="0"/>
              <a:t> Les inputs (matériel, type de travail) utilisés dans des secteurs différents ne sont pas homogènes </a:t>
            </a:r>
            <a:r>
              <a:rPr lang="fr-FR" dirty="0" smtClean="0">
                <a:sym typeface="Wingdings" pitchFamily="2" charset="2"/>
              </a:rPr>
              <a:t> différents prix d’achat des inputs</a:t>
            </a:r>
          </a:p>
          <a:p>
            <a:pPr eaLnBrk="1" hangingPunct="1">
              <a:lnSpc>
                <a:spcPct val="90000"/>
              </a:lnSpc>
              <a:buFont typeface="Symbol" pitchFamily="18" charset="2"/>
              <a:buChar char="Þ"/>
            </a:pPr>
            <a:r>
              <a:rPr lang="fr-FR" dirty="0" smtClean="0"/>
              <a:t> Les biens produits sont différents, donc leurs prix de vente ne sont pas identiques.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fr-FR" sz="4000" smtClean="0"/>
              <a:t>Le cas de deux inputs et un secteur</a:t>
            </a:r>
          </a:p>
        </p:txBody>
      </p:sp>
      <p:sp>
        <p:nvSpPr>
          <p:cNvPr id="28675" name="Rectangle 3"/>
          <p:cNvSpPr>
            <a:spLocks noGrp="1" noChangeArrowheads="1"/>
          </p:cNvSpPr>
          <p:nvPr>
            <p:ph type="body" idx="1"/>
          </p:nvPr>
        </p:nvSpPr>
        <p:spPr/>
        <p:txBody>
          <a:bodyPr/>
          <a:lstStyle/>
          <a:p>
            <a:pPr eaLnBrk="1" hangingPunct="1"/>
            <a:r>
              <a:rPr lang="fr-FR" sz="2800" smtClean="0"/>
              <a:t>Hypothèse 1 : le secteur produit du pain avec de l’emploi non-qualifié.</a:t>
            </a:r>
          </a:p>
          <a:p>
            <a:pPr eaLnBrk="1" hangingPunct="1"/>
            <a:r>
              <a:rPr lang="fr-FR" sz="2800" smtClean="0"/>
              <a:t>Hypothèse 2 : le secteur produit du pain avec des ordinateurs.</a:t>
            </a:r>
          </a:p>
          <a:p>
            <a:pPr eaLnBrk="1" hangingPunct="1"/>
            <a:r>
              <a:rPr lang="fr-FR" sz="2800" smtClean="0"/>
              <a:t>Les entrepreneurs cherchent à maximiser leurs profits donc </a:t>
            </a:r>
          </a:p>
          <a:p>
            <a:pPr eaLnBrk="1" hangingPunct="1">
              <a:buFontTx/>
              <a:buNone/>
            </a:pPr>
            <a:r>
              <a:rPr lang="fr-FR" sz="2800" i="1" smtClean="0"/>
              <a:t>	 p</a:t>
            </a:r>
            <a:r>
              <a:rPr lang="fr-FR" sz="2800" i="1" baseline="30000" smtClean="0"/>
              <a:t>pain </a:t>
            </a:r>
            <a:r>
              <a:rPr lang="fr-FR" sz="2800" i="1" smtClean="0"/>
              <a:t> X PM</a:t>
            </a:r>
            <a:r>
              <a:rPr lang="fr-FR" sz="2800" i="1" baseline="-25000" smtClean="0"/>
              <a:t>nq,b</a:t>
            </a:r>
            <a:r>
              <a:rPr lang="fr-FR" sz="2800" i="1" smtClean="0"/>
              <a:t> </a:t>
            </a:r>
            <a:r>
              <a:rPr lang="fr-FR" sz="2800" i="1" smtClean="0">
                <a:cs typeface="Arial" charset="0"/>
              </a:rPr>
              <a:t>≥</a:t>
            </a:r>
            <a:r>
              <a:rPr lang="fr-FR" sz="2800" i="1" smtClean="0"/>
              <a:t> W</a:t>
            </a:r>
            <a:r>
              <a:rPr lang="fr-FR" sz="2800" i="1" baseline="30000" smtClean="0"/>
              <a:t>nq </a:t>
            </a:r>
            <a:r>
              <a:rPr lang="fr-FR" sz="2800" i="1" smtClean="0"/>
              <a:t> </a:t>
            </a:r>
            <a:r>
              <a:rPr lang="fr-FR" sz="2800" smtClean="0"/>
              <a:t>et </a:t>
            </a:r>
            <a:r>
              <a:rPr lang="fr-FR" sz="2800" i="1" smtClean="0"/>
              <a:t>p</a:t>
            </a:r>
            <a:r>
              <a:rPr lang="fr-FR" sz="2800" i="1" baseline="30000" smtClean="0"/>
              <a:t>pain</a:t>
            </a:r>
            <a:r>
              <a:rPr lang="fr-FR" sz="2800" smtClean="0"/>
              <a:t> </a:t>
            </a:r>
            <a:r>
              <a:rPr lang="fr-FR" sz="2800" i="1" smtClean="0"/>
              <a:t>X PM</a:t>
            </a:r>
            <a:r>
              <a:rPr lang="fr-FR" sz="2800" i="1" baseline="-25000" smtClean="0"/>
              <a:t>ordi,b</a:t>
            </a:r>
            <a:r>
              <a:rPr lang="fr-FR" sz="2800" i="1" smtClean="0"/>
              <a:t> </a:t>
            </a:r>
            <a:r>
              <a:rPr lang="fr-FR" sz="2800" i="1" smtClean="0">
                <a:cs typeface="Arial" charset="0"/>
              </a:rPr>
              <a:t>≥</a:t>
            </a:r>
            <a:r>
              <a:rPr lang="fr-FR" sz="2800" i="1" smtClean="0"/>
              <a:t> p</a:t>
            </a:r>
            <a:r>
              <a:rPr lang="fr-FR" sz="2800" i="1" baseline="30000" smtClean="0"/>
              <a:t>ordi</a:t>
            </a:r>
          </a:p>
          <a:p>
            <a:pPr eaLnBrk="1" hangingPunct="1">
              <a:buFontTx/>
              <a:buNone/>
            </a:pPr>
            <a:r>
              <a:rPr lang="fr-FR" sz="2800" i="1" baseline="30000" smtClean="0"/>
              <a:t> </a:t>
            </a:r>
            <a:r>
              <a:rPr lang="fr-FR" sz="2800" i="1" smtClean="0"/>
              <a:t> </a:t>
            </a:r>
            <a:r>
              <a:rPr lang="fr-FR" sz="2800" smtClean="0"/>
              <a:t>et si le travail est parfaitement divisible</a:t>
            </a:r>
          </a:p>
          <a:p>
            <a:pPr eaLnBrk="1" hangingPunct="1">
              <a:buFontTx/>
              <a:buNone/>
            </a:pPr>
            <a:r>
              <a:rPr lang="fr-FR" sz="2800" i="1" smtClean="0"/>
              <a:t>  	 p</a:t>
            </a:r>
            <a:r>
              <a:rPr lang="fr-FR" sz="2800" i="1" baseline="30000" smtClean="0"/>
              <a:t>pain </a:t>
            </a:r>
            <a:r>
              <a:rPr lang="fr-FR" sz="2800" i="1" smtClean="0"/>
              <a:t> X PM</a:t>
            </a:r>
            <a:r>
              <a:rPr lang="fr-FR" sz="2800" i="1" baseline="-25000" smtClean="0"/>
              <a:t>nq,b</a:t>
            </a:r>
            <a:r>
              <a:rPr lang="fr-FR" sz="2800" i="1" smtClean="0"/>
              <a:t> = W</a:t>
            </a:r>
            <a:r>
              <a:rPr lang="fr-FR" sz="2800" i="1" baseline="30000" smtClean="0"/>
              <a:t>nq </a:t>
            </a:r>
            <a:r>
              <a:rPr lang="fr-FR" sz="2800" i="1" smtClean="0"/>
              <a:t> </a:t>
            </a:r>
            <a:r>
              <a:rPr lang="fr-FR" sz="2800" smtClean="0"/>
              <a:t>et </a:t>
            </a:r>
            <a:r>
              <a:rPr lang="fr-FR" sz="2800" i="1" smtClean="0"/>
              <a:t>p</a:t>
            </a:r>
            <a:r>
              <a:rPr lang="fr-FR" sz="2800" i="1" baseline="30000" smtClean="0"/>
              <a:t>pain</a:t>
            </a:r>
            <a:r>
              <a:rPr lang="fr-FR" sz="2800" i="1" smtClean="0"/>
              <a:t> X PM</a:t>
            </a:r>
            <a:r>
              <a:rPr lang="fr-FR" sz="2800" i="1" baseline="-25000" smtClean="0"/>
              <a:t>ordi,b</a:t>
            </a:r>
            <a:r>
              <a:rPr lang="fr-FR" sz="2800" i="1" smtClean="0"/>
              <a:t> = p</a:t>
            </a:r>
            <a:r>
              <a:rPr lang="fr-FR" sz="2800" i="1" baseline="30000" smtClean="0"/>
              <a:t>ordi</a:t>
            </a:r>
          </a:p>
          <a:p>
            <a:pPr eaLnBrk="1" hangingPunct="1">
              <a:buFontTx/>
              <a:buNone/>
            </a:pPr>
            <a:endParaRPr lang="fr-FR" sz="2800" i="1" smtClean="0"/>
          </a:p>
          <a:p>
            <a:pPr eaLnBrk="1" hangingPunct="1">
              <a:buFontTx/>
              <a:buNone/>
            </a:pPr>
            <a:endParaRPr lang="fr-FR"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fr-FR" sz="4000" smtClean="0"/>
              <a:t>Allocation optimale et coûts marginal</a:t>
            </a:r>
          </a:p>
        </p:txBody>
      </p:sp>
      <p:sp>
        <p:nvSpPr>
          <p:cNvPr id="29699" name="Rectangle 3"/>
          <p:cNvSpPr>
            <a:spLocks noGrp="1" noChangeArrowheads="1"/>
          </p:cNvSpPr>
          <p:nvPr>
            <p:ph type="body" idx="1"/>
          </p:nvPr>
        </p:nvSpPr>
        <p:spPr/>
        <p:txBody>
          <a:bodyPr/>
          <a:lstStyle/>
          <a:p>
            <a:pPr eaLnBrk="1" hangingPunct="1">
              <a:lnSpc>
                <a:spcPct val="80000"/>
              </a:lnSpc>
            </a:pPr>
            <a:r>
              <a:rPr lang="fr-FR" sz="2800" dirty="0" smtClean="0"/>
              <a:t>Les deux égalités précédentes se réécrivent :</a:t>
            </a:r>
          </a:p>
          <a:p>
            <a:pPr eaLnBrk="1" hangingPunct="1">
              <a:lnSpc>
                <a:spcPct val="80000"/>
              </a:lnSpc>
              <a:buFontTx/>
              <a:buNone/>
            </a:pPr>
            <a:r>
              <a:rPr lang="fr-FR" sz="2800" dirty="0" smtClean="0"/>
              <a:t>      </a:t>
            </a:r>
            <a:r>
              <a:rPr lang="fr-FR" sz="2800" i="1" dirty="0" err="1" smtClean="0"/>
              <a:t>p</a:t>
            </a:r>
            <a:r>
              <a:rPr lang="fr-FR" sz="2800" i="1" baseline="30000" dirty="0" err="1" smtClean="0"/>
              <a:t>pain</a:t>
            </a:r>
            <a:r>
              <a:rPr lang="fr-FR" sz="2800" i="1" baseline="30000" dirty="0" smtClean="0"/>
              <a:t> </a:t>
            </a:r>
            <a:r>
              <a:rPr lang="fr-FR" sz="2800" i="1" dirty="0" smtClean="0"/>
              <a:t>= </a:t>
            </a:r>
            <a:r>
              <a:rPr lang="fr-FR" sz="2800" i="1" dirty="0" err="1" smtClean="0"/>
              <a:t>W</a:t>
            </a:r>
            <a:r>
              <a:rPr lang="fr-FR" sz="2800" i="1" baseline="30000" dirty="0" err="1" smtClean="0"/>
              <a:t>nq</a:t>
            </a:r>
            <a:r>
              <a:rPr lang="fr-FR" sz="2800" i="1" baseline="30000" dirty="0" smtClean="0"/>
              <a:t> </a:t>
            </a:r>
            <a:r>
              <a:rPr lang="fr-FR" sz="2800" i="1" dirty="0" smtClean="0"/>
              <a:t>/</a:t>
            </a:r>
            <a:r>
              <a:rPr lang="fr-FR" sz="2800" i="1" baseline="30000" dirty="0" smtClean="0"/>
              <a:t> </a:t>
            </a:r>
            <a:r>
              <a:rPr lang="fr-FR" sz="2800" i="1" dirty="0" err="1" smtClean="0"/>
              <a:t>PM</a:t>
            </a:r>
            <a:r>
              <a:rPr lang="fr-FR" sz="2800" i="1" baseline="-25000" dirty="0" err="1" smtClean="0"/>
              <a:t>nq,b</a:t>
            </a:r>
            <a:r>
              <a:rPr lang="fr-FR" sz="2800" i="1" dirty="0" smtClean="0"/>
              <a:t>  </a:t>
            </a:r>
            <a:r>
              <a:rPr lang="fr-FR" sz="2800" dirty="0" smtClean="0"/>
              <a:t>et   </a:t>
            </a:r>
            <a:r>
              <a:rPr lang="fr-FR" sz="2800" i="1" dirty="0" err="1" smtClean="0"/>
              <a:t>p</a:t>
            </a:r>
            <a:r>
              <a:rPr lang="fr-FR" sz="2800" i="1" baseline="30000" dirty="0" err="1" smtClean="0"/>
              <a:t>pain</a:t>
            </a:r>
            <a:r>
              <a:rPr lang="fr-FR" sz="2800" dirty="0" smtClean="0"/>
              <a:t> </a:t>
            </a:r>
            <a:r>
              <a:rPr lang="fr-FR" sz="2800" i="1" dirty="0" smtClean="0"/>
              <a:t>= </a:t>
            </a:r>
            <a:r>
              <a:rPr lang="fr-FR" sz="2800" i="1" dirty="0" err="1" smtClean="0"/>
              <a:t>p</a:t>
            </a:r>
            <a:r>
              <a:rPr lang="fr-FR" sz="2800" i="1" baseline="30000" dirty="0" err="1" smtClean="0"/>
              <a:t>ordi</a:t>
            </a:r>
            <a:r>
              <a:rPr lang="fr-FR" sz="2800" i="1" baseline="30000" dirty="0" smtClean="0"/>
              <a:t> </a:t>
            </a:r>
            <a:r>
              <a:rPr lang="fr-FR" sz="2800" i="1" dirty="0" smtClean="0"/>
              <a:t>/ </a:t>
            </a:r>
            <a:r>
              <a:rPr lang="fr-FR" sz="2800" i="1" dirty="0" err="1" smtClean="0"/>
              <a:t>PM</a:t>
            </a:r>
            <a:r>
              <a:rPr lang="fr-FR" sz="2800" i="1" baseline="-25000" dirty="0" err="1" smtClean="0"/>
              <a:t>ordi,b</a:t>
            </a:r>
            <a:endParaRPr lang="fr-FR" sz="2800" i="1" baseline="-25000" dirty="0" smtClean="0"/>
          </a:p>
          <a:p>
            <a:pPr eaLnBrk="1" hangingPunct="1">
              <a:lnSpc>
                <a:spcPct val="80000"/>
              </a:lnSpc>
              <a:buFont typeface="Wingdings" pitchFamily="2" charset="2"/>
              <a:buChar char="ó"/>
            </a:pPr>
            <a:r>
              <a:rPr lang="fr-FR" sz="2800" i="1" dirty="0" smtClean="0"/>
              <a:t> </a:t>
            </a:r>
            <a:r>
              <a:rPr lang="fr-FR" sz="2800" i="1" dirty="0" err="1" smtClean="0"/>
              <a:t>p</a:t>
            </a:r>
            <a:r>
              <a:rPr lang="fr-FR" sz="2800" i="1" baseline="30000" dirty="0" err="1" smtClean="0"/>
              <a:t>pain</a:t>
            </a:r>
            <a:r>
              <a:rPr lang="fr-FR" sz="2800" i="1" baseline="30000" dirty="0" smtClean="0"/>
              <a:t> </a:t>
            </a:r>
            <a:r>
              <a:rPr lang="fr-FR" sz="2800" i="1" dirty="0" smtClean="0"/>
              <a:t>= </a:t>
            </a:r>
            <a:r>
              <a:rPr lang="fr-FR" sz="2800" i="1" dirty="0" err="1" smtClean="0"/>
              <a:t>W</a:t>
            </a:r>
            <a:r>
              <a:rPr lang="fr-FR" sz="2800" i="1" baseline="30000" dirty="0" err="1" smtClean="0"/>
              <a:t>nq</a:t>
            </a:r>
            <a:r>
              <a:rPr lang="fr-FR" sz="2800" i="1" baseline="30000" dirty="0" smtClean="0"/>
              <a:t> </a:t>
            </a:r>
            <a:r>
              <a:rPr lang="fr-FR" sz="2800" i="1" dirty="0" smtClean="0"/>
              <a:t>/</a:t>
            </a:r>
            <a:r>
              <a:rPr lang="fr-FR" sz="2800" i="1" baseline="30000" dirty="0" smtClean="0"/>
              <a:t> </a:t>
            </a:r>
            <a:r>
              <a:rPr lang="fr-FR" sz="2800" i="1" dirty="0" err="1" smtClean="0"/>
              <a:t>PM</a:t>
            </a:r>
            <a:r>
              <a:rPr lang="fr-FR" sz="2800" i="1" baseline="-25000" dirty="0" err="1" smtClean="0"/>
              <a:t>nq,b</a:t>
            </a:r>
            <a:r>
              <a:rPr lang="fr-FR" sz="2800" i="1" dirty="0" smtClean="0"/>
              <a:t> </a:t>
            </a:r>
            <a:r>
              <a:rPr lang="fr-FR" sz="2800" i="1" dirty="0" smtClean="0"/>
              <a:t>= </a:t>
            </a:r>
            <a:r>
              <a:rPr lang="fr-FR" sz="2800" i="1" dirty="0" err="1" smtClean="0"/>
              <a:t>p</a:t>
            </a:r>
            <a:r>
              <a:rPr lang="fr-FR" sz="2800" i="1" baseline="30000" dirty="0" err="1" smtClean="0"/>
              <a:t>ordi</a:t>
            </a:r>
            <a:r>
              <a:rPr lang="fr-FR" sz="2800" i="1" baseline="30000" dirty="0" smtClean="0"/>
              <a:t> </a:t>
            </a:r>
            <a:r>
              <a:rPr lang="fr-FR" sz="2800" i="1" dirty="0" smtClean="0"/>
              <a:t>/ </a:t>
            </a:r>
            <a:r>
              <a:rPr lang="fr-FR" sz="2800" i="1" dirty="0" err="1" smtClean="0"/>
              <a:t>PM</a:t>
            </a:r>
            <a:r>
              <a:rPr lang="fr-FR" sz="2800" i="1" baseline="-25000" dirty="0" err="1" smtClean="0"/>
              <a:t>ordi,b</a:t>
            </a:r>
            <a:r>
              <a:rPr lang="fr-FR" sz="2800" i="1" baseline="-25000" dirty="0" smtClean="0"/>
              <a:t> </a:t>
            </a:r>
            <a:r>
              <a:rPr lang="fr-FR" sz="2800" i="1" dirty="0" smtClean="0"/>
              <a:t> = </a:t>
            </a:r>
            <a:r>
              <a:rPr lang="fr-FR" sz="2800" i="1" dirty="0" err="1" smtClean="0"/>
              <a:t>etc</a:t>
            </a:r>
            <a:r>
              <a:rPr lang="fr-FR" sz="2800" i="1" dirty="0" smtClean="0"/>
              <a:t>… = coût marginal de la boulangerie</a:t>
            </a:r>
            <a:endParaRPr lang="fr-FR" sz="2800" dirty="0" smtClean="0"/>
          </a:p>
          <a:p>
            <a:pPr eaLnBrk="1" hangingPunct="1">
              <a:lnSpc>
                <a:spcPct val="80000"/>
              </a:lnSpc>
            </a:pPr>
            <a:r>
              <a:rPr lang="fr-FR" sz="2800" b="1" i="1" dirty="0" smtClean="0"/>
              <a:t>coût marginal</a:t>
            </a:r>
            <a:r>
              <a:rPr lang="fr-FR" sz="2800" dirty="0" smtClean="0"/>
              <a:t> : </a:t>
            </a:r>
          </a:p>
          <a:p>
            <a:pPr eaLnBrk="1" hangingPunct="1">
              <a:lnSpc>
                <a:spcPct val="80000"/>
              </a:lnSpc>
              <a:buFont typeface="Symbol" pitchFamily="18" charset="2"/>
              <a:buChar char="Þ"/>
            </a:pPr>
            <a:r>
              <a:rPr lang="fr-FR" sz="2800" dirty="0" smtClean="0"/>
              <a:t> Une heure par homme en plus donne </a:t>
            </a:r>
            <a:r>
              <a:rPr lang="fr-FR" sz="2800" i="1" dirty="0" err="1" smtClean="0"/>
              <a:t>PM</a:t>
            </a:r>
            <a:r>
              <a:rPr lang="fr-FR" sz="2800" i="1" baseline="-25000" dirty="0" err="1" smtClean="0"/>
              <a:t>nq,b</a:t>
            </a:r>
            <a:r>
              <a:rPr lang="fr-FR" sz="2800" baseline="-25000" dirty="0" smtClean="0"/>
              <a:t> </a:t>
            </a:r>
            <a:r>
              <a:rPr lang="fr-FR" sz="2800" dirty="0" smtClean="0"/>
              <a:t>unités de pains </a:t>
            </a:r>
            <a:r>
              <a:rPr lang="fr-FR" sz="2800" dirty="0" smtClean="0">
                <a:sym typeface="Wingdings" pitchFamily="2" charset="2"/>
              </a:rPr>
              <a:t> un pain demande 1/ </a:t>
            </a:r>
            <a:r>
              <a:rPr lang="fr-FR" sz="2800" i="1" dirty="0" err="1" smtClean="0"/>
              <a:t>PM</a:t>
            </a:r>
            <a:r>
              <a:rPr lang="fr-FR" sz="2800" i="1" baseline="-25000" dirty="0" err="1" smtClean="0"/>
              <a:t>nq,b</a:t>
            </a:r>
            <a:r>
              <a:rPr lang="fr-FR" sz="2800" dirty="0" smtClean="0">
                <a:sym typeface="Wingdings" pitchFamily="2" charset="2"/>
              </a:rPr>
              <a:t> heure en plus</a:t>
            </a:r>
          </a:p>
          <a:p>
            <a:pPr eaLnBrk="1" hangingPunct="1">
              <a:lnSpc>
                <a:spcPct val="80000"/>
              </a:lnSpc>
              <a:buFont typeface="Symbol" pitchFamily="18" charset="2"/>
              <a:buChar char="Þ"/>
            </a:pPr>
            <a:r>
              <a:rPr lang="fr-FR" sz="2800" dirty="0" smtClean="0">
                <a:sym typeface="Wingdings" pitchFamily="2" charset="2"/>
              </a:rPr>
              <a:t> coût de l’heure de travail </a:t>
            </a:r>
            <a:r>
              <a:rPr lang="fr-FR" sz="2800" i="1" dirty="0" err="1" smtClean="0"/>
              <a:t>W</a:t>
            </a:r>
            <a:r>
              <a:rPr lang="fr-FR" sz="2800" i="1" baseline="30000" dirty="0" err="1" smtClean="0"/>
              <a:t>nq</a:t>
            </a:r>
            <a:r>
              <a:rPr lang="fr-FR" sz="2800" dirty="0" smtClean="0">
                <a:sym typeface="Wingdings" pitchFamily="2" charset="2"/>
              </a:rPr>
              <a:t> </a:t>
            </a:r>
          </a:p>
          <a:p>
            <a:pPr eaLnBrk="1" hangingPunct="1">
              <a:lnSpc>
                <a:spcPct val="80000"/>
              </a:lnSpc>
              <a:buFont typeface="Symbol" pitchFamily="18" charset="2"/>
              <a:buChar char="Þ"/>
            </a:pPr>
            <a:r>
              <a:rPr lang="fr-FR" sz="2800" dirty="0" smtClean="0">
                <a:sym typeface="Wingdings" pitchFamily="2" charset="2"/>
              </a:rPr>
              <a:t> coût de production d’un pain supplémentaire : </a:t>
            </a:r>
          </a:p>
          <a:p>
            <a:pPr eaLnBrk="1" hangingPunct="1">
              <a:lnSpc>
                <a:spcPct val="80000"/>
              </a:lnSpc>
              <a:buFont typeface="Symbol" pitchFamily="18" charset="2"/>
              <a:buNone/>
            </a:pPr>
            <a:r>
              <a:rPr lang="fr-FR" sz="2800" dirty="0" smtClean="0">
                <a:sym typeface="Wingdings" pitchFamily="2" charset="2"/>
              </a:rPr>
              <a:t>		    </a:t>
            </a:r>
            <a:r>
              <a:rPr lang="fr-FR" sz="2800" i="1" dirty="0" err="1" smtClean="0"/>
              <a:t>W</a:t>
            </a:r>
            <a:r>
              <a:rPr lang="fr-FR" sz="2800" i="1" baseline="30000" dirty="0" err="1" smtClean="0"/>
              <a:t>nq</a:t>
            </a:r>
            <a:r>
              <a:rPr lang="fr-FR" sz="2800" i="1" baseline="30000" dirty="0" smtClean="0"/>
              <a:t> </a:t>
            </a:r>
            <a:r>
              <a:rPr lang="fr-FR" sz="2800" i="1" dirty="0" smtClean="0"/>
              <a:t>X (</a:t>
            </a:r>
            <a:r>
              <a:rPr lang="fr-FR" sz="2800" dirty="0" smtClean="0">
                <a:sym typeface="Wingdings" pitchFamily="2" charset="2"/>
              </a:rPr>
              <a:t>1/ </a:t>
            </a:r>
            <a:r>
              <a:rPr lang="fr-FR" sz="2800" i="1" dirty="0" err="1" smtClean="0"/>
              <a:t>PM</a:t>
            </a:r>
            <a:r>
              <a:rPr lang="fr-FR" sz="2800" i="1" baseline="-25000" dirty="0" err="1" smtClean="0"/>
              <a:t>nq,b</a:t>
            </a:r>
            <a:r>
              <a:rPr lang="fr-FR" sz="2800" dirty="0" smtClean="0">
                <a:sym typeface="Wingdings" pitchFamily="2" charset="2"/>
              </a:rPr>
              <a:t>) = </a:t>
            </a:r>
            <a:r>
              <a:rPr lang="fr-FR" sz="2800" i="1" dirty="0" smtClean="0">
                <a:sym typeface="Wingdings" pitchFamily="2" charset="2"/>
              </a:rPr>
              <a:t>coût marginal</a:t>
            </a:r>
            <a:r>
              <a:rPr lang="fr-FR" sz="2800" dirty="0" smtClean="0">
                <a:sym typeface="Wingdings" pitchFamily="2" charset="2"/>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685800" y="1052736"/>
            <a:ext cx="7772400" cy="1470025"/>
          </a:xfrm>
        </p:spPr>
        <p:txBody>
          <a:bodyPr/>
          <a:lstStyle/>
          <a:p>
            <a:pPr eaLnBrk="1" hangingPunct="1"/>
            <a:r>
              <a:rPr lang="fr-FR" dirty="0" smtClean="0"/>
              <a:t>Section 1 : la théorie néoclassique des </a:t>
            </a:r>
            <a:r>
              <a:rPr lang="fr-FR" dirty="0" smtClean="0"/>
              <a:t>marchés et l’équilibre général</a:t>
            </a:r>
            <a:endParaRPr lang="fr-FR" dirty="0" smtClean="0"/>
          </a:p>
        </p:txBody>
      </p:sp>
      <p:sp>
        <p:nvSpPr>
          <p:cNvPr id="4099" name="Rectangle 5"/>
          <p:cNvSpPr>
            <a:spLocks noGrp="1" noChangeArrowheads="1"/>
          </p:cNvSpPr>
          <p:nvPr>
            <p:ph type="subTitle" idx="1"/>
          </p:nvPr>
        </p:nvSpPr>
        <p:spPr>
          <a:xfrm>
            <a:off x="683568" y="3501008"/>
            <a:ext cx="7632848" cy="1752600"/>
          </a:xfrm>
        </p:spPr>
        <p:txBody>
          <a:bodyPr/>
          <a:lstStyle/>
          <a:p>
            <a:pPr algn="l" eaLnBrk="1" hangingPunct="1"/>
            <a:r>
              <a:rPr lang="fr-FR" u="sng" dirty="0" smtClean="0"/>
              <a:t>Idée 1</a:t>
            </a:r>
            <a:r>
              <a:rPr lang="fr-FR" dirty="0" smtClean="0"/>
              <a:t>: tous les agents sont différents mais il</a:t>
            </a:r>
            <a:r>
              <a:rPr lang="fr-FR" dirty="0" smtClean="0"/>
              <a:t>s échangent au même prix</a:t>
            </a:r>
          </a:p>
          <a:p>
            <a:pPr algn="l" eaLnBrk="1" hangingPunct="1"/>
            <a:r>
              <a:rPr lang="fr-FR" u="sng" dirty="0" smtClean="0"/>
              <a:t>Idée 2</a:t>
            </a:r>
            <a:r>
              <a:rPr lang="fr-FR" dirty="0" smtClean="0"/>
              <a:t>: ce qui est fait sur un marché a des répercutions sur les autres marchés</a:t>
            </a:r>
            <a:r>
              <a:rPr lang="fr-FR" dirty="0" smtClean="0"/>
              <a:t>.</a:t>
            </a:r>
            <a:endParaRPr lang="fr-F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fr-FR" sz="4000" smtClean="0"/>
              <a:t>Propriété de l’allocation optimale</a:t>
            </a:r>
          </a:p>
        </p:txBody>
      </p:sp>
      <p:sp>
        <p:nvSpPr>
          <p:cNvPr id="30723" name="Rectangle 3"/>
          <p:cNvSpPr>
            <a:spLocks noGrp="1" noChangeArrowheads="1"/>
          </p:cNvSpPr>
          <p:nvPr>
            <p:ph type="body" idx="1"/>
          </p:nvPr>
        </p:nvSpPr>
        <p:spPr/>
        <p:txBody>
          <a:bodyPr/>
          <a:lstStyle/>
          <a:p>
            <a:pPr eaLnBrk="1" hangingPunct="1"/>
            <a:r>
              <a:rPr lang="fr-FR" smtClean="0"/>
              <a:t>La maximisation du profit incite le producteur à choisir une combinaison technique où les coûts marginaux des inputs sont égaux</a:t>
            </a:r>
          </a:p>
          <a:p>
            <a:pPr eaLnBrk="1" hangingPunct="1"/>
            <a:r>
              <a:rPr lang="fr-FR" smtClean="0"/>
              <a:t>Les quantités optimales de travail et d’ordinateur utilisées dans la production sont telles que:</a:t>
            </a:r>
          </a:p>
          <a:p>
            <a:pPr eaLnBrk="1" hangingPunct="1">
              <a:buFontTx/>
              <a:buNone/>
            </a:pPr>
            <a:r>
              <a:rPr lang="fr-FR" smtClean="0"/>
              <a:t>    </a:t>
            </a:r>
            <a:r>
              <a:rPr lang="fr-FR" i="1" smtClean="0"/>
              <a:t> coût marginal de l’input = prix de vente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4624"/>
            <a:ext cx="8928992" cy="1143000"/>
          </a:xfrm>
        </p:spPr>
        <p:txBody>
          <a:bodyPr/>
          <a:lstStyle/>
          <a:p>
            <a:r>
              <a:rPr lang="fr-FR" sz="4000" dirty="0" smtClean="0"/>
              <a:t>Peut-on faire mieux que le marché?</a:t>
            </a:r>
            <a:endParaRPr lang="fr-FR" sz="4000" dirty="0"/>
          </a:p>
        </p:txBody>
      </p:sp>
      <p:sp>
        <p:nvSpPr>
          <p:cNvPr id="3" name="Espace réservé du contenu 2"/>
          <p:cNvSpPr>
            <a:spLocks noGrp="1"/>
          </p:cNvSpPr>
          <p:nvPr>
            <p:ph idx="1"/>
          </p:nvPr>
        </p:nvSpPr>
        <p:spPr>
          <a:xfrm>
            <a:off x="457200" y="1196752"/>
            <a:ext cx="8229600" cy="4525963"/>
          </a:xfrm>
        </p:spPr>
        <p:txBody>
          <a:bodyPr/>
          <a:lstStyle/>
          <a:p>
            <a:r>
              <a:rPr lang="fr-FR" dirty="0" smtClean="0"/>
              <a:t>Prendre de force un employé du pain pour lui faire faire une machine pour l’autre boulangerie</a:t>
            </a:r>
          </a:p>
          <a:p>
            <a:r>
              <a:rPr lang="fr-FR" dirty="0" smtClean="0"/>
              <a:t>En faisant cela, </a:t>
            </a:r>
          </a:p>
          <a:p>
            <a:pPr lvl="1"/>
            <a:r>
              <a:rPr lang="fr-FR" dirty="0" smtClean="0"/>
              <a:t>on accroît le produit marginal des boulangerie traditionnelles, donc </a:t>
            </a:r>
            <a:r>
              <a:rPr lang="fr-FR" dirty="0" smtClean="0">
                <a:sym typeface="Wingdings" pitchFamily="2" charset="2"/>
              </a:rPr>
              <a:t>1/ </a:t>
            </a:r>
            <a:r>
              <a:rPr lang="fr-FR" i="1" dirty="0" err="1" smtClean="0"/>
              <a:t>PM</a:t>
            </a:r>
            <a:r>
              <a:rPr lang="fr-FR" i="1" baseline="-25000" dirty="0" err="1" smtClean="0"/>
              <a:t>nq,b</a:t>
            </a:r>
            <a:r>
              <a:rPr lang="fr-FR" dirty="0" smtClean="0">
                <a:sym typeface="Wingdings" pitchFamily="2" charset="2"/>
              </a:rPr>
              <a:t> </a:t>
            </a:r>
            <a:r>
              <a:rPr lang="fr-FR" dirty="0" smtClean="0">
                <a:sym typeface="Wingdings" pitchFamily="2" charset="2"/>
              </a:rPr>
              <a:t>diminue, ce qui implique </a:t>
            </a:r>
            <a:r>
              <a:rPr lang="fr-FR" i="1" dirty="0" err="1" smtClean="0"/>
              <a:t>W</a:t>
            </a:r>
            <a:r>
              <a:rPr lang="fr-FR" i="1" baseline="30000" dirty="0" err="1" smtClean="0"/>
              <a:t>nq</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nq,b</a:t>
            </a:r>
            <a:r>
              <a:rPr lang="fr-FR" i="1" dirty="0" smtClean="0"/>
              <a:t> </a:t>
            </a:r>
            <a:r>
              <a:rPr lang="fr-FR" i="1" dirty="0" smtClean="0"/>
              <a:t>&lt; </a:t>
            </a:r>
            <a:r>
              <a:rPr lang="fr-FR" i="1" dirty="0" err="1" smtClean="0"/>
              <a:t>p</a:t>
            </a:r>
            <a:r>
              <a:rPr lang="fr-FR" i="1" baseline="30000" dirty="0" err="1" smtClean="0"/>
              <a:t>pain</a:t>
            </a:r>
            <a:r>
              <a:rPr lang="fr-FR" i="1" baseline="30000" dirty="0" smtClean="0"/>
              <a:t> </a:t>
            </a:r>
          </a:p>
          <a:p>
            <a:pPr lvl="1"/>
            <a:r>
              <a:rPr lang="fr-FR" dirty="0" smtClean="0"/>
              <a:t>On diminue </a:t>
            </a:r>
            <a:r>
              <a:rPr lang="fr-FR" i="1" dirty="0" err="1" smtClean="0"/>
              <a:t>PM</a:t>
            </a:r>
            <a:r>
              <a:rPr lang="fr-FR" i="1" baseline="-25000" dirty="0" err="1" smtClean="0"/>
              <a:t>ordi,b</a:t>
            </a:r>
            <a:r>
              <a:rPr lang="fr-FR" i="1" baseline="-25000" dirty="0" smtClean="0"/>
              <a:t>,</a:t>
            </a:r>
            <a:r>
              <a:rPr lang="fr-FR" i="1" dirty="0" smtClean="0"/>
              <a:t> donc on accroît 1/ </a:t>
            </a:r>
            <a:r>
              <a:rPr lang="fr-FR" i="1" dirty="0" err="1" smtClean="0"/>
              <a:t>PM</a:t>
            </a:r>
            <a:r>
              <a:rPr lang="fr-FR" i="1" baseline="-25000" dirty="0" err="1" smtClean="0"/>
              <a:t>ordi,b</a:t>
            </a:r>
            <a:r>
              <a:rPr lang="fr-FR" i="1" baseline="-25000" dirty="0" smtClean="0"/>
              <a:t> </a:t>
            </a:r>
            <a:r>
              <a:rPr lang="fr-FR" i="1" dirty="0" smtClean="0"/>
              <a:t>ce qui implique </a:t>
            </a:r>
            <a:r>
              <a:rPr lang="fr-FR" i="1" dirty="0" err="1" smtClean="0"/>
              <a:t>W</a:t>
            </a:r>
            <a:r>
              <a:rPr lang="fr-FR" i="1" baseline="30000" dirty="0" err="1" smtClean="0"/>
              <a:t>nq</a:t>
            </a:r>
            <a:r>
              <a:rPr lang="fr-FR" i="1" baseline="30000" dirty="0" smtClean="0"/>
              <a:t> </a:t>
            </a:r>
            <a:r>
              <a:rPr lang="fr-FR" i="1" dirty="0" smtClean="0"/>
              <a:t>/ </a:t>
            </a:r>
            <a:r>
              <a:rPr lang="fr-FR" i="1" dirty="0" err="1" smtClean="0"/>
              <a:t>PM</a:t>
            </a:r>
            <a:r>
              <a:rPr lang="fr-FR" i="1" baseline="-25000" dirty="0" err="1" smtClean="0"/>
              <a:t>ordi,b</a:t>
            </a:r>
            <a:r>
              <a:rPr lang="fr-FR" i="1" dirty="0" smtClean="0"/>
              <a:t> &gt; </a:t>
            </a:r>
            <a:r>
              <a:rPr lang="fr-FR" i="1" dirty="0" err="1" smtClean="0"/>
              <a:t>p</a:t>
            </a:r>
            <a:r>
              <a:rPr lang="fr-FR" i="1" baseline="30000" dirty="0" err="1" smtClean="0"/>
              <a:t>pain</a:t>
            </a:r>
            <a:endParaRPr lang="fr-FR" dirty="0" smtClean="0"/>
          </a:p>
          <a:p>
            <a:r>
              <a:rPr lang="fr-FR" dirty="0" smtClean="0"/>
              <a:t>Des profits ne sont pas faits et des pertes sont générées… la double peine!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fr-FR" smtClean="0"/>
              <a:t>2 secteurs et 2 inputs</a:t>
            </a:r>
          </a:p>
        </p:txBody>
      </p:sp>
      <p:sp>
        <p:nvSpPr>
          <p:cNvPr id="31747" name="Rectangle 3"/>
          <p:cNvSpPr>
            <a:spLocks noGrp="1" noChangeArrowheads="1"/>
          </p:cNvSpPr>
          <p:nvPr>
            <p:ph type="body" idx="1"/>
          </p:nvPr>
        </p:nvSpPr>
        <p:spPr/>
        <p:txBody>
          <a:bodyPr/>
          <a:lstStyle/>
          <a:p>
            <a:pPr eaLnBrk="1" hangingPunct="1">
              <a:lnSpc>
                <a:spcPct val="90000"/>
              </a:lnSpc>
            </a:pPr>
            <a:r>
              <a:rPr lang="fr-FR" dirty="0" smtClean="0"/>
              <a:t>Ce que l’on vient de trouver pour la boulangerie est vrai pour la boucherie : </a:t>
            </a:r>
          </a:p>
          <a:p>
            <a:pPr eaLnBrk="1" hangingPunct="1">
              <a:lnSpc>
                <a:spcPct val="90000"/>
              </a:lnSpc>
              <a:buFont typeface="Wingdings" pitchFamily="2" charset="2"/>
              <a:buChar char="ó"/>
            </a:pPr>
            <a:r>
              <a:rPr lang="fr-FR" i="1" dirty="0" smtClean="0"/>
              <a:t> </a:t>
            </a:r>
            <a:r>
              <a:rPr lang="fr-FR" i="1" dirty="0" err="1" smtClean="0"/>
              <a:t>p</a:t>
            </a:r>
            <a:r>
              <a:rPr lang="fr-FR" i="1" baseline="30000" dirty="0" err="1" smtClean="0"/>
              <a:t>viande</a:t>
            </a:r>
            <a:r>
              <a:rPr lang="fr-FR" i="1" baseline="30000" dirty="0" smtClean="0"/>
              <a:t> </a:t>
            </a:r>
            <a:r>
              <a:rPr lang="fr-FR" i="1" dirty="0" smtClean="0"/>
              <a:t>=</a:t>
            </a:r>
            <a:r>
              <a:rPr lang="fr-FR" i="1" baseline="30000" dirty="0" smtClean="0"/>
              <a:t> </a:t>
            </a:r>
            <a:r>
              <a:rPr lang="fr-FR" i="1" dirty="0" err="1" smtClean="0"/>
              <a:t>W</a:t>
            </a:r>
            <a:r>
              <a:rPr lang="fr-FR" i="1" baseline="30000" dirty="0" err="1" smtClean="0"/>
              <a:t>nq</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nq,v</a:t>
            </a:r>
            <a:r>
              <a:rPr lang="fr-FR" i="1" dirty="0" smtClean="0"/>
              <a:t> = </a:t>
            </a:r>
            <a:r>
              <a:rPr lang="fr-FR" i="1" dirty="0" err="1" smtClean="0"/>
              <a:t>p</a:t>
            </a:r>
            <a:r>
              <a:rPr lang="fr-FR" i="1" baseline="30000" dirty="0" err="1" smtClean="0"/>
              <a:t>ordi</a:t>
            </a:r>
            <a:r>
              <a:rPr lang="fr-FR" i="1" baseline="30000" dirty="0" smtClean="0"/>
              <a:t> </a:t>
            </a:r>
            <a:r>
              <a:rPr lang="fr-FR" i="1" dirty="0" smtClean="0"/>
              <a:t>/ </a:t>
            </a:r>
            <a:r>
              <a:rPr lang="fr-FR" i="1" dirty="0" err="1" smtClean="0"/>
              <a:t>PM</a:t>
            </a:r>
            <a:r>
              <a:rPr lang="fr-FR" i="1" baseline="-25000" dirty="0" err="1" smtClean="0"/>
              <a:t>ordi,v</a:t>
            </a:r>
            <a:r>
              <a:rPr lang="fr-FR" i="1" baseline="-25000" dirty="0" smtClean="0"/>
              <a:t> </a:t>
            </a:r>
            <a:r>
              <a:rPr lang="fr-FR" i="1" dirty="0" smtClean="0"/>
              <a:t> = </a:t>
            </a:r>
            <a:r>
              <a:rPr lang="fr-FR" i="1" dirty="0" err="1" smtClean="0"/>
              <a:t>cm</a:t>
            </a:r>
            <a:r>
              <a:rPr lang="fr-FR" i="1" baseline="-25000" dirty="0" err="1" smtClean="0"/>
              <a:t>v</a:t>
            </a:r>
            <a:endParaRPr lang="fr-FR" dirty="0" smtClean="0"/>
          </a:p>
          <a:p>
            <a:pPr eaLnBrk="1" hangingPunct="1">
              <a:lnSpc>
                <a:spcPct val="90000"/>
              </a:lnSpc>
            </a:pPr>
            <a:r>
              <a:rPr lang="fr-FR" dirty="0" smtClean="0"/>
              <a:t>Observation centrale : les 2 secteurs, </a:t>
            </a:r>
            <a:r>
              <a:rPr lang="fr-FR" i="1" dirty="0" smtClean="0"/>
              <a:t>b</a:t>
            </a:r>
            <a:r>
              <a:rPr lang="fr-FR" dirty="0" smtClean="0"/>
              <a:t> et </a:t>
            </a:r>
            <a:r>
              <a:rPr lang="fr-FR" i="1" dirty="0" smtClean="0"/>
              <a:t>v</a:t>
            </a:r>
            <a:r>
              <a:rPr lang="fr-FR" dirty="0" smtClean="0"/>
              <a:t> sont confrontés aux prix des inputs </a:t>
            </a:r>
            <a:r>
              <a:rPr lang="fr-FR" i="1" dirty="0" err="1" smtClean="0"/>
              <a:t>W</a:t>
            </a:r>
            <a:r>
              <a:rPr lang="fr-FR" i="1" baseline="30000" dirty="0" err="1" smtClean="0"/>
              <a:t>nq</a:t>
            </a:r>
            <a:r>
              <a:rPr lang="fr-FR" i="1" dirty="0" smtClean="0"/>
              <a:t> </a:t>
            </a:r>
            <a:r>
              <a:rPr lang="fr-FR" dirty="0" smtClean="0"/>
              <a:t>et</a:t>
            </a:r>
            <a:r>
              <a:rPr lang="fr-FR" i="1" dirty="0" smtClean="0"/>
              <a:t> </a:t>
            </a:r>
            <a:r>
              <a:rPr lang="fr-FR" i="1" dirty="0" err="1" smtClean="0"/>
              <a:t>p</a:t>
            </a:r>
            <a:r>
              <a:rPr lang="fr-FR" i="1" baseline="30000" dirty="0" err="1" smtClean="0"/>
              <a:t>ordi</a:t>
            </a:r>
            <a:r>
              <a:rPr lang="fr-FR" dirty="0" smtClean="0"/>
              <a:t> </a:t>
            </a:r>
            <a:r>
              <a:rPr lang="fr-FR" dirty="0" smtClean="0">
                <a:sym typeface="Wingdings" pitchFamily="2" charset="2"/>
              </a:rPr>
              <a:t></a:t>
            </a:r>
            <a:r>
              <a:rPr lang="fr-FR" i="1" dirty="0" smtClean="0">
                <a:sym typeface="Wingdings" pitchFamily="2" charset="2"/>
              </a:rPr>
              <a:t> </a:t>
            </a:r>
            <a:r>
              <a:rPr lang="fr-FR" i="1" dirty="0" smtClean="0">
                <a:sym typeface="Wingdings" pitchFamily="2" charset="2"/>
              </a:rPr>
              <a:t>sinon, </a:t>
            </a:r>
            <a:r>
              <a:rPr lang="fr-FR" dirty="0" smtClean="0">
                <a:sym typeface="Wingdings" pitchFamily="2" charset="2"/>
              </a:rPr>
              <a:t>tout </a:t>
            </a:r>
            <a:r>
              <a:rPr lang="fr-FR" dirty="0" smtClean="0">
                <a:sym typeface="Wingdings" pitchFamily="2" charset="2"/>
              </a:rPr>
              <a:t>le monde irait dans le secteur qui rémunère le </a:t>
            </a:r>
            <a:r>
              <a:rPr lang="fr-FR" dirty="0" smtClean="0">
                <a:sym typeface="Wingdings" pitchFamily="2" charset="2"/>
              </a:rPr>
              <a:t>plus!</a:t>
            </a:r>
            <a:endParaRPr lang="fr-FR" dirty="0" smtClean="0">
              <a:sym typeface="Wingdings" pitchFamily="2" charset="2"/>
            </a:endParaRPr>
          </a:p>
          <a:p>
            <a:pPr eaLnBrk="1" hangingPunct="1">
              <a:lnSpc>
                <a:spcPct val="90000"/>
              </a:lnSpc>
            </a:pPr>
            <a:r>
              <a:rPr lang="fr-FR" dirty="0" smtClean="0">
                <a:sym typeface="Wingdings" pitchFamily="2" charset="2"/>
              </a:rPr>
              <a:t>D’où </a:t>
            </a:r>
          </a:p>
          <a:p>
            <a:pPr eaLnBrk="1" hangingPunct="1">
              <a:lnSpc>
                <a:spcPct val="90000"/>
              </a:lnSpc>
              <a:buFontTx/>
              <a:buNone/>
            </a:pPr>
            <a:r>
              <a:rPr lang="fr-FR" i="1" dirty="0" err="1" smtClean="0"/>
              <a:t>p</a:t>
            </a:r>
            <a:r>
              <a:rPr lang="fr-FR" i="1" baseline="30000" dirty="0" err="1" smtClean="0"/>
              <a:t>ordi</a:t>
            </a:r>
            <a:r>
              <a:rPr lang="fr-FR" i="1" baseline="30000" dirty="0" smtClean="0"/>
              <a:t> </a:t>
            </a:r>
            <a:r>
              <a:rPr lang="fr-FR" i="1" dirty="0" smtClean="0"/>
              <a:t>/ </a:t>
            </a:r>
            <a:r>
              <a:rPr lang="fr-FR" i="1" dirty="0" err="1" smtClean="0"/>
              <a:t>W</a:t>
            </a:r>
            <a:r>
              <a:rPr lang="fr-FR" i="1" baseline="30000" dirty="0" err="1" smtClean="0"/>
              <a:t>nq</a:t>
            </a:r>
            <a:r>
              <a:rPr lang="fr-FR" i="1" dirty="0" smtClean="0"/>
              <a:t> = </a:t>
            </a:r>
            <a:r>
              <a:rPr lang="fr-FR" i="1" dirty="0" err="1" smtClean="0"/>
              <a:t>PM</a:t>
            </a:r>
            <a:r>
              <a:rPr lang="fr-FR" i="1" baseline="-25000" dirty="0" err="1" smtClean="0"/>
              <a:t>ordi,v</a:t>
            </a:r>
            <a:r>
              <a:rPr lang="fr-FR" i="1" baseline="-25000" dirty="0" smtClean="0"/>
              <a:t> </a:t>
            </a:r>
            <a:r>
              <a:rPr lang="fr-FR" i="1" dirty="0" smtClean="0"/>
              <a:t>/</a:t>
            </a:r>
            <a:r>
              <a:rPr lang="fr-FR" i="1" baseline="30000" dirty="0" smtClean="0"/>
              <a:t> </a:t>
            </a:r>
            <a:r>
              <a:rPr lang="fr-FR" i="1" dirty="0" err="1" smtClean="0"/>
              <a:t>PM</a:t>
            </a:r>
            <a:r>
              <a:rPr lang="fr-FR" i="1" baseline="-25000" dirty="0" err="1" smtClean="0"/>
              <a:t>nq,v</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ordi,b</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nq,b</a:t>
            </a:r>
            <a:r>
              <a:rPr lang="fr-FR" i="1" dirty="0" smtClean="0"/>
              <a:t> </a:t>
            </a:r>
            <a:endParaRPr lang="fr-FR" i="1" baseline="30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r-FR" smtClean="0"/>
              <a:t>Leçon à retenir (1)</a:t>
            </a:r>
          </a:p>
        </p:txBody>
      </p:sp>
      <p:sp>
        <p:nvSpPr>
          <p:cNvPr id="32771" name="Rectangle 3"/>
          <p:cNvSpPr>
            <a:spLocks noGrp="1" noChangeArrowheads="1"/>
          </p:cNvSpPr>
          <p:nvPr>
            <p:ph type="body" idx="1"/>
          </p:nvPr>
        </p:nvSpPr>
        <p:spPr>
          <a:xfrm>
            <a:off x="457200" y="1600200"/>
            <a:ext cx="8435280" cy="4924425"/>
          </a:xfrm>
        </p:spPr>
        <p:txBody>
          <a:bodyPr/>
          <a:lstStyle/>
          <a:p>
            <a:pPr eaLnBrk="1" hangingPunct="1">
              <a:lnSpc>
                <a:spcPct val="90000"/>
              </a:lnSpc>
            </a:pPr>
            <a:r>
              <a:rPr lang="fr-FR" dirty="0" smtClean="0"/>
              <a:t>Retirer </a:t>
            </a:r>
            <a:r>
              <a:rPr lang="fr-FR" dirty="0" smtClean="0"/>
              <a:t>un </a:t>
            </a:r>
            <a:r>
              <a:rPr lang="fr-FR" i="1" dirty="0" smtClean="0"/>
              <a:t>ordi</a:t>
            </a:r>
            <a:r>
              <a:rPr lang="fr-FR" dirty="0" smtClean="0"/>
              <a:t> de la production de </a:t>
            </a:r>
            <a:r>
              <a:rPr lang="fr-FR" dirty="0" smtClean="0"/>
              <a:t>pain implique </a:t>
            </a:r>
            <a:r>
              <a:rPr lang="fr-FR" i="1" dirty="0" err="1" smtClean="0"/>
              <a:t>PM</a:t>
            </a:r>
            <a:r>
              <a:rPr lang="fr-FR" i="1" baseline="-25000" dirty="0" err="1" smtClean="0"/>
              <a:t>ordi,b</a:t>
            </a:r>
            <a:r>
              <a:rPr lang="fr-FR" i="1" baseline="-25000" dirty="0" smtClean="0"/>
              <a:t> </a:t>
            </a:r>
            <a:r>
              <a:rPr lang="fr-FR" dirty="0" smtClean="0"/>
              <a:t> </a:t>
            </a:r>
            <a:r>
              <a:rPr lang="fr-FR" dirty="0" smtClean="0"/>
              <a:t>augmente</a:t>
            </a:r>
            <a:r>
              <a:rPr lang="fr-FR" dirty="0" smtClean="0"/>
              <a:t> et donc </a:t>
            </a:r>
            <a:r>
              <a:rPr lang="fr-FR" i="1" dirty="0" err="1" smtClean="0"/>
              <a:t>p</a:t>
            </a:r>
            <a:r>
              <a:rPr lang="fr-FR" i="1" baseline="30000" dirty="0" err="1" smtClean="0"/>
              <a:t>pain</a:t>
            </a:r>
            <a:r>
              <a:rPr lang="fr-FR" dirty="0" smtClean="0"/>
              <a:t> </a:t>
            </a:r>
            <a:r>
              <a:rPr lang="fr-FR" i="1" dirty="0" smtClean="0"/>
              <a:t>&gt;</a:t>
            </a:r>
            <a:r>
              <a:rPr lang="fr-FR" i="1" dirty="0" smtClean="0"/>
              <a:t> </a:t>
            </a:r>
            <a:r>
              <a:rPr lang="fr-FR" i="1" dirty="0" err="1" smtClean="0"/>
              <a:t>p</a:t>
            </a:r>
            <a:r>
              <a:rPr lang="fr-FR" i="1" baseline="30000" dirty="0" err="1" smtClean="0"/>
              <a:t>ordi</a:t>
            </a:r>
            <a:r>
              <a:rPr lang="fr-FR" i="1" baseline="30000" dirty="0" smtClean="0"/>
              <a:t> </a:t>
            </a:r>
            <a:r>
              <a:rPr lang="fr-FR" i="1" dirty="0" smtClean="0"/>
              <a:t>/ </a:t>
            </a:r>
            <a:r>
              <a:rPr lang="fr-FR" i="1" dirty="0" err="1" smtClean="0"/>
              <a:t>PM</a:t>
            </a:r>
            <a:r>
              <a:rPr lang="fr-FR" i="1" baseline="-25000" dirty="0" err="1" smtClean="0"/>
              <a:t>ordi,b</a:t>
            </a:r>
            <a:r>
              <a:rPr lang="fr-FR" dirty="0" smtClean="0"/>
              <a:t> </a:t>
            </a:r>
            <a:r>
              <a:rPr lang="fr-FR" dirty="0" smtClean="0">
                <a:sym typeface="Wingdings" pitchFamily="2" charset="2"/>
              </a:rPr>
              <a:t> des profits ne sont pas faits</a:t>
            </a:r>
            <a:endParaRPr lang="fr-FR" dirty="0" smtClean="0"/>
          </a:p>
          <a:p>
            <a:pPr eaLnBrk="1" hangingPunct="1">
              <a:lnSpc>
                <a:spcPct val="90000"/>
              </a:lnSpc>
            </a:pPr>
            <a:r>
              <a:rPr lang="fr-FR" dirty="0" smtClean="0"/>
              <a:t>Donner un </a:t>
            </a:r>
            <a:r>
              <a:rPr lang="fr-FR" i="1" dirty="0" err="1" smtClean="0">
                <a:sym typeface="Wingdings" pitchFamily="2" charset="2"/>
              </a:rPr>
              <a:t>nq</a:t>
            </a:r>
            <a:r>
              <a:rPr lang="fr-FR" dirty="0" smtClean="0">
                <a:sym typeface="Wingdings" pitchFamily="2" charset="2"/>
              </a:rPr>
              <a:t> à la </a:t>
            </a:r>
            <a:r>
              <a:rPr lang="fr-FR" dirty="0" smtClean="0">
                <a:sym typeface="Wingdings" pitchFamily="2" charset="2"/>
              </a:rPr>
              <a:t>boulangerie réduit </a:t>
            </a:r>
            <a:r>
              <a:rPr lang="fr-FR" i="1" dirty="0" err="1" smtClean="0"/>
              <a:t>PM</a:t>
            </a:r>
            <a:r>
              <a:rPr lang="fr-FR" i="1" baseline="-25000" dirty="0" err="1" smtClean="0"/>
              <a:t>nq,b</a:t>
            </a:r>
            <a:r>
              <a:rPr lang="fr-FR" i="1" baseline="-25000" dirty="0" smtClean="0"/>
              <a:t> </a:t>
            </a:r>
            <a:r>
              <a:rPr lang="fr-FR" dirty="0" smtClean="0"/>
              <a:t>et donc </a:t>
            </a:r>
            <a:r>
              <a:rPr lang="fr-FR" i="1" dirty="0" err="1" smtClean="0"/>
              <a:t>p</a:t>
            </a:r>
            <a:r>
              <a:rPr lang="fr-FR" i="1" baseline="30000" dirty="0" err="1" smtClean="0"/>
              <a:t>pain</a:t>
            </a:r>
            <a:r>
              <a:rPr lang="fr-FR" dirty="0" smtClean="0"/>
              <a:t> </a:t>
            </a:r>
            <a:r>
              <a:rPr lang="fr-FR" i="1" dirty="0" smtClean="0"/>
              <a:t>&lt; </a:t>
            </a:r>
            <a:r>
              <a:rPr lang="fr-FR" i="1" dirty="0" err="1" smtClean="0"/>
              <a:t>w</a:t>
            </a:r>
            <a:r>
              <a:rPr lang="fr-FR" i="1" baseline="30000" dirty="0" err="1" smtClean="0"/>
              <a:t>nq</a:t>
            </a:r>
            <a:r>
              <a:rPr lang="fr-FR" i="1" baseline="30000" dirty="0" smtClean="0"/>
              <a:t> </a:t>
            </a:r>
            <a:r>
              <a:rPr lang="fr-FR" i="1" dirty="0" smtClean="0"/>
              <a:t>/ </a:t>
            </a:r>
            <a:r>
              <a:rPr lang="fr-FR" i="1" dirty="0" err="1" smtClean="0"/>
              <a:t>PM</a:t>
            </a:r>
            <a:r>
              <a:rPr lang="fr-FR" i="1" baseline="-25000" dirty="0" err="1" smtClean="0"/>
              <a:t>nq,b</a:t>
            </a:r>
            <a:r>
              <a:rPr lang="fr-FR" dirty="0" smtClean="0"/>
              <a:t> </a:t>
            </a:r>
            <a:r>
              <a:rPr lang="fr-FR" dirty="0" smtClean="0">
                <a:sym typeface="Wingdings" pitchFamily="2" charset="2"/>
              </a:rPr>
              <a:t> des </a:t>
            </a:r>
            <a:r>
              <a:rPr lang="fr-FR" dirty="0" smtClean="0">
                <a:sym typeface="Wingdings" pitchFamily="2" charset="2"/>
              </a:rPr>
              <a:t>pertes sont </a:t>
            </a:r>
            <a:r>
              <a:rPr lang="fr-FR" dirty="0" smtClean="0">
                <a:sym typeface="Wingdings" pitchFamily="2" charset="2"/>
              </a:rPr>
              <a:t>pas </a:t>
            </a:r>
            <a:r>
              <a:rPr lang="fr-FR" dirty="0" smtClean="0">
                <a:sym typeface="Wingdings" pitchFamily="2" charset="2"/>
              </a:rPr>
              <a:t>faites</a:t>
            </a:r>
          </a:p>
          <a:p>
            <a:pPr eaLnBrk="1" hangingPunct="1">
              <a:lnSpc>
                <a:spcPct val="90000"/>
              </a:lnSpc>
            </a:pPr>
            <a:r>
              <a:rPr lang="fr-FR" dirty="0" smtClean="0"/>
              <a:t>Cette double perte peut-elle être compensée par ce que l’on réalloue vers la boucherie? </a:t>
            </a:r>
            <a:endParaRPr lang="fr-F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60350"/>
            <a:ext cx="8229600" cy="1143000"/>
          </a:xfrm>
        </p:spPr>
        <p:txBody>
          <a:bodyPr/>
          <a:lstStyle/>
          <a:p>
            <a:pPr eaLnBrk="1" hangingPunct="1"/>
            <a:r>
              <a:rPr lang="fr-FR" smtClean="0"/>
              <a:t>Leçon à retenir (2)</a:t>
            </a:r>
          </a:p>
        </p:txBody>
      </p:sp>
      <p:sp>
        <p:nvSpPr>
          <p:cNvPr id="33795" name="Rectangle 3"/>
          <p:cNvSpPr>
            <a:spLocks noGrp="1" noChangeArrowheads="1"/>
          </p:cNvSpPr>
          <p:nvPr>
            <p:ph type="body" idx="1"/>
          </p:nvPr>
        </p:nvSpPr>
        <p:spPr>
          <a:xfrm>
            <a:off x="457200" y="1600200"/>
            <a:ext cx="8229600" cy="4997450"/>
          </a:xfrm>
        </p:spPr>
        <p:txBody>
          <a:bodyPr/>
          <a:lstStyle/>
          <a:p>
            <a:pPr eaLnBrk="1" hangingPunct="1"/>
            <a:r>
              <a:rPr lang="fr-FR" dirty="0" smtClean="0"/>
              <a:t>Si </a:t>
            </a:r>
            <a:r>
              <a:rPr lang="fr-FR" dirty="0" smtClean="0"/>
              <a:t>on donne cet ordinateur à la boucherie et que l’on lui </a:t>
            </a:r>
            <a:r>
              <a:rPr lang="fr-FR" dirty="0" smtClean="0"/>
              <a:t>supprime 1</a:t>
            </a:r>
            <a:r>
              <a:rPr lang="fr-FR" i="1" dirty="0" smtClean="0"/>
              <a:t> </a:t>
            </a:r>
            <a:r>
              <a:rPr lang="fr-FR" i="1" dirty="0" err="1" smtClean="0"/>
              <a:t>nq</a:t>
            </a:r>
            <a:r>
              <a:rPr lang="fr-FR" dirty="0" smtClean="0"/>
              <a:t> </a:t>
            </a:r>
            <a:r>
              <a:rPr lang="fr-FR" dirty="0" smtClean="0"/>
              <a:t>pour les réallouer vers la boulangerie,</a:t>
            </a:r>
          </a:p>
          <a:p>
            <a:pPr lvl="1" eaLnBrk="1" hangingPunct="1">
              <a:lnSpc>
                <a:spcPct val="90000"/>
              </a:lnSpc>
            </a:pPr>
            <a:r>
              <a:rPr lang="fr-FR" dirty="0" smtClean="0"/>
              <a:t>Mais, retirer </a:t>
            </a:r>
            <a:r>
              <a:rPr lang="fr-FR" dirty="0" smtClean="0"/>
              <a:t>un </a:t>
            </a:r>
            <a:r>
              <a:rPr lang="fr-FR" i="1" dirty="0" err="1" smtClean="0"/>
              <a:t>nq</a:t>
            </a:r>
            <a:r>
              <a:rPr lang="fr-FR" dirty="0" smtClean="0"/>
              <a:t> </a:t>
            </a:r>
            <a:r>
              <a:rPr lang="fr-FR" dirty="0" smtClean="0"/>
              <a:t>de la production de </a:t>
            </a:r>
            <a:r>
              <a:rPr lang="fr-FR" dirty="0" smtClean="0"/>
              <a:t>viande pain </a:t>
            </a:r>
            <a:r>
              <a:rPr lang="fr-FR" dirty="0" smtClean="0"/>
              <a:t>implique </a:t>
            </a:r>
            <a:r>
              <a:rPr lang="fr-FR" i="1" dirty="0" err="1" smtClean="0"/>
              <a:t>PM</a:t>
            </a:r>
            <a:r>
              <a:rPr lang="fr-FR" i="1" baseline="-25000" dirty="0" err="1" smtClean="0"/>
              <a:t>nq,v</a:t>
            </a:r>
            <a:r>
              <a:rPr lang="fr-FR" i="1" baseline="-25000" dirty="0" smtClean="0"/>
              <a:t> </a:t>
            </a:r>
            <a:r>
              <a:rPr lang="fr-FR" dirty="0" smtClean="0"/>
              <a:t> </a:t>
            </a:r>
            <a:r>
              <a:rPr lang="fr-FR" dirty="0" smtClean="0"/>
              <a:t>augmente et donc </a:t>
            </a:r>
            <a:r>
              <a:rPr lang="fr-FR" i="1" dirty="0" err="1" smtClean="0"/>
              <a:t>p</a:t>
            </a:r>
            <a:r>
              <a:rPr lang="fr-FR" i="1" baseline="30000" dirty="0" err="1" smtClean="0"/>
              <a:t>viande</a:t>
            </a:r>
            <a:r>
              <a:rPr lang="fr-FR" dirty="0" smtClean="0"/>
              <a:t> </a:t>
            </a:r>
            <a:r>
              <a:rPr lang="fr-FR" i="1" dirty="0" smtClean="0"/>
              <a:t>&gt; </a:t>
            </a:r>
            <a:r>
              <a:rPr lang="fr-FR" i="1" dirty="0" err="1" smtClean="0"/>
              <a:t>W</a:t>
            </a:r>
            <a:r>
              <a:rPr lang="fr-FR" i="1" baseline="30000" dirty="0" err="1" smtClean="0"/>
              <a:t>nq</a:t>
            </a:r>
            <a:r>
              <a:rPr lang="fr-FR" i="1" baseline="30000" dirty="0" smtClean="0"/>
              <a:t> </a:t>
            </a:r>
            <a:r>
              <a:rPr lang="fr-FR" i="1" dirty="0" smtClean="0"/>
              <a:t>/ </a:t>
            </a:r>
            <a:r>
              <a:rPr lang="fr-FR" i="1" dirty="0" err="1" smtClean="0"/>
              <a:t>PM</a:t>
            </a:r>
            <a:r>
              <a:rPr lang="fr-FR" i="1" baseline="-25000" dirty="0" err="1" smtClean="0"/>
              <a:t>nq,v</a:t>
            </a:r>
            <a:r>
              <a:rPr lang="fr-FR" dirty="0" smtClean="0"/>
              <a:t> </a:t>
            </a:r>
            <a:r>
              <a:rPr lang="fr-FR" dirty="0" smtClean="0">
                <a:sym typeface="Wingdings" pitchFamily="2" charset="2"/>
              </a:rPr>
              <a:t> des profits ne sont pas </a:t>
            </a:r>
            <a:r>
              <a:rPr lang="fr-FR" dirty="0" smtClean="0">
                <a:sym typeface="Wingdings" pitchFamily="2" charset="2"/>
              </a:rPr>
              <a:t>faits</a:t>
            </a:r>
          </a:p>
          <a:p>
            <a:pPr lvl="1" eaLnBrk="1" hangingPunct="1">
              <a:lnSpc>
                <a:spcPct val="90000"/>
              </a:lnSpc>
            </a:pPr>
            <a:r>
              <a:rPr lang="fr-FR" dirty="0" smtClean="0">
                <a:sym typeface="Wingdings" pitchFamily="2" charset="2"/>
              </a:rPr>
              <a:t> </a:t>
            </a:r>
            <a:r>
              <a:rPr lang="fr-FR" dirty="0" smtClean="0"/>
              <a:t>Donner </a:t>
            </a:r>
            <a:r>
              <a:rPr lang="fr-FR" dirty="0" smtClean="0"/>
              <a:t>un </a:t>
            </a:r>
            <a:r>
              <a:rPr lang="fr-FR" i="1" dirty="0" smtClean="0">
                <a:sym typeface="Wingdings" pitchFamily="2" charset="2"/>
              </a:rPr>
              <a:t>ordi </a:t>
            </a:r>
            <a:r>
              <a:rPr lang="fr-FR" dirty="0" smtClean="0">
                <a:sym typeface="Wingdings" pitchFamily="2" charset="2"/>
              </a:rPr>
              <a:t>à </a:t>
            </a:r>
            <a:r>
              <a:rPr lang="fr-FR" dirty="0" smtClean="0">
                <a:sym typeface="Wingdings" pitchFamily="2" charset="2"/>
              </a:rPr>
              <a:t>la </a:t>
            </a:r>
            <a:r>
              <a:rPr lang="fr-FR" dirty="0" smtClean="0">
                <a:sym typeface="Wingdings" pitchFamily="2" charset="2"/>
              </a:rPr>
              <a:t>boucherie </a:t>
            </a:r>
            <a:r>
              <a:rPr lang="fr-FR" dirty="0" smtClean="0">
                <a:sym typeface="Wingdings" pitchFamily="2" charset="2"/>
              </a:rPr>
              <a:t>réduit </a:t>
            </a:r>
            <a:r>
              <a:rPr lang="fr-FR" i="1" dirty="0" err="1" smtClean="0"/>
              <a:t>PM</a:t>
            </a:r>
            <a:r>
              <a:rPr lang="fr-FR" i="1" baseline="-25000" dirty="0" err="1" smtClean="0"/>
              <a:t>ordi,v</a:t>
            </a:r>
            <a:r>
              <a:rPr lang="fr-FR" i="1" baseline="-25000" dirty="0" smtClean="0"/>
              <a:t> </a:t>
            </a:r>
            <a:r>
              <a:rPr lang="fr-FR" dirty="0" smtClean="0"/>
              <a:t>et donc </a:t>
            </a:r>
            <a:r>
              <a:rPr lang="fr-FR" i="1" dirty="0" err="1" smtClean="0"/>
              <a:t>p</a:t>
            </a:r>
            <a:r>
              <a:rPr lang="fr-FR" i="1" baseline="30000" dirty="0" err="1" smtClean="0"/>
              <a:t>viande</a:t>
            </a:r>
            <a:r>
              <a:rPr lang="fr-FR" dirty="0" smtClean="0"/>
              <a:t> </a:t>
            </a:r>
            <a:r>
              <a:rPr lang="fr-FR" i="1" dirty="0" smtClean="0"/>
              <a:t>&lt; </a:t>
            </a:r>
            <a:r>
              <a:rPr lang="fr-FR" i="1" dirty="0" err="1" smtClean="0"/>
              <a:t>p</a:t>
            </a:r>
            <a:r>
              <a:rPr lang="fr-FR" i="1" baseline="30000" dirty="0" err="1" smtClean="0"/>
              <a:t>ordi</a:t>
            </a:r>
            <a:r>
              <a:rPr lang="fr-FR" i="1" dirty="0" smtClean="0"/>
              <a:t>/ </a:t>
            </a:r>
            <a:r>
              <a:rPr lang="fr-FR" i="1" dirty="0" err="1" smtClean="0"/>
              <a:t>PM</a:t>
            </a:r>
            <a:r>
              <a:rPr lang="fr-FR" i="1" baseline="-25000" dirty="0" err="1" smtClean="0"/>
              <a:t>ordi,v</a:t>
            </a:r>
            <a:r>
              <a:rPr lang="fr-FR" dirty="0" smtClean="0"/>
              <a:t> </a:t>
            </a:r>
            <a:r>
              <a:rPr lang="fr-FR" dirty="0" smtClean="0">
                <a:sym typeface="Wingdings" pitchFamily="2" charset="2"/>
              </a:rPr>
              <a:t> des pertes sont pas </a:t>
            </a:r>
            <a:r>
              <a:rPr lang="fr-FR" dirty="0" smtClean="0">
                <a:sym typeface="Wingdings" pitchFamily="2" charset="2"/>
              </a:rPr>
              <a:t>faites</a:t>
            </a:r>
            <a:endParaRPr lang="fr-FR" dirty="0" smtClean="0"/>
          </a:p>
          <a:p>
            <a:pPr lvl="1" eaLnBrk="1" hangingPunct="1"/>
            <a:r>
              <a:rPr lang="fr-FR" dirty="0" smtClean="0"/>
              <a:t>viande </a:t>
            </a:r>
          </a:p>
          <a:p>
            <a:pPr eaLnBrk="1" hangingPunct="1"/>
            <a:r>
              <a:rPr lang="fr-FR" dirty="0" smtClean="0"/>
              <a:t>L’opération est donc négative</a:t>
            </a:r>
          </a:p>
          <a:p>
            <a:pPr lvl="1" eaLnBrk="1" hangingPunct="1">
              <a:buNone/>
            </a:pPr>
            <a:endParaRPr lang="fr-F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ctrTitle"/>
          </p:nvPr>
        </p:nvSpPr>
        <p:spPr>
          <a:xfrm>
            <a:off x="685800" y="2130425"/>
            <a:ext cx="7772400" cy="2378075"/>
          </a:xfrm>
        </p:spPr>
        <p:txBody>
          <a:bodyPr/>
          <a:lstStyle/>
          <a:p>
            <a:pPr eaLnBrk="1" hangingPunct="1"/>
            <a:r>
              <a:rPr lang="fr-FR" smtClean="0"/>
              <a:t>Section 3 : L’efficience dans la consommation, l’argument classique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r-FR" smtClean="0"/>
              <a:t>Définition de l’efficience</a:t>
            </a:r>
          </a:p>
        </p:txBody>
      </p:sp>
      <p:sp>
        <p:nvSpPr>
          <p:cNvPr id="36867" name="Rectangle 3"/>
          <p:cNvSpPr>
            <a:spLocks noGrp="1" noChangeArrowheads="1"/>
          </p:cNvSpPr>
          <p:nvPr>
            <p:ph type="body" idx="1"/>
          </p:nvPr>
        </p:nvSpPr>
        <p:spPr>
          <a:xfrm>
            <a:off x="468313" y="1268413"/>
            <a:ext cx="8229600" cy="5400675"/>
          </a:xfrm>
        </p:spPr>
        <p:txBody>
          <a:bodyPr/>
          <a:lstStyle/>
          <a:p>
            <a:pPr eaLnBrk="1" hangingPunct="1"/>
            <a:r>
              <a:rPr lang="fr-FR" i="1" dirty="0" smtClean="0"/>
              <a:t>Pour la production</a:t>
            </a:r>
            <a:r>
              <a:rPr lang="fr-FR" dirty="0" smtClean="0"/>
              <a:t> : il n’est pas possible de produire plus de l’un des biens en </a:t>
            </a:r>
            <a:r>
              <a:rPr lang="fr-FR" dirty="0" smtClean="0"/>
              <a:t>allouant différemment </a:t>
            </a:r>
            <a:r>
              <a:rPr lang="fr-FR" dirty="0" smtClean="0"/>
              <a:t>les quantités </a:t>
            </a:r>
            <a:r>
              <a:rPr lang="fr-FR" b="1" dirty="0" smtClean="0"/>
              <a:t>données</a:t>
            </a:r>
            <a:r>
              <a:rPr lang="fr-FR" dirty="0" smtClean="0"/>
              <a:t> d’inputs.</a:t>
            </a:r>
          </a:p>
          <a:p>
            <a:pPr eaLnBrk="1" hangingPunct="1"/>
            <a:r>
              <a:rPr lang="fr-FR" i="1" dirty="0" smtClean="0"/>
              <a:t>Pour la consommation</a:t>
            </a:r>
            <a:r>
              <a:rPr lang="fr-FR" dirty="0" smtClean="0"/>
              <a:t> : il n’est pas possible, au moyen d’une allocation différente entre les consommateurs, pour des quantités produites </a:t>
            </a:r>
            <a:r>
              <a:rPr lang="fr-FR" b="1" dirty="0" smtClean="0"/>
              <a:t>données,</a:t>
            </a:r>
            <a:r>
              <a:rPr lang="fr-FR" dirty="0" smtClean="0"/>
              <a:t> d’engendrer des opportunités préférables pour l’un sans détériorer celles d’un autre.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fr-FR" smtClean="0"/>
              <a:t>Exemple : foot / week-end</a:t>
            </a:r>
          </a:p>
        </p:txBody>
      </p:sp>
      <p:sp>
        <p:nvSpPr>
          <p:cNvPr id="37891" name="Rectangle 3"/>
          <p:cNvSpPr>
            <a:spLocks noGrp="1" noChangeArrowheads="1"/>
          </p:cNvSpPr>
          <p:nvPr>
            <p:ph type="body" idx="1"/>
          </p:nvPr>
        </p:nvSpPr>
        <p:spPr>
          <a:xfrm>
            <a:off x="385192" y="1484784"/>
            <a:ext cx="8363272" cy="4997450"/>
          </a:xfrm>
        </p:spPr>
        <p:txBody>
          <a:bodyPr/>
          <a:lstStyle/>
          <a:p>
            <a:pPr eaLnBrk="1" hangingPunct="1">
              <a:lnSpc>
                <a:spcPct val="90000"/>
              </a:lnSpc>
            </a:pPr>
            <a:r>
              <a:rPr lang="fr-FR" dirty="0" smtClean="0"/>
              <a:t>Louer une chambre pour un week-end ou acheter une place pour un match de foot</a:t>
            </a:r>
            <a:r>
              <a:rPr lang="fr-FR" dirty="0" smtClean="0"/>
              <a:t>.</a:t>
            </a:r>
          </a:p>
          <a:p>
            <a:pPr eaLnBrk="1" hangingPunct="1">
              <a:lnSpc>
                <a:spcPct val="90000"/>
              </a:lnSpc>
            </a:pPr>
            <a:r>
              <a:rPr lang="fr-FR" dirty="0" smtClean="0"/>
              <a:t>Tous les agents ont la même dotation</a:t>
            </a:r>
          </a:p>
          <a:p>
            <a:pPr eaLnBrk="1" hangingPunct="1">
              <a:lnSpc>
                <a:spcPct val="90000"/>
              </a:lnSpc>
            </a:pPr>
            <a:r>
              <a:rPr lang="fr-FR" dirty="0" smtClean="0"/>
              <a:t>Tous les agents ont des préférences différentes</a:t>
            </a:r>
            <a:endParaRPr lang="fr-FR" dirty="0" smtClean="0"/>
          </a:p>
          <a:p>
            <a:pPr eaLnBrk="1" hangingPunct="1">
              <a:lnSpc>
                <a:spcPct val="90000"/>
              </a:lnSpc>
            </a:pPr>
            <a:r>
              <a:rPr lang="fr-FR" dirty="0" smtClean="0"/>
              <a:t>Hypothèse « classique » : prix unique </a:t>
            </a:r>
            <a:r>
              <a:rPr lang="fr-FR" dirty="0" smtClean="0">
                <a:sym typeface="Wingdings" pitchFamily="2" charset="2"/>
              </a:rPr>
              <a:t> ici </a:t>
            </a:r>
            <a:r>
              <a:rPr lang="fr-FR" dirty="0" smtClean="0"/>
              <a:t>2 prix</a:t>
            </a:r>
            <a:r>
              <a:rPr lang="fr-FR" dirty="0" smtClean="0"/>
              <a:t>, un pour l’hôtel, l’autre pour le foot</a:t>
            </a:r>
            <a:endParaRPr lang="fr-FR" dirty="0" smtClean="0"/>
          </a:p>
          <a:p>
            <a:pPr eaLnBrk="1" hangingPunct="1">
              <a:lnSpc>
                <a:spcPct val="90000"/>
              </a:lnSpc>
            </a:pPr>
            <a:r>
              <a:rPr lang="fr-FR" dirty="0" smtClean="0"/>
              <a:t>Equilibre classique : tous les biens sont vendus et tous les demandeurs ont acquis un bien </a:t>
            </a:r>
            <a:r>
              <a:rPr lang="fr-FR" dirty="0" smtClean="0">
                <a:sym typeface="Wingdings" pitchFamily="2" charset="2"/>
              </a:rPr>
              <a:t> répartition des biens rares au sein de la population.</a:t>
            </a:r>
            <a:endParaRPr lang="fr-FR"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r-FR" smtClean="0"/>
              <a:t>Exemple : foot / week-end</a:t>
            </a:r>
          </a:p>
        </p:txBody>
      </p:sp>
      <p:sp>
        <p:nvSpPr>
          <p:cNvPr id="38915" name="Rectangle 3"/>
          <p:cNvSpPr>
            <a:spLocks noGrp="1" noChangeArrowheads="1"/>
          </p:cNvSpPr>
          <p:nvPr>
            <p:ph type="body" idx="1"/>
          </p:nvPr>
        </p:nvSpPr>
        <p:spPr>
          <a:xfrm>
            <a:off x="457200" y="1557338"/>
            <a:ext cx="8229600" cy="5300662"/>
          </a:xfrm>
        </p:spPr>
        <p:txBody>
          <a:bodyPr/>
          <a:lstStyle/>
          <a:p>
            <a:pPr eaLnBrk="1" hangingPunct="1">
              <a:lnSpc>
                <a:spcPct val="90000"/>
              </a:lnSpc>
            </a:pPr>
            <a:r>
              <a:rPr lang="fr-FR" smtClean="0"/>
              <a:t>Pourquoi cette affectation est efficiente?</a:t>
            </a:r>
          </a:p>
          <a:p>
            <a:pPr eaLnBrk="1" hangingPunct="1">
              <a:lnSpc>
                <a:spcPct val="90000"/>
              </a:lnSpc>
            </a:pPr>
            <a:r>
              <a:rPr lang="fr-FR" smtClean="0"/>
              <a:t>Certains qui ont une chambre peuvent préférer le foot !!!</a:t>
            </a:r>
          </a:p>
          <a:p>
            <a:pPr eaLnBrk="1" hangingPunct="1">
              <a:lnSpc>
                <a:spcPct val="90000"/>
              </a:lnSpc>
            </a:pPr>
            <a:r>
              <a:rPr lang="fr-FR" smtClean="0"/>
              <a:t>Si on donne une place au stade à un de ces agents en contraignant un détenteur d’une place d’aller à la mer, on détériore l’allocation.</a:t>
            </a:r>
          </a:p>
          <a:p>
            <a:pPr eaLnBrk="1" hangingPunct="1">
              <a:lnSpc>
                <a:spcPct val="90000"/>
              </a:lnSpc>
            </a:pPr>
            <a:r>
              <a:rPr lang="fr-FR" smtClean="0"/>
              <a:t>celui qui avait, en payant très cher sa place au stade, révélé sa forte préférence pour le foot est plus frustré que le premier agent.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4450"/>
            <a:ext cx="8229600" cy="1143000"/>
          </a:xfrm>
        </p:spPr>
        <p:txBody>
          <a:bodyPr/>
          <a:lstStyle/>
          <a:p>
            <a:pPr eaLnBrk="1" hangingPunct="1"/>
            <a:r>
              <a:rPr lang="fr-FR" dirty="0" smtClean="0"/>
              <a:t>Leçon à </a:t>
            </a:r>
            <a:r>
              <a:rPr lang="fr-FR" dirty="0" smtClean="0"/>
              <a:t>tirer: efficience = juste</a:t>
            </a:r>
            <a:endParaRPr lang="fr-FR" dirty="0" smtClean="0"/>
          </a:p>
        </p:txBody>
      </p:sp>
      <p:sp>
        <p:nvSpPr>
          <p:cNvPr id="39939" name="Rectangle 3"/>
          <p:cNvSpPr>
            <a:spLocks noGrp="1" noChangeArrowheads="1"/>
          </p:cNvSpPr>
          <p:nvPr>
            <p:ph type="body" idx="1"/>
          </p:nvPr>
        </p:nvSpPr>
        <p:spPr>
          <a:xfrm>
            <a:off x="457200" y="1125538"/>
            <a:ext cx="8507413" cy="5832475"/>
          </a:xfrm>
        </p:spPr>
        <p:txBody>
          <a:bodyPr/>
          <a:lstStyle/>
          <a:p>
            <a:pPr eaLnBrk="1" hangingPunct="1">
              <a:lnSpc>
                <a:spcPct val="90000"/>
              </a:lnSpc>
            </a:pPr>
            <a:r>
              <a:rPr lang="fr-FR" dirty="0" smtClean="0"/>
              <a:t>OUI il est possible qu’à l’équilibre classique une personne préfère un autre bien que celui dont elle dispose.</a:t>
            </a:r>
          </a:p>
          <a:p>
            <a:pPr eaLnBrk="1" hangingPunct="1">
              <a:lnSpc>
                <a:spcPct val="90000"/>
              </a:lnSpc>
            </a:pPr>
            <a:r>
              <a:rPr lang="fr-FR" dirty="0" smtClean="0"/>
              <a:t>OUI il est possible d’accroître son sort en lui donnant ce bien, échangé «involontairement» avec un agent le détenant.</a:t>
            </a:r>
          </a:p>
          <a:p>
            <a:pPr eaLnBrk="1" hangingPunct="1">
              <a:lnSpc>
                <a:spcPct val="90000"/>
              </a:lnSpc>
            </a:pPr>
            <a:r>
              <a:rPr lang="fr-FR" dirty="0" smtClean="0"/>
              <a:t>MAIS cette dernière personne avait révélé qu’elle </a:t>
            </a:r>
            <a:r>
              <a:rPr lang="fr-FR" dirty="0" smtClean="0"/>
              <a:t>préférait plus ce </a:t>
            </a:r>
            <a:r>
              <a:rPr lang="fr-FR" dirty="0" smtClean="0"/>
              <a:t>bien en </a:t>
            </a:r>
            <a:r>
              <a:rPr lang="fr-FR" dirty="0" smtClean="0"/>
              <a:t>l’achetant que l’autre disposant de la même richesse.</a:t>
            </a:r>
            <a:endParaRPr lang="fr-FR" dirty="0" smtClean="0"/>
          </a:p>
          <a:p>
            <a:pPr eaLnBrk="1" hangingPunct="1">
              <a:lnSpc>
                <a:spcPct val="90000"/>
              </a:lnSpc>
            </a:pPr>
            <a:r>
              <a:rPr lang="fr-FR" dirty="0" smtClean="0"/>
              <a:t>NON, il n’est pas possible d’améliorer simultanément le sort de tout le monde.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88913"/>
            <a:ext cx="8229600" cy="1143000"/>
          </a:xfrm>
        </p:spPr>
        <p:txBody>
          <a:bodyPr/>
          <a:lstStyle/>
          <a:p>
            <a:pPr eaLnBrk="1" hangingPunct="1"/>
            <a:r>
              <a:rPr lang="fr-FR" sz="4000" smtClean="0"/>
              <a:t>Les deux lois de la théorie néoclassique</a:t>
            </a:r>
          </a:p>
        </p:txBody>
      </p:sp>
      <p:sp>
        <p:nvSpPr>
          <p:cNvPr id="5123" name="Rectangle 3"/>
          <p:cNvSpPr>
            <a:spLocks noGrp="1" noChangeArrowheads="1"/>
          </p:cNvSpPr>
          <p:nvPr>
            <p:ph type="body" idx="1"/>
          </p:nvPr>
        </p:nvSpPr>
        <p:spPr>
          <a:xfrm>
            <a:off x="457200" y="1412776"/>
            <a:ext cx="8229600" cy="5861050"/>
          </a:xfrm>
        </p:spPr>
        <p:txBody>
          <a:bodyPr/>
          <a:lstStyle/>
          <a:p>
            <a:pPr eaLnBrk="1" hangingPunct="1">
              <a:lnSpc>
                <a:spcPct val="80000"/>
              </a:lnSpc>
              <a:buFontTx/>
              <a:buNone/>
            </a:pPr>
            <a:r>
              <a:rPr lang="fr-FR" sz="2800" i="1" dirty="0" smtClean="0"/>
              <a:t>Hypothèses centrales</a:t>
            </a:r>
            <a:r>
              <a:rPr lang="fr-FR" sz="2800" dirty="0" smtClean="0"/>
              <a:t> : les agents sont parfaitement informés de toutes les opportunités et ont des anticipations basées sur même modèle de </a:t>
            </a:r>
            <a:r>
              <a:rPr lang="fr-FR" sz="2800" dirty="0" smtClean="0"/>
              <a:t>l’économie =</a:t>
            </a:r>
            <a:r>
              <a:rPr lang="fr-FR" sz="2800" u="sng" dirty="0" smtClean="0"/>
              <a:t>anticipations rationnelles</a:t>
            </a:r>
            <a:endParaRPr lang="fr-FR" sz="2800" u="sng" dirty="0" smtClean="0"/>
          </a:p>
          <a:p>
            <a:pPr eaLnBrk="1" hangingPunct="1">
              <a:lnSpc>
                <a:spcPct val="80000"/>
              </a:lnSpc>
            </a:pPr>
            <a:r>
              <a:rPr lang="fr-FR" sz="2800" dirty="0" smtClean="0"/>
              <a:t>Il ne peut y avoir plusieurs prix pour un bien donné. Si tel n’était pas le cas, tous les vendeurs iraient vendre au prix fort, alors que les acheteurs iraient acheter au plus bas prix : </a:t>
            </a:r>
            <a:r>
              <a:rPr lang="fr-FR" sz="2800" dirty="0" smtClean="0"/>
              <a:t>impossible… ils se rencontrent! </a:t>
            </a:r>
            <a:endParaRPr lang="fr-FR" sz="2800" dirty="0" smtClean="0"/>
          </a:p>
          <a:p>
            <a:pPr eaLnBrk="1" hangingPunct="1">
              <a:lnSpc>
                <a:spcPct val="80000"/>
              </a:lnSpc>
              <a:buFontTx/>
              <a:buNone/>
            </a:pPr>
            <a:r>
              <a:rPr lang="fr-FR" sz="2800" dirty="0" smtClean="0">
                <a:sym typeface="Wingdings" pitchFamily="2" charset="2"/>
              </a:rPr>
              <a:t>	 </a:t>
            </a:r>
            <a:r>
              <a:rPr lang="fr-FR" sz="2800" b="1" i="1" dirty="0" smtClean="0">
                <a:sym typeface="Wingdings" pitchFamily="2" charset="2"/>
              </a:rPr>
              <a:t>loi classique du prix unique</a:t>
            </a:r>
            <a:endParaRPr lang="fr-FR" sz="2800" dirty="0" smtClean="0"/>
          </a:p>
          <a:p>
            <a:pPr eaLnBrk="1" hangingPunct="1">
              <a:lnSpc>
                <a:spcPct val="80000"/>
              </a:lnSpc>
            </a:pPr>
            <a:r>
              <a:rPr lang="fr-FR" sz="2800" dirty="0" smtClean="0"/>
              <a:t>Il ne peut exister de pénurie ou d’excédent sur un des quelconques marchés de l’économie </a:t>
            </a:r>
          </a:p>
          <a:p>
            <a:pPr eaLnBrk="1" hangingPunct="1">
              <a:lnSpc>
                <a:spcPct val="80000"/>
              </a:lnSpc>
              <a:buFontTx/>
              <a:buNone/>
            </a:pPr>
            <a:r>
              <a:rPr lang="fr-FR" sz="2800" dirty="0" smtClean="0">
                <a:sym typeface="Wingdings" pitchFamily="2" charset="2"/>
              </a:rPr>
              <a:t>	 </a:t>
            </a:r>
            <a:r>
              <a:rPr lang="fr-FR" sz="2800" b="1" i="1" dirty="0" smtClean="0">
                <a:sym typeface="Wingdings" pitchFamily="2" charset="2"/>
              </a:rPr>
              <a:t>loi classique de l’équilibre du marché</a:t>
            </a:r>
            <a:endParaRPr lang="fr-FR" sz="2800" b="1" i="1" dirty="0" smtClean="0"/>
          </a:p>
          <a:p>
            <a:pPr eaLnBrk="1" hangingPunct="1">
              <a:lnSpc>
                <a:spcPct val="80000"/>
              </a:lnSpc>
              <a:buFontTx/>
              <a:buNone/>
            </a:pPr>
            <a:r>
              <a:rPr lang="fr-FR" sz="2800" dirty="0" smtClean="0"/>
              <a:t>Comment expliquer ces deux lois ?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15888"/>
            <a:ext cx="8229600" cy="1143000"/>
          </a:xfrm>
        </p:spPr>
        <p:txBody>
          <a:bodyPr/>
          <a:lstStyle/>
          <a:p>
            <a:pPr eaLnBrk="1" hangingPunct="1"/>
            <a:r>
              <a:rPr lang="fr-FR" smtClean="0"/>
              <a:t>Conclusion du chapitre</a:t>
            </a:r>
          </a:p>
        </p:txBody>
      </p:sp>
      <p:sp>
        <p:nvSpPr>
          <p:cNvPr id="40963" name="Rectangle 3"/>
          <p:cNvSpPr>
            <a:spLocks noGrp="1" noChangeArrowheads="1"/>
          </p:cNvSpPr>
          <p:nvPr>
            <p:ph type="body" idx="1"/>
          </p:nvPr>
        </p:nvSpPr>
        <p:spPr>
          <a:xfrm>
            <a:off x="457200" y="1196975"/>
            <a:ext cx="8229600" cy="5661025"/>
          </a:xfrm>
        </p:spPr>
        <p:txBody>
          <a:bodyPr/>
          <a:lstStyle/>
          <a:p>
            <a:pPr eaLnBrk="1" hangingPunct="1">
              <a:lnSpc>
                <a:spcPct val="90000"/>
              </a:lnSpc>
            </a:pPr>
            <a:r>
              <a:rPr lang="fr-FR" smtClean="0"/>
              <a:t>La théorie classique des marchés décrit une économie «idéale» où les mécanismes de marché permettent une allocation efficace des ressources rares.</a:t>
            </a:r>
          </a:p>
          <a:p>
            <a:pPr eaLnBrk="1" hangingPunct="1">
              <a:lnSpc>
                <a:spcPct val="90000"/>
              </a:lnSpc>
            </a:pPr>
            <a:r>
              <a:rPr lang="fr-FR" smtClean="0"/>
              <a:t>La description de ce «monde parfait» est utile pour deux raisons</a:t>
            </a:r>
          </a:p>
          <a:p>
            <a:pPr eaLnBrk="1" hangingPunct="1">
              <a:lnSpc>
                <a:spcPct val="90000"/>
              </a:lnSpc>
              <a:buFont typeface="Wingdings" pitchFamily="2" charset="2"/>
              <a:buChar char="Ø"/>
            </a:pPr>
            <a:r>
              <a:rPr lang="fr-FR" smtClean="0"/>
              <a:t> mesurer les écarts entre ce monde et la «réalité» donne l’amplitude des disfonctionnements</a:t>
            </a:r>
          </a:p>
          <a:p>
            <a:pPr eaLnBrk="1" hangingPunct="1">
              <a:lnSpc>
                <a:spcPct val="90000"/>
              </a:lnSpc>
              <a:buFont typeface="Wingdings" pitchFamily="2" charset="2"/>
              <a:buChar char="Ø"/>
            </a:pPr>
            <a:r>
              <a:rPr lang="fr-FR" smtClean="0"/>
              <a:t> guide pour la politique économique : atteindre un tel équilibre est l’objectif ultime.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r-FR" smtClean="0"/>
              <a:t>Leçon à retenir (1)</a:t>
            </a:r>
          </a:p>
        </p:txBody>
      </p:sp>
      <p:sp>
        <p:nvSpPr>
          <p:cNvPr id="32771" name="Rectangle 3"/>
          <p:cNvSpPr>
            <a:spLocks noGrp="1" noChangeArrowheads="1"/>
          </p:cNvSpPr>
          <p:nvPr>
            <p:ph type="body" idx="1"/>
          </p:nvPr>
        </p:nvSpPr>
        <p:spPr>
          <a:xfrm>
            <a:off x="457200" y="1600200"/>
            <a:ext cx="8229600" cy="4924425"/>
          </a:xfrm>
        </p:spPr>
        <p:txBody>
          <a:bodyPr/>
          <a:lstStyle/>
          <a:p>
            <a:pPr eaLnBrk="1" hangingPunct="1">
              <a:lnSpc>
                <a:spcPct val="90000"/>
              </a:lnSpc>
              <a:buFontTx/>
              <a:buNone/>
            </a:pPr>
            <a:r>
              <a:rPr lang="fr-FR" dirty="0" smtClean="0"/>
              <a:t>Supposons que le produit marginal des </a:t>
            </a:r>
            <a:r>
              <a:rPr lang="fr-FR" i="1" dirty="0" smtClean="0"/>
              <a:t>ordi </a:t>
            </a:r>
            <a:r>
              <a:rPr lang="fr-FR" dirty="0" smtClean="0"/>
              <a:t>soit </a:t>
            </a:r>
            <a:r>
              <a:rPr lang="fr-FR" i="1" dirty="0" smtClean="0"/>
              <a:t>x</a:t>
            </a:r>
            <a:r>
              <a:rPr lang="fr-FR" dirty="0" smtClean="0"/>
              <a:t> fois supérieur à celui de </a:t>
            </a:r>
            <a:r>
              <a:rPr lang="fr-FR" i="1" dirty="0" err="1" smtClean="0"/>
              <a:t>nq</a:t>
            </a:r>
            <a:r>
              <a:rPr lang="fr-FR" dirty="0" smtClean="0"/>
              <a:t> dans la boulangerie, </a:t>
            </a:r>
            <a:r>
              <a:rPr lang="fr-FR" dirty="0" err="1" smtClean="0"/>
              <a:t>ie</a:t>
            </a:r>
            <a:r>
              <a:rPr lang="fr-FR" dirty="0" smtClean="0"/>
              <a:t>. </a:t>
            </a:r>
            <a:r>
              <a:rPr lang="fr-FR" i="1" dirty="0" err="1" smtClean="0"/>
              <a:t>PM</a:t>
            </a:r>
            <a:r>
              <a:rPr lang="fr-FR" i="1" baseline="-25000" dirty="0" err="1" smtClean="0"/>
              <a:t>ordi,b</a:t>
            </a:r>
            <a:r>
              <a:rPr lang="fr-FR" i="1" dirty="0" smtClean="0"/>
              <a:t>= x* </a:t>
            </a:r>
            <a:r>
              <a:rPr lang="fr-FR" i="1" dirty="0" err="1" smtClean="0"/>
              <a:t>PM</a:t>
            </a:r>
            <a:r>
              <a:rPr lang="fr-FR" i="1" baseline="-25000" dirty="0" err="1" smtClean="0"/>
              <a:t>nq,b</a:t>
            </a:r>
            <a:endParaRPr lang="fr-FR" dirty="0" smtClean="0"/>
          </a:p>
          <a:p>
            <a:pPr eaLnBrk="1" hangingPunct="1">
              <a:lnSpc>
                <a:spcPct val="90000"/>
              </a:lnSpc>
            </a:pPr>
            <a:r>
              <a:rPr lang="fr-FR" dirty="0" smtClean="0"/>
              <a:t>Retirer un </a:t>
            </a:r>
            <a:r>
              <a:rPr lang="fr-FR" i="1" dirty="0" smtClean="0"/>
              <a:t>ordi</a:t>
            </a:r>
            <a:r>
              <a:rPr lang="fr-FR" dirty="0" smtClean="0"/>
              <a:t> de la production de pain tout en </a:t>
            </a:r>
            <a:r>
              <a:rPr lang="fr-FR" dirty="0" smtClean="0"/>
              <a:t>maintenant </a:t>
            </a:r>
            <a:r>
              <a:rPr lang="fr-FR" dirty="0" smtClean="0"/>
              <a:t>la production constante </a:t>
            </a:r>
            <a:r>
              <a:rPr lang="fr-FR" dirty="0" smtClean="0">
                <a:sym typeface="Wingdings" pitchFamily="2" charset="2"/>
              </a:rPr>
              <a:t> donner </a:t>
            </a:r>
            <a:r>
              <a:rPr lang="fr-FR" i="1" dirty="0" smtClean="0">
                <a:sym typeface="Wingdings" pitchFamily="2" charset="2"/>
              </a:rPr>
              <a:t>x </a:t>
            </a:r>
            <a:r>
              <a:rPr lang="fr-FR" i="1" dirty="0" err="1" smtClean="0">
                <a:sym typeface="Wingdings" pitchFamily="2" charset="2"/>
              </a:rPr>
              <a:t>nq</a:t>
            </a:r>
            <a:r>
              <a:rPr lang="fr-FR" dirty="0" smtClean="0">
                <a:sym typeface="Wingdings" pitchFamily="2" charset="2"/>
              </a:rPr>
              <a:t> à la boulangerie </a:t>
            </a:r>
            <a:endParaRPr lang="fr-FR" dirty="0" smtClean="0">
              <a:sym typeface="Wingdings" pitchFamily="2" charset="2"/>
            </a:endParaRPr>
          </a:p>
          <a:p>
            <a:pPr eaLnBrk="1" hangingPunct="1">
              <a:lnSpc>
                <a:spcPct val="90000"/>
              </a:lnSpc>
              <a:buNone/>
            </a:pPr>
            <a:r>
              <a:rPr lang="fr-FR" dirty="0" smtClean="0">
                <a:sym typeface="Wingdings" pitchFamily="2" charset="2"/>
              </a:rPr>
              <a:t> </a:t>
            </a:r>
            <a:r>
              <a:rPr lang="fr-FR" dirty="0" smtClean="0">
                <a:sym typeface="Wingdings" pitchFamily="2" charset="2"/>
              </a:rPr>
              <a:t>  </a:t>
            </a:r>
            <a:r>
              <a:rPr lang="fr-FR" dirty="0" smtClean="0">
                <a:sym typeface="Wingdings" pitchFamily="2" charset="2"/>
              </a:rPr>
              <a:t> </a:t>
            </a:r>
            <a:r>
              <a:rPr lang="fr-FR" u="sng" dirty="0" smtClean="0">
                <a:sym typeface="Wingdings" pitchFamily="2" charset="2"/>
              </a:rPr>
              <a:t>taux de </a:t>
            </a:r>
            <a:r>
              <a:rPr lang="fr-FR" u="sng" dirty="0" smtClean="0">
                <a:sym typeface="Wingdings" pitchFamily="2" charset="2"/>
              </a:rPr>
              <a:t>substitution interne du secteur</a:t>
            </a:r>
            <a:endParaRPr lang="fr-FR" u="sng" dirty="0" smtClean="0">
              <a:sym typeface="Wingdings" pitchFamily="2" charset="2"/>
            </a:endParaRPr>
          </a:p>
          <a:p>
            <a:pPr eaLnBrk="1" hangingPunct="1">
              <a:lnSpc>
                <a:spcPct val="90000"/>
              </a:lnSpc>
            </a:pPr>
            <a:r>
              <a:rPr lang="fr-FR" dirty="0" smtClean="0"/>
              <a:t>Retirer </a:t>
            </a:r>
            <a:r>
              <a:rPr lang="fr-FR" i="1" dirty="0" smtClean="0"/>
              <a:t>x </a:t>
            </a:r>
            <a:r>
              <a:rPr lang="fr-FR" i="1" dirty="0" err="1" smtClean="0"/>
              <a:t>nq</a:t>
            </a:r>
            <a:r>
              <a:rPr lang="fr-FR" dirty="0" smtClean="0"/>
              <a:t> de la production de pain tout en la maintenant constante </a:t>
            </a:r>
            <a:r>
              <a:rPr lang="fr-FR" dirty="0" smtClean="0">
                <a:sym typeface="Wingdings" pitchFamily="2" charset="2"/>
              </a:rPr>
              <a:t> donner 1 </a:t>
            </a:r>
            <a:r>
              <a:rPr lang="fr-FR" i="1" dirty="0" smtClean="0">
                <a:sym typeface="Wingdings" pitchFamily="2" charset="2"/>
              </a:rPr>
              <a:t>ordi</a:t>
            </a:r>
            <a:r>
              <a:rPr lang="fr-FR" dirty="0" smtClean="0">
                <a:sym typeface="Wingdings" pitchFamily="2" charset="2"/>
              </a:rPr>
              <a:t> à la boulangerie.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60350"/>
            <a:ext cx="8229600" cy="1143000"/>
          </a:xfrm>
        </p:spPr>
        <p:txBody>
          <a:bodyPr/>
          <a:lstStyle/>
          <a:p>
            <a:pPr eaLnBrk="1" hangingPunct="1"/>
            <a:r>
              <a:rPr lang="fr-FR" smtClean="0"/>
              <a:t>Leçon à retenir (2)</a:t>
            </a:r>
          </a:p>
        </p:txBody>
      </p:sp>
      <p:sp>
        <p:nvSpPr>
          <p:cNvPr id="33795" name="Rectangle 3"/>
          <p:cNvSpPr>
            <a:spLocks noGrp="1" noChangeArrowheads="1"/>
          </p:cNvSpPr>
          <p:nvPr>
            <p:ph type="body" idx="1"/>
          </p:nvPr>
        </p:nvSpPr>
        <p:spPr>
          <a:xfrm>
            <a:off x="457200" y="1600200"/>
            <a:ext cx="8229600" cy="4997450"/>
          </a:xfrm>
        </p:spPr>
        <p:txBody>
          <a:bodyPr/>
          <a:lstStyle/>
          <a:p>
            <a:pPr eaLnBrk="1" hangingPunct="1"/>
            <a:r>
              <a:rPr lang="fr-FR" dirty="0" smtClean="0"/>
              <a:t>Si ce ratio des produits marginaux est supérieur à </a:t>
            </a:r>
            <a:r>
              <a:rPr lang="fr-FR" i="1" dirty="0" smtClean="0"/>
              <a:t>x</a:t>
            </a:r>
            <a:r>
              <a:rPr lang="fr-FR" dirty="0" smtClean="0"/>
              <a:t> dans le secteur de la boucherie, par ex. </a:t>
            </a:r>
            <a:r>
              <a:rPr lang="fr-FR" i="1" dirty="0" err="1" smtClean="0"/>
              <a:t>PM</a:t>
            </a:r>
            <a:r>
              <a:rPr lang="fr-FR" i="1" baseline="-25000" dirty="0" err="1" smtClean="0"/>
              <a:t>ordi,v</a:t>
            </a:r>
            <a:r>
              <a:rPr lang="fr-FR" i="1" baseline="-25000" dirty="0" smtClean="0"/>
              <a:t> </a:t>
            </a:r>
            <a:r>
              <a:rPr lang="fr-FR" i="1" dirty="0" smtClean="0"/>
              <a:t>=2*x*</a:t>
            </a:r>
            <a:r>
              <a:rPr lang="fr-FR" i="1" dirty="0" err="1" smtClean="0"/>
              <a:t>PM</a:t>
            </a:r>
            <a:r>
              <a:rPr lang="fr-FR" i="1" baseline="-25000" dirty="0" err="1" smtClean="0"/>
              <a:t>nq,v</a:t>
            </a:r>
            <a:endParaRPr lang="fr-FR" dirty="0" smtClean="0"/>
          </a:p>
          <a:p>
            <a:pPr eaLnBrk="1" hangingPunct="1"/>
            <a:r>
              <a:rPr lang="fr-FR" dirty="0" smtClean="0"/>
              <a:t>on pourrait obtenir</a:t>
            </a:r>
          </a:p>
          <a:p>
            <a:pPr lvl="1" eaLnBrk="1" hangingPunct="1">
              <a:buFont typeface="Wingdings" pitchFamily="2" charset="2"/>
              <a:buChar char="Ø"/>
            </a:pPr>
            <a:r>
              <a:rPr lang="fr-FR" dirty="0" smtClean="0"/>
              <a:t> en retirant un </a:t>
            </a:r>
            <a:r>
              <a:rPr lang="fr-FR" i="1" dirty="0" smtClean="0"/>
              <a:t>ordi</a:t>
            </a:r>
            <a:r>
              <a:rPr lang="fr-FR" dirty="0" smtClean="0"/>
              <a:t> à la boulangerie pour le donner à la boucherie, </a:t>
            </a:r>
          </a:p>
          <a:p>
            <a:pPr lvl="1" eaLnBrk="1" hangingPunct="1">
              <a:buFont typeface="Wingdings" pitchFamily="2" charset="2"/>
              <a:buChar char="Ø"/>
            </a:pPr>
            <a:r>
              <a:rPr lang="fr-FR" dirty="0" smtClean="0"/>
              <a:t> et en lui substituant </a:t>
            </a:r>
            <a:r>
              <a:rPr lang="fr-FR" i="1" dirty="0" smtClean="0"/>
              <a:t>x </a:t>
            </a:r>
            <a:r>
              <a:rPr lang="fr-FR" i="1" dirty="0" err="1" smtClean="0"/>
              <a:t>nq</a:t>
            </a:r>
            <a:r>
              <a:rPr lang="fr-FR" dirty="0" smtClean="0"/>
              <a:t> pris à la boucherie,</a:t>
            </a:r>
          </a:p>
          <a:p>
            <a:pPr eaLnBrk="1" hangingPunct="1">
              <a:buFont typeface="Wingdings" pitchFamily="2" charset="2"/>
              <a:buChar char="ó"/>
            </a:pPr>
            <a:r>
              <a:rPr lang="fr-FR" dirty="0" smtClean="0">
                <a:sym typeface="Wingdings" pitchFamily="2" charset="2"/>
              </a:rPr>
              <a:t>Production de la boulangerie constante</a:t>
            </a:r>
          </a:p>
          <a:p>
            <a:pPr eaLnBrk="1" hangingPunct="1">
              <a:buFont typeface="Wingdings" pitchFamily="2" charset="2"/>
              <a:buChar char="ó"/>
            </a:pPr>
            <a:r>
              <a:rPr lang="fr-FR" dirty="0" smtClean="0"/>
              <a:t>Accroissement de la </a:t>
            </a:r>
            <a:r>
              <a:rPr lang="fr-FR" dirty="0" err="1" smtClean="0"/>
              <a:t>prod</a:t>
            </a:r>
            <a:r>
              <a:rPr lang="fr-FR" dirty="0" smtClean="0"/>
              <a:t>. de la boucherie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60648"/>
            <a:ext cx="8229600" cy="1143000"/>
          </a:xfrm>
        </p:spPr>
        <p:txBody>
          <a:bodyPr/>
          <a:lstStyle/>
          <a:p>
            <a:pPr eaLnBrk="1" hangingPunct="1"/>
            <a:r>
              <a:rPr lang="fr-FR" smtClean="0"/>
              <a:t>Leçon à tirer (3)</a:t>
            </a:r>
          </a:p>
        </p:txBody>
      </p:sp>
      <p:sp>
        <p:nvSpPr>
          <p:cNvPr id="34819" name="Rectangle 3"/>
          <p:cNvSpPr>
            <a:spLocks noGrp="1" noChangeArrowheads="1"/>
          </p:cNvSpPr>
          <p:nvPr>
            <p:ph type="body" idx="1"/>
          </p:nvPr>
        </p:nvSpPr>
        <p:spPr>
          <a:xfrm>
            <a:off x="251520" y="1600200"/>
            <a:ext cx="8712968" cy="4525963"/>
          </a:xfrm>
        </p:spPr>
        <p:txBody>
          <a:bodyPr/>
          <a:lstStyle/>
          <a:p>
            <a:pPr eaLnBrk="1" hangingPunct="1">
              <a:lnSpc>
                <a:spcPct val="90000"/>
              </a:lnSpc>
            </a:pPr>
            <a:r>
              <a:rPr lang="fr-FR" dirty="0" smtClean="0"/>
              <a:t>Est-ce possible?</a:t>
            </a:r>
          </a:p>
          <a:p>
            <a:pPr eaLnBrk="1" hangingPunct="1">
              <a:lnSpc>
                <a:spcPct val="90000"/>
              </a:lnSpc>
            </a:pPr>
            <a:r>
              <a:rPr lang="fr-FR" dirty="0" smtClean="0"/>
              <a:t>A l’équilibre concurrentiel, NON car</a:t>
            </a:r>
          </a:p>
          <a:p>
            <a:pPr eaLnBrk="1" hangingPunct="1">
              <a:lnSpc>
                <a:spcPct val="90000"/>
              </a:lnSpc>
              <a:buNone/>
            </a:pPr>
            <a:r>
              <a:rPr lang="fr-FR" i="1" dirty="0" smtClean="0"/>
              <a:t>x = </a:t>
            </a:r>
            <a:r>
              <a:rPr lang="fr-FR" i="1" dirty="0" err="1" smtClean="0"/>
              <a:t>p</a:t>
            </a:r>
            <a:r>
              <a:rPr lang="fr-FR" i="1" baseline="30000" dirty="0" err="1" smtClean="0"/>
              <a:t>ordi</a:t>
            </a:r>
            <a:r>
              <a:rPr lang="fr-FR" i="1" baseline="30000" dirty="0" smtClean="0"/>
              <a:t> </a:t>
            </a:r>
            <a:r>
              <a:rPr lang="fr-FR" i="1" dirty="0" smtClean="0"/>
              <a:t>/ </a:t>
            </a:r>
            <a:r>
              <a:rPr lang="fr-FR" i="1" dirty="0" err="1" smtClean="0"/>
              <a:t>W</a:t>
            </a:r>
            <a:r>
              <a:rPr lang="fr-FR" i="1" baseline="30000" dirty="0" err="1" smtClean="0"/>
              <a:t>nq</a:t>
            </a:r>
            <a:r>
              <a:rPr lang="fr-FR" i="1" dirty="0" smtClean="0"/>
              <a:t> = </a:t>
            </a:r>
            <a:r>
              <a:rPr lang="fr-FR" i="1" dirty="0" err="1" smtClean="0"/>
              <a:t>PM</a:t>
            </a:r>
            <a:r>
              <a:rPr lang="fr-FR" i="1" baseline="-25000" dirty="0" err="1" smtClean="0"/>
              <a:t>ordi,v</a:t>
            </a:r>
            <a:r>
              <a:rPr lang="fr-FR" i="1" baseline="-25000" dirty="0" smtClean="0"/>
              <a:t> </a:t>
            </a:r>
            <a:r>
              <a:rPr lang="fr-FR" i="1" dirty="0" smtClean="0"/>
              <a:t>/</a:t>
            </a:r>
            <a:r>
              <a:rPr lang="fr-FR" i="1" baseline="30000" dirty="0" smtClean="0"/>
              <a:t> </a:t>
            </a:r>
            <a:r>
              <a:rPr lang="fr-FR" i="1" dirty="0" err="1" smtClean="0"/>
              <a:t>PM</a:t>
            </a:r>
            <a:r>
              <a:rPr lang="fr-FR" i="1" baseline="-25000" dirty="0" err="1" smtClean="0"/>
              <a:t>nq,v</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ordi,b</a:t>
            </a:r>
            <a:r>
              <a:rPr lang="fr-FR" i="1" baseline="30000" dirty="0" smtClean="0"/>
              <a:t> </a:t>
            </a:r>
            <a:r>
              <a:rPr lang="fr-FR" i="1" dirty="0" smtClean="0"/>
              <a:t>/</a:t>
            </a:r>
            <a:r>
              <a:rPr lang="fr-FR" i="1" baseline="30000" dirty="0" smtClean="0"/>
              <a:t> </a:t>
            </a:r>
            <a:r>
              <a:rPr lang="fr-FR" i="1" dirty="0" err="1" smtClean="0"/>
              <a:t>PM</a:t>
            </a:r>
            <a:r>
              <a:rPr lang="fr-FR" i="1" baseline="-25000" dirty="0" err="1" smtClean="0"/>
              <a:t>nq,b</a:t>
            </a:r>
            <a:endParaRPr lang="fr-FR" dirty="0" smtClean="0"/>
          </a:p>
          <a:p>
            <a:pPr eaLnBrk="1" hangingPunct="1">
              <a:lnSpc>
                <a:spcPct val="90000"/>
              </a:lnSpc>
            </a:pPr>
            <a:r>
              <a:rPr lang="fr-FR" dirty="0" smtClean="0"/>
              <a:t>Pourquoi? Car si les taux de substitution ne sont pas les mêmes, cela indique, comme le montre l’exemple, qu’il est possible de faire mieux </a:t>
            </a:r>
            <a:r>
              <a:rPr lang="fr-FR" b="1" dirty="0" smtClean="0"/>
              <a:t>gratuitement.</a:t>
            </a:r>
          </a:p>
          <a:p>
            <a:pPr eaLnBrk="1" hangingPunct="1">
              <a:lnSpc>
                <a:spcPct val="90000"/>
              </a:lnSpc>
            </a:pPr>
            <a:r>
              <a:rPr lang="fr-FR" dirty="0" smtClean="0"/>
              <a:t>Ceci n’est pas possible si tous les producteurs sont parfaitement informés et maximisent leurs profits.</a:t>
            </a:r>
            <a:endParaRPr lang="fr-FR"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mtClean="0"/>
              <a:t>La concurrence pure</a:t>
            </a:r>
          </a:p>
        </p:txBody>
      </p:sp>
      <p:sp>
        <p:nvSpPr>
          <p:cNvPr id="6147" name="Rectangle 3"/>
          <p:cNvSpPr>
            <a:spLocks noGrp="1" noChangeArrowheads="1"/>
          </p:cNvSpPr>
          <p:nvPr>
            <p:ph type="body" idx="1"/>
          </p:nvPr>
        </p:nvSpPr>
        <p:spPr/>
        <p:txBody>
          <a:bodyPr/>
          <a:lstStyle/>
          <a:p>
            <a:pPr eaLnBrk="1" hangingPunct="1">
              <a:lnSpc>
                <a:spcPct val="90000"/>
              </a:lnSpc>
              <a:buFontTx/>
              <a:buNone/>
            </a:pPr>
            <a:r>
              <a:rPr lang="fr-FR" sz="2800" b="1" u="sng" smtClean="0"/>
              <a:t>Définition:</a:t>
            </a:r>
            <a:r>
              <a:rPr lang="fr-FR" sz="2800" smtClean="0"/>
              <a:t> il y a concurrence pure dès lors que chaque acheteur ou chaque vendeur comprend qu’il est trop petit, comparé à la taille du marché, pour exercer une influence significative sur le prix du marché.</a:t>
            </a:r>
          </a:p>
          <a:p>
            <a:pPr eaLnBrk="1" hangingPunct="1">
              <a:lnSpc>
                <a:spcPct val="90000"/>
              </a:lnSpc>
              <a:buFont typeface="Symbol" pitchFamily="18" charset="2"/>
              <a:buChar char="Þ"/>
            </a:pPr>
            <a:r>
              <a:rPr lang="fr-FR" sz="2800" smtClean="0"/>
              <a:t> « concurrence atomistique » + « marchés parfaits » </a:t>
            </a:r>
            <a:r>
              <a:rPr lang="fr-FR" sz="2800" i="1" smtClean="0"/>
              <a:t>suffisent</a:t>
            </a:r>
            <a:r>
              <a:rPr lang="fr-FR" sz="2800" smtClean="0"/>
              <a:t> à assurer la concurrence pure</a:t>
            </a:r>
          </a:p>
          <a:p>
            <a:pPr eaLnBrk="1" hangingPunct="1">
              <a:lnSpc>
                <a:spcPct val="90000"/>
              </a:lnSpc>
              <a:buFont typeface="Symbol" pitchFamily="18" charset="2"/>
              <a:buChar char="Þ"/>
            </a:pPr>
            <a:r>
              <a:rPr lang="fr-FR" sz="2800" smtClean="0"/>
              <a:t> « concurrence atomistique » n’est pas </a:t>
            </a:r>
            <a:r>
              <a:rPr lang="fr-FR" sz="2800" i="1" smtClean="0"/>
              <a:t>nécessaire</a:t>
            </a:r>
            <a:r>
              <a:rPr lang="fr-FR" sz="2800" smtClean="0"/>
              <a:t> : l’existence d’entrants potentiels suffit pour garantir la concurrence.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sz="4000" smtClean="0"/>
              <a:t>Au-delà de la lecture naïve </a:t>
            </a:r>
            <a:br>
              <a:rPr lang="fr-FR" sz="4000" smtClean="0"/>
            </a:br>
            <a:r>
              <a:rPr lang="fr-FR" sz="4000" smtClean="0"/>
              <a:t>« offre = demande » de l’équilibre</a:t>
            </a:r>
          </a:p>
        </p:txBody>
      </p:sp>
      <p:sp>
        <p:nvSpPr>
          <p:cNvPr id="7171" name="Rectangle 3"/>
          <p:cNvSpPr>
            <a:spLocks noGrp="1" noChangeArrowheads="1"/>
          </p:cNvSpPr>
          <p:nvPr>
            <p:ph type="body" idx="1"/>
          </p:nvPr>
        </p:nvSpPr>
        <p:spPr/>
        <p:txBody>
          <a:bodyPr/>
          <a:lstStyle/>
          <a:p>
            <a:pPr eaLnBrk="1" hangingPunct="1"/>
            <a:r>
              <a:rPr lang="fr-FR" sz="2800" smtClean="0"/>
              <a:t>L’équilibre de marché est souvent présenté comme l’intersection entre l’offre et la demande : l’offre croît avec le prix de vente, alors que la demande décroît. Il existe alors un prix pour lequel les deux parties s’entendent pour effectuer une transaction = (quantité,prix).</a:t>
            </a:r>
          </a:p>
          <a:p>
            <a:pPr eaLnBrk="1" hangingPunct="1"/>
            <a:r>
              <a:rPr lang="fr-FR" sz="2800" smtClean="0"/>
              <a:t>Au-delà de cette lecture mécanique, il est nécessaire de fonder cet équilibre sur des comportements (stratégies) et des jeux d’anticipation.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mtClean="0"/>
              <a:t>L’équilibre sur un marché</a:t>
            </a:r>
          </a:p>
        </p:txBody>
      </p:sp>
      <p:sp>
        <p:nvSpPr>
          <p:cNvPr id="8195" name="Rectangle 3"/>
          <p:cNvSpPr>
            <a:spLocks noGrp="1" noChangeArrowheads="1"/>
          </p:cNvSpPr>
          <p:nvPr>
            <p:ph type="body" idx="1"/>
          </p:nvPr>
        </p:nvSpPr>
        <p:spPr>
          <a:xfrm>
            <a:off x="457200" y="1484313"/>
            <a:ext cx="8229600" cy="4924425"/>
          </a:xfrm>
        </p:spPr>
        <p:txBody>
          <a:bodyPr/>
          <a:lstStyle/>
          <a:p>
            <a:pPr eaLnBrk="1" hangingPunct="1">
              <a:lnSpc>
                <a:spcPct val="90000"/>
              </a:lnSpc>
            </a:pPr>
            <a:r>
              <a:rPr lang="fr-FR" sz="2800" dirty="0" smtClean="0"/>
              <a:t>Vendeurs et acheteurs effectuent des choix rationnels</a:t>
            </a:r>
          </a:p>
          <a:p>
            <a:pPr eaLnBrk="1" hangingPunct="1">
              <a:lnSpc>
                <a:spcPct val="90000"/>
              </a:lnSpc>
            </a:pPr>
            <a:r>
              <a:rPr lang="fr-FR" sz="2800" dirty="0" smtClean="0"/>
              <a:t>Ils exploitent au mieux l’information dont ils disposent pour former leurs anticipations</a:t>
            </a:r>
          </a:p>
          <a:p>
            <a:pPr eaLnBrk="1" hangingPunct="1">
              <a:lnSpc>
                <a:spcPct val="90000"/>
              </a:lnSpc>
              <a:buFont typeface="Wingdings" pitchFamily="2" charset="2"/>
              <a:buChar char="ó"/>
            </a:pPr>
            <a:r>
              <a:rPr lang="fr-FR" sz="2800" dirty="0" smtClean="0">
                <a:sym typeface="Wingdings" pitchFamily="2" charset="2"/>
              </a:rPr>
              <a:t> Comme chaque agent est trop petit pour influencer le prix d’équilibre, jouer à la place des autres pour anticiper leurs stratégies ou ne tenir compte que du prix pour faire ses choix est identique</a:t>
            </a:r>
          </a:p>
          <a:p>
            <a:pPr eaLnBrk="1" hangingPunct="1">
              <a:lnSpc>
                <a:spcPct val="90000"/>
              </a:lnSpc>
              <a:buFont typeface="Wingdings" pitchFamily="2" charset="2"/>
              <a:buNone/>
            </a:pPr>
            <a:r>
              <a:rPr lang="fr-FR" sz="2800" dirty="0" smtClean="0">
                <a:sym typeface="Wingdings" pitchFamily="2" charset="2"/>
              </a:rPr>
              <a:t> La concurrence pure simplifie </a:t>
            </a:r>
            <a:r>
              <a:rPr lang="fr-FR" sz="2800" i="1" dirty="0" smtClean="0">
                <a:sym typeface="Wingdings" pitchFamily="2" charset="2"/>
              </a:rPr>
              <a:t>(i)</a:t>
            </a:r>
            <a:r>
              <a:rPr lang="fr-FR" sz="2800" dirty="0" smtClean="0">
                <a:sym typeface="Wingdings" pitchFamily="2" charset="2"/>
              </a:rPr>
              <a:t> les interactions entre agents et </a:t>
            </a:r>
            <a:r>
              <a:rPr lang="fr-FR" sz="2800" i="1" dirty="0" smtClean="0">
                <a:sym typeface="Wingdings" pitchFamily="2" charset="2"/>
              </a:rPr>
              <a:t>(ii)</a:t>
            </a:r>
            <a:r>
              <a:rPr lang="fr-FR" sz="2800" dirty="0" smtClean="0">
                <a:sym typeface="Wingdings" pitchFamily="2" charset="2"/>
              </a:rPr>
              <a:t> les problèmes d’information.</a:t>
            </a:r>
            <a:endParaRPr lang="fr-FR" sz="2800" dirty="0" smtClean="0"/>
          </a:p>
          <a:p>
            <a:pPr eaLnBrk="1" hangingPunct="1">
              <a:lnSpc>
                <a:spcPct val="90000"/>
              </a:lnSpc>
              <a:buFontTx/>
              <a:buNone/>
            </a:pPr>
            <a:endParaRPr lang="fr-FR" sz="2800" dirty="0" smtClean="0"/>
          </a:p>
          <a:p>
            <a:pPr eaLnBrk="1" hangingPunct="1">
              <a:lnSpc>
                <a:spcPct val="90000"/>
              </a:lnSpc>
              <a:buFontTx/>
              <a:buNone/>
            </a:pPr>
            <a:endParaRPr lang="fr-FR"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4000" smtClean="0"/>
              <a:t>Exemple de formation d’un équilibre : le marché des pizzas </a:t>
            </a:r>
          </a:p>
        </p:txBody>
      </p:sp>
      <p:sp>
        <p:nvSpPr>
          <p:cNvPr id="9219" name="Rectangle 3"/>
          <p:cNvSpPr>
            <a:spLocks noGrp="1" noChangeArrowheads="1"/>
          </p:cNvSpPr>
          <p:nvPr>
            <p:ph type="body" idx="1"/>
          </p:nvPr>
        </p:nvSpPr>
        <p:spPr/>
        <p:txBody>
          <a:bodyPr/>
          <a:lstStyle/>
          <a:p>
            <a:pPr eaLnBrk="1" hangingPunct="1">
              <a:lnSpc>
                <a:spcPct val="90000"/>
              </a:lnSpc>
            </a:pPr>
            <a:r>
              <a:rPr lang="fr-FR" smtClean="0"/>
              <a:t>Hypothèse 1 : Il y a 1000 boulangeries dont 500 de type 1</a:t>
            </a:r>
          </a:p>
          <a:p>
            <a:pPr eaLnBrk="1" hangingPunct="1">
              <a:lnSpc>
                <a:spcPct val="90000"/>
              </a:lnSpc>
            </a:pPr>
            <a:r>
              <a:rPr lang="fr-FR" smtClean="0"/>
              <a:t>A un prix égal à 3 €, une boulangerie de type 1 offre 800 pizzas, celle de type 2 en offre 600</a:t>
            </a:r>
          </a:p>
          <a:p>
            <a:pPr eaLnBrk="1" hangingPunct="1">
              <a:lnSpc>
                <a:spcPct val="90000"/>
              </a:lnSpc>
              <a:buFont typeface="Symbol" pitchFamily="18" charset="2"/>
              <a:buChar char="Þ"/>
            </a:pPr>
            <a:r>
              <a:rPr lang="fr-FR" smtClean="0"/>
              <a:t> Au prix de 3 €, la </a:t>
            </a:r>
            <a:r>
              <a:rPr lang="fr-FR" b="1" i="1" smtClean="0"/>
              <a:t>quantité moyenne offerte par boulangerie</a:t>
            </a:r>
            <a:r>
              <a:rPr lang="fr-FR" smtClean="0"/>
              <a:t> est de 700 pizzas</a:t>
            </a:r>
          </a:p>
          <a:p>
            <a:pPr eaLnBrk="1" hangingPunct="1">
              <a:lnSpc>
                <a:spcPct val="90000"/>
              </a:lnSpc>
              <a:buFont typeface="Symbol" pitchFamily="18" charset="2"/>
              <a:buChar char="Þ"/>
            </a:pPr>
            <a:r>
              <a:rPr lang="fr-FR" smtClean="0"/>
              <a:t> La </a:t>
            </a:r>
            <a:r>
              <a:rPr lang="fr-FR" b="1" i="1" smtClean="0"/>
              <a:t>quantité totale offerte</a:t>
            </a:r>
            <a:r>
              <a:rPr lang="fr-FR" smtClean="0"/>
              <a:t> est 700 000 pizzas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9"/>
          <p:cNvSpPr>
            <a:spLocks noGrp="1" noChangeArrowheads="1"/>
          </p:cNvSpPr>
          <p:nvPr>
            <p:ph type="title"/>
          </p:nvPr>
        </p:nvSpPr>
        <p:spPr/>
        <p:txBody>
          <a:bodyPr/>
          <a:lstStyle/>
          <a:p>
            <a:pPr eaLnBrk="1" hangingPunct="1"/>
            <a:r>
              <a:rPr lang="fr-FR" smtClean="0"/>
              <a:t>Quantités offertes</a:t>
            </a:r>
          </a:p>
        </p:txBody>
      </p:sp>
      <p:pic>
        <p:nvPicPr>
          <p:cNvPr id="10243" name="Picture 5" descr="offre1"/>
          <p:cNvPicPr>
            <a:picLocks noGrp="1" noChangeAspect="1" noChangeArrowheads="1"/>
          </p:cNvPicPr>
          <p:nvPr>
            <p:ph sz="half" idx="1"/>
          </p:nvPr>
        </p:nvPicPr>
        <p:blipFill>
          <a:blip r:embed="rId2" cstate="print"/>
          <a:srcRect/>
          <a:stretch>
            <a:fillRect/>
          </a:stretch>
        </p:blipFill>
        <p:spPr>
          <a:xfrm>
            <a:off x="457200" y="1557338"/>
            <a:ext cx="2674938" cy="4535487"/>
          </a:xfrm>
          <a:noFill/>
        </p:spPr>
      </p:pic>
      <p:pic>
        <p:nvPicPr>
          <p:cNvPr id="10244" name="Picture 8" descr="offre2"/>
          <p:cNvPicPr>
            <a:picLocks noGrp="1" noChangeAspect="1" noChangeArrowheads="1"/>
          </p:cNvPicPr>
          <p:nvPr>
            <p:ph sz="quarter" idx="2"/>
          </p:nvPr>
        </p:nvPicPr>
        <p:blipFill>
          <a:blip r:embed="rId3" cstate="print"/>
          <a:srcRect/>
          <a:stretch>
            <a:fillRect/>
          </a:stretch>
        </p:blipFill>
        <p:spPr>
          <a:xfrm>
            <a:off x="3203575" y="1557338"/>
            <a:ext cx="2663825" cy="4535487"/>
          </a:xfrm>
          <a:noFill/>
        </p:spPr>
      </p:pic>
      <p:pic>
        <p:nvPicPr>
          <p:cNvPr id="10245" name="Picture 11" descr="offretot"/>
          <p:cNvPicPr>
            <a:picLocks noGrp="1" noChangeAspect="1" noChangeArrowheads="1"/>
          </p:cNvPicPr>
          <p:nvPr>
            <p:ph sz="quarter" idx="3"/>
          </p:nvPr>
        </p:nvPicPr>
        <p:blipFill>
          <a:blip r:embed="rId4" cstate="print"/>
          <a:srcRect/>
          <a:stretch>
            <a:fillRect/>
          </a:stretch>
        </p:blipFill>
        <p:spPr>
          <a:xfrm>
            <a:off x="5940425" y="1557338"/>
            <a:ext cx="2644775" cy="4608512"/>
          </a:xfr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sng"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sng" strike="noStrike" cap="none" normalizeH="0" baseline="0" smtClean="0">
            <a:ln>
              <a:noFill/>
            </a:ln>
            <a:solidFill>
              <a:schemeClr val="tx1"/>
            </a:solidFill>
            <a:effectLst/>
            <a:latin typeface="Arial"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3256</TotalTime>
  <Words>2805</Words>
  <Application>Microsoft Office PowerPoint</Application>
  <PresentationFormat>Affichage à l'écran (4:3)</PresentationFormat>
  <Paragraphs>296</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Modèle par défaut</vt:lpstr>
      <vt:lpstr>Chapitre 3 : La théorie classique des marchés</vt:lpstr>
      <vt:lpstr>Introduction</vt:lpstr>
      <vt:lpstr>Section 1 : la théorie néoclassique des marchés et l’équilibre général</vt:lpstr>
      <vt:lpstr>Les deux lois de la théorie néoclassique</vt:lpstr>
      <vt:lpstr>La concurrence pure</vt:lpstr>
      <vt:lpstr>Au-delà de la lecture naïve  « offre = demande » de l’équilibre</vt:lpstr>
      <vt:lpstr>L’équilibre sur un marché</vt:lpstr>
      <vt:lpstr>Exemple de formation d’un équilibre : le marché des pizzas </vt:lpstr>
      <vt:lpstr>Quantités offertes</vt:lpstr>
      <vt:lpstr>Exemple de formation d’un équilibre : le marché des pizzas</vt:lpstr>
      <vt:lpstr>Quantités demandées</vt:lpstr>
      <vt:lpstr>Exemple de formation d’un équilibre : le marché des pizzas</vt:lpstr>
      <vt:lpstr>Exemple de formation d’un équilibre : le marché des pizzas</vt:lpstr>
      <vt:lpstr>L’équilibre sur un marché</vt:lpstr>
      <vt:lpstr>De l’équilibre sur un marché à l’équilibre général</vt:lpstr>
      <vt:lpstr>Section 2 : La théorie néoclassique et l’efficience</vt:lpstr>
      <vt:lpstr>La question de l’efficience dans la production</vt:lpstr>
      <vt:lpstr>Raisonnement : l’équilibre au sien d’un secteur</vt:lpstr>
      <vt:lpstr>Diapositive 19</vt:lpstr>
      <vt:lpstr>Diapositive 20</vt:lpstr>
      <vt:lpstr>Une illustration : l’allocation de l’emploi entre 2 boulangeries</vt:lpstr>
      <vt:lpstr>Boulangerie 1</vt:lpstr>
      <vt:lpstr>Concepts et définitions</vt:lpstr>
      <vt:lpstr>Rendements économiques de la boulangerie 1</vt:lpstr>
      <vt:lpstr>Boulangeries 1 / 2</vt:lpstr>
      <vt:lpstr>Allocation «optimale» de l’emploi entre les boulangeries</vt:lpstr>
      <vt:lpstr>Efficience entre deux secteurs distincts</vt:lpstr>
      <vt:lpstr>Le cas de deux inputs et un secteur</vt:lpstr>
      <vt:lpstr>Allocation optimale et coûts marginal</vt:lpstr>
      <vt:lpstr>Propriété de l’allocation optimale</vt:lpstr>
      <vt:lpstr>Peut-on faire mieux que le marché?</vt:lpstr>
      <vt:lpstr>2 secteurs et 2 inputs</vt:lpstr>
      <vt:lpstr>Leçon à retenir (1)</vt:lpstr>
      <vt:lpstr>Leçon à retenir (2)</vt:lpstr>
      <vt:lpstr>Section 3 : L’efficience dans la consommation, l’argument classique</vt:lpstr>
      <vt:lpstr>Définition de l’efficience</vt:lpstr>
      <vt:lpstr>Exemple : foot / week-end</vt:lpstr>
      <vt:lpstr>Exemple : foot / week-end</vt:lpstr>
      <vt:lpstr>Leçon à tirer: efficience = juste</vt:lpstr>
      <vt:lpstr>Conclusion du chapitre</vt:lpstr>
      <vt:lpstr>Diapositive 41</vt:lpstr>
      <vt:lpstr>Diapositive 42</vt:lpstr>
      <vt:lpstr>Leçon à retenir (1)</vt:lpstr>
      <vt:lpstr>Leçon à retenir (2)</vt:lpstr>
      <vt:lpstr>Leçon à tirer (3)</vt:lpstr>
    </vt:vector>
  </TitlesOfParts>
  <Company>Université du Maine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 : Théorie classique des marchés, et ses limites</dc:title>
  <dc:creator>flangot</dc:creator>
  <cp:lastModifiedBy>flangot</cp:lastModifiedBy>
  <cp:revision>101</cp:revision>
  <dcterms:created xsi:type="dcterms:W3CDTF">2004-07-20T06:07:34Z</dcterms:created>
  <dcterms:modified xsi:type="dcterms:W3CDTF">2018-09-19T21:06:35Z</dcterms:modified>
</cp:coreProperties>
</file>