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67" r:id="rId4"/>
    <p:sldId id="368" r:id="rId5"/>
    <p:sldId id="369" r:id="rId6"/>
    <p:sldId id="370" r:id="rId7"/>
    <p:sldId id="372" r:id="rId8"/>
    <p:sldId id="381" r:id="rId9"/>
    <p:sldId id="373" r:id="rId10"/>
    <p:sldId id="374" r:id="rId11"/>
    <p:sldId id="375" r:id="rId12"/>
    <p:sldId id="376" r:id="rId13"/>
    <p:sldId id="377" r:id="rId14"/>
    <p:sldId id="258" r:id="rId15"/>
    <p:sldId id="259" r:id="rId16"/>
    <p:sldId id="260" r:id="rId17"/>
    <p:sldId id="261" r:id="rId18"/>
    <p:sldId id="262" r:id="rId19"/>
    <p:sldId id="263" r:id="rId20"/>
    <p:sldId id="382" r:id="rId21"/>
    <p:sldId id="265" r:id="rId22"/>
    <p:sldId id="266" r:id="rId23"/>
    <p:sldId id="267" r:id="rId24"/>
    <p:sldId id="268" r:id="rId25"/>
    <p:sldId id="324" r:id="rId26"/>
    <p:sldId id="270" r:id="rId27"/>
    <p:sldId id="321" r:id="rId28"/>
    <p:sldId id="322" r:id="rId29"/>
    <p:sldId id="323" r:id="rId30"/>
    <p:sldId id="325" r:id="rId31"/>
    <p:sldId id="276" r:id="rId32"/>
    <p:sldId id="277" r:id="rId33"/>
    <p:sldId id="278" r:id="rId34"/>
    <p:sldId id="279" r:id="rId35"/>
    <p:sldId id="280" r:id="rId36"/>
    <p:sldId id="281" r:id="rId37"/>
    <p:sldId id="326" r:id="rId38"/>
    <p:sldId id="327" r:id="rId39"/>
    <p:sldId id="328" r:id="rId40"/>
    <p:sldId id="329" r:id="rId41"/>
    <p:sldId id="330" r:id="rId42"/>
    <p:sldId id="331" r:id="rId43"/>
    <p:sldId id="332" r:id="rId44"/>
    <p:sldId id="333" r:id="rId45"/>
    <p:sldId id="334" r:id="rId46"/>
    <p:sldId id="287" r:id="rId47"/>
    <p:sldId id="288" r:id="rId48"/>
    <p:sldId id="289" r:id="rId49"/>
    <p:sldId id="351" r:id="rId50"/>
    <p:sldId id="290" r:id="rId51"/>
    <p:sldId id="291" r:id="rId52"/>
    <p:sldId id="292" r:id="rId53"/>
    <p:sldId id="293" r:id="rId54"/>
    <p:sldId id="341" r:id="rId55"/>
    <p:sldId id="294" r:id="rId56"/>
    <p:sldId id="295" r:id="rId57"/>
    <p:sldId id="296" r:id="rId58"/>
    <p:sldId id="297" r:id="rId59"/>
    <p:sldId id="298" r:id="rId60"/>
    <p:sldId id="299" r:id="rId61"/>
    <p:sldId id="342" r:id="rId62"/>
    <p:sldId id="350" r:id="rId63"/>
    <p:sldId id="300" r:id="rId64"/>
    <p:sldId id="301" r:id="rId65"/>
    <p:sldId id="352" r:id="rId66"/>
    <p:sldId id="353" r:id="rId67"/>
    <p:sldId id="347" r:id="rId68"/>
    <p:sldId id="348" r:id="rId69"/>
    <p:sldId id="349" r:id="rId70"/>
    <p:sldId id="378" r:id="rId71"/>
    <p:sldId id="379" r:id="rId72"/>
    <p:sldId id="380" r:id="rId73"/>
  </p:sldIdLst>
  <p:sldSz cx="9144000" cy="6858000" type="screen4x3"/>
  <p:notesSz cx="7104063" cy="10234613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A1425-F7E0-4FBB-965C-862AC885650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CF097-D5CF-4D65-8B20-BF8F5E244FA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3B420-299B-4325-8871-BB987EF1987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79F10-F01B-4FC2-93F2-EAD0F4E96D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7288E-FF61-4670-874A-94E8086A980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BF1BB-7EB4-4553-B96D-00853B84795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4BB60-E9EF-4FF0-9EF2-9CD13CEDB8A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5F151-B435-42C4-B682-DB7463067C7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37198-39AC-4B6D-AB5D-2D391CCE7C4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CA766-FC4C-4C73-8E22-DF8B2EF9D76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4C1E-CCAC-45AE-949E-67AC01B40D6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03272-2F4E-4791-B5BD-50969B01E74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13980D-DC42-4B96-9B31-F53E03E31FE9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r>
              <a:rPr lang="fr-FR"/>
              <a:t>Chapitre 4 </a:t>
            </a:r>
            <a:br>
              <a:rPr lang="fr-FR"/>
            </a:br>
            <a:r>
              <a:rPr lang="fr-FR"/>
              <a:t>La théorie moderne des marchés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/>
              <a:t>Les négociation : quand plusieurs contrats sont possibles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dirty="0" smtClean="0"/>
              <a:t>Nous venons d’examiner les cas où la naissance d’une coopération était impossible : pas de contrat</a:t>
            </a:r>
          </a:p>
          <a:p>
            <a:pPr eaLnBrk="1" hangingPunct="1">
              <a:lnSpc>
                <a:spcPct val="90000"/>
              </a:lnSpc>
            </a:pPr>
            <a:r>
              <a:rPr lang="fr-FR" dirty="0" smtClean="0"/>
              <a:t>Que se passe-t-il si, à l’opposé, plusieurs contrats sont possibles? 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dirty="0" smtClean="0"/>
              <a:t> Si plusieurs partage de tâches ou de rémunérations sont possible suite à une action commune, la difficulté d’aboutir à </a:t>
            </a:r>
            <a:r>
              <a:rPr lang="fr-FR" b="1" i="1" dirty="0" smtClean="0"/>
              <a:t>un</a:t>
            </a:r>
            <a:r>
              <a:rPr lang="fr-FR" dirty="0" smtClean="0"/>
              <a:t> choix de contrat, parmi tous les possibles, peut empêcher l’accord.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>
                <a:solidFill>
                  <a:schemeClr val="tx1"/>
                </a:solidFill>
              </a:rPr>
              <a:t>Rémunération en </a:t>
            </a:r>
            <a:br>
              <a:rPr lang="fr-FR" sz="4000" smtClean="0">
                <a:solidFill>
                  <a:schemeClr val="tx1"/>
                </a:solidFill>
              </a:rPr>
            </a:br>
            <a:r>
              <a:rPr lang="fr-FR" sz="4000" smtClean="0">
                <a:solidFill>
                  <a:schemeClr val="tx1"/>
                </a:solidFill>
              </a:rPr>
              <a:t>fonction de l’effort</a:t>
            </a:r>
          </a:p>
        </p:txBody>
      </p:sp>
      <p:sp>
        <p:nvSpPr>
          <p:cNvPr id="46083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316413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800" dirty="0" smtClean="0"/>
              <a:t>Séparément: 4 pour A et 1 pour B (point a)</a:t>
            </a:r>
          </a:p>
          <a:p>
            <a:pPr eaLnBrk="1" hangingPunct="1">
              <a:lnSpc>
                <a:spcPct val="90000"/>
              </a:lnSpc>
            </a:pPr>
            <a:r>
              <a:rPr lang="fr-FR" sz="2800" dirty="0" smtClean="0"/>
              <a:t>Ensemble : 7</a:t>
            </a:r>
          </a:p>
          <a:p>
            <a:pPr eaLnBrk="1" hangingPunct="1">
              <a:lnSpc>
                <a:spcPct val="90000"/>
              </a:lnSpc>
            </a:pPr>
            <a:r>
              <a:rPr lang="fr-FR" sz="2800" dirty="0" smtClean="0"/>
              <a:t>Tous les points situés en dessous et au dessus du segment [c1;c4]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z="2800" dirty="0" smtClean="0"/>
              <a:t> inefficients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fr-FR" sz="2800" dirty="0" smtClean="0"/>
              <a:t>Attention : c5 vérifie production = 7, mais B n’a pas intérêt à participer</a:t>
            </a:r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 flipV="1">
            <a:off x="755650" y="1916113"/>
            <a:ext cx="0" cy="388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755650" y="5805488"/>
            <a:ext cx="3455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755650" y="2636838"/>
            <a:ext cx="3024188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V="1">
            <a:off x="2124075" y="3429000"/>
            <a:ext cx="0" cy="2376488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2124075" y="4076700"/>
            <a:ext cx="935038" cy="9366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755650" y="5013325"/>
            <a:ext cx="2879725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132138" y="4586288"/>
            <a:ext cx="395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6000"/>
              <a:t>.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2843213" y="4294188"/>
            <a:ext cx="395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6000"/>
              <a:t>.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1944688" y="3357563"/>
            <a:ext cx="395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6000"/>
              <a:t>.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1944688" y="4294188"/>
            <a:ext cx="395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6000"/>
              <a:t>.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2268538" y="3644900"/>
            <a:ext cx="395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6000"/>
              <a:t>.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2592388" y="4005263"/>
            <a:ext cx="395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6000"/>
              <a:t>.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1887538" y="50323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a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2051050" y="37830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c1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2405063" y="407035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c2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2693988" y="44307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c3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2987675" y="471805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c4</a:t>
            </a:r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270250" y="50784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c5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1671638" y="5969000"/>
            <a:ext cx="227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cs typeface="Arial" pitchFamily="34" charset="0"/>
              </a:rPr>
              <a:t>Rémunération de A</a:t>
            </a:r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-36513" y="1576388"/>
            <a:ext cx="2279651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cs typeface="Arial" pitchFamily="34" charset="0"/>
              </a:rPr>
              <a:t>Rémunération de B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2051050" y="2944813"/>
            <a:ext cx="240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Courbe des contrats</a:t>
            </a:r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 flipH="1">
            <a:off x="1547813" y="3141663"/>
            <a:ext cx="5762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8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8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8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8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898" decel="100000" fill="hold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898" decel="100000" fill="hold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98" decel="100000" fill="hold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  <p:bldP spid="58374" grpId="0" build="p"/>
      <p:bldP spid="58375" grpId="0" animBg="1"/>
      <p:bldP spid="58376" grpId="0" animBg="1"/>
      <p:bldP spid="58377" grpId="0" animBg="1"/>
      <p:bldP spid="58379" grpId="0" animBg="1"/>
      <p:bldP spid="58380" grpId="0" animBg="1"/>
      <p:bldP spid="58381" grpId="0" animBg="1"/>
      <p:bldP spid="58383" grpId="0"/>
      <p:bldP spid="58384" grpId="0"/>
      <p:bldP spid="58385" grpId="0"/>
      <p:bldP spid="58386" grpId="0"/>
      <p:bldP spid="58388" grpId="0"/>
      <p:bldP spid="58389" grpId="0"/>
      <p:bldP spid="58390" grpId="0"/>
      <p:bldP spid="58392" grpId="0"/>
      <p:bldP spid="58393" grpId="0"/>
      <p:bldP spid="58394" grpId="0"/>
      <p:bldP spid="58395" grpId="0"/>
      <p:bldP spid="58396" grpId="0"/>
      <p:bldP spid="58397" grpId="0"/>
      <p:bldP spid="58398" grpId="0"/>
      <p:bldP spid="58400" grpId="0"/>
      <p:bldP spid="584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Négociations : solution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Elle ne peut être que dans le </a:t>
            </a:r>
            <a:r>
              <a:rPr lang="fr-FR" b="1" i="1" smtClean="0"/>
              <a:t>cœur</a:t>
            </a:r>
            <a:r>
              <a:rPr lang="fr-FR" smtClean="0"/>
              <a:t> : efficiente + garantie que tous les participants gagnent à l’échange.</a:t>
            </a:r>
          </a:p>
          <a:p>
            <a:pPr eaLnBrk="1" hangingPunct="1"/>
            <a:r>
              <a:rPr lang="fr-FR" smtClean="0"/>
              <a:t>C’est la peur du risque de rupture dans le processus de négociation qui guide le partage : si A a plus peur de la rupture que B alors son gain sera moindre (au pire 4 pour A et 3 pour B).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dirty="0" smtClean="0"/>
              <a:t>Quelles leçons tirées de ces exemple pour construire une théorie moderne?</a:t>
            </a:r>
            <a:endParaRPr lang="fr-FR" sz="3600" dirty="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dirty="0" smtClean="0"/>
              <a:t>L’existence d’échange tient du miracle, contrairement à ce que laisse entendre la théorie simple de l’échange.</a:t>
            </a:r>
          </a:p>
          <a:p>
            <a:pPr eaLnBrk="1" hangingPunct="1">
              <a:lnSpc>
                <a:spcPct val="90000"/>
              </a:lnSpc>
            </a:pPr>
            <a:r>
              <a:rPr lang="fr-FR" dirty="0" smtClean="0"/>
              <a:t>La triche, l’absence de confiance, le non-respect mutuel des parties lors d’une négociation, peuvent gripper le processus d’échange.</a:t>
            </a:r>
          </a:p>
          <a:p>
            <a:pPr eaLnBrk="1" hangingPunct="1">
              <a:lnSpc>
                <a:spcPct val="90000"/>
              </a:lnSpc>
            </a:pPr>
            <a:r>
              <a:rPr lang="fr-FR" dirty="0" smtClean="0"/>
              <a:t>La théorie moderne des échanges doit tenir compte de ces problèmes d’incitation.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L’information et la connaissance au cœur de la théorie moderne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dirty="0"/>
              <a:t>La théorie néo-classique peut sembler «éloignée» de l’observation.</a:t>
            </a:r>
          </a:p>
          <a:p>
            <a:pPr>
              <a:lnSpc>
                <a:spcPct val="90000"/>
              </a:lnSpc>
            </a:pPr>
            <a:r>
              <a:rPr lang="fr-FR" dirty="0"/>
              <a:t>La théorie moderne des marchés met alors l’accent sur les problèmes liés aux coûts d’obtention de l’information et de la connaissance économiques</a:t>
            </a:r>
          </a:p>
          <a:p>
            <a:pPr>
              <a:lnSpc>
                <a:spcPct val="90000"/>
              </a:lnSpc>
            </a:pPr>
            <a:r>
              <a:rPr lang="fr-FR" dirty="0"/>
              <a:t>On retrouve alors les notions « de marchandage, de </a:t>
            </a:r>
            <a:r>
              <a:rPr lang="fr-FR" dirty="0" smtClean="0"/>
              <a:t>tricherie… et donc d</a:t>
            </a:r>
            <a:r>
              <a:rPr lang="fr-FR" dirty="0" smtClean="0"/>
              <a:t>e contrats</a:t>
            </a:r>
            <a:r>
              <a:rPr lang="fr-FR" dirty="0" smtClean="0"/>
              <a:t> </a:t>
            </a:r>
            <a:r>
              <a:rPr lang="fr-FR" dirty="0"/>
              <a:t>incitatifs… »</a:t>
            </a:r>
          </a:p>
          <a:p>
            <a:pPr>
              <a:lnSpc>
                <a:spcPct val="90000"/>
              </a:lnSpc>
            </a:pPr>
            <a:r>
              <a:rPr lang="fr-FR" dirty="0"/>
              <a:t>Intérêt : expliquer plus de phénomènes.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Les faits non-expliqués par la théorie classique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7584"/>
            <a:ext cx="8363272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dirty="0"/>
              <a:t>Durée de vie longue </a:t>
            </a:r>
            <a:r>
              <a:rPr lang="fr-FR" dirty="0" smtClean="0"/>
              <a:t>et finie des </a:t>
            </a:r>
            <a:r>
              <a:rPr lang="fr-FR" dirty="0"/>
              <a:t>entreprises</a:t>
            </a:r>
          </a:p>
          <a:p>
            <a:pPr>
              <a:lnSpc>
                <a:spcPct val="90000"/>
              </a:lnSpc>
            </a:pPr>
            <a:r>
              <a:rPr lang="fr-FR" dirty="0"/>
              <a:t>Prix plus élevé que le coût marginal</a:t>
            </a:r>
          </a:p>
          <a:p>
            <a:pPr>
              <a:lnSpc>
                <a:spcPct val="90000"/>
              </a:lnSpc>
            </a:pPr>
            <a:r>
              <a:rPr lang="fr-FR" dirty="0"/>
              <a:t>Existence de produits dangereux, pas fiables (qualité imparfaitement connue)</a:t>
            </a:r>
          </a:p>
          <a:p>
            <a:pPr>
              <a:lnSpc>
                <a:spcPct val="90000"/>
              </a:lnSpc>
            </a:pPr>
            <a:r>
              <a:rPr lang="fr-FR" dirty="0"/>
              <a:t>Existence d’entreprises fiables et d’autre peu fiables</a:t>
            </a:r>
          </a:p>
          <a:p>
            <a:pPr>
              <a:lnSpc>
                <a:spcPct val="90000"/>
              </a:lnSpc>
            </a:pPr>
            <a:r>
              <a:rPr lang="fr-FR" dirty="0"/>
              <a:t>Existence de chômage («rationnement»)</a:t>
            </a:r>
          </a:p>
          <a:p>
            <a:pPr>
              <a:lnSpc>
                <a:spcPct val="90000"/>
              </a:lnSpc>
            </a:pPr>
            <a:r>
              <a:rPr lang="fr-FR" dirty="0"/>
              <a:t>Existence de discriminations en matière d’embauche, de crédits ou </a:t>
            </a:r>
            <a:r>
              <a:rPr lang="fr-FR" smtClean="0"/>
              <a:t>de l’habitation.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Plan du chapitre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fr-FR"/>
              <a:t>La théorie moderne des marchés modifie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/>
              <a:t>l’analyse classique sans la réduire à néant.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/>
          </a:p>
          <a:p>
            <a:pPr>
              <a:lnSpc>
                <a:spcPct val="90000"/>
              </a:lnSpc>
              <a:buFontTx/>
              <a:buNone/>
            </a:pPr>
            <a:r>
              <a:rPr lang="fr-FR"/>
              <a:t>               </a:t>
            </a:r>
            <a:r>
              <a:rPr lang="fr-FR" i="1"/>
              <a:t>De quelle façon?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i="1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/>
              <a:t> Section 1 : L’entreprise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/>
              <a:t> Section 2 : Le marché du travail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/>
              <a:t> Section 3 : Les marchés financiers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306638"/>
          </a:xfrm>
        </p:spPr>
        <p:txBody>
          <a:bodyPr/>
          <a:lstStyle/>
          <a:p>
            <a:r>
              <a:rPr lang="fr-FR"/>
              <a:t>Section 1 : </a:t>
            </a:r>
            <a:br>
              <a:rPr lang="fr-FR"/>
            </a:br>
            <a:r>
              <a:rPr lang="fr-FR"/>
              <a:t>L’entreprise dans la théorie moderne des marchés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fr-FR"/>
              <a:t>Entreprise et clientèle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5528"/>
            <a:ext cx="8229600" cy="59039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fr-FR" dirty="0"/>
              <a:t>   «Le terme d’«entreprise» dans son acception d’origine semble avoir été intimement associé à la signification originelle du mot </a:t>
            </a:r>
            <a:r>
              <a:rPr lang="fr-FR" i="1" dirty="0" smtClean="0"/>
              <a:t>client</a:t>
            </a:r>
            <a:r>
              <a:rPr lang="fr-FR" dirty="0" smtClean="0"/>
              <a:t>…. Dans </a:t>
            </a:r>
            <a:r>
              <a:rPr lang="fr-FR" dirty="0"/>
              <a:t>les termes mêmes de l’un des premiers analystes modernes de la nature de l’entreprise, l’activité qui caractérise cette dernière est celle </a:t>
            </a:r>
            <a:r>
              <a:rPr lang="fr-FR" dirty="0" smtClean="0"/>
              <a:t>d’</a:t>
            </a:r>
            <a:r>
              <a:rPr lang="fr-FR" i="1" dirty="0" smtClean="0"/>
              <a:t>adapter </a:t>
            </a:r>
            <a:r>
              <a:rPr lang="fr-FR" i="1" dirty="0"/>
              <a:t>au client l’article ou le </a:t>
            </a:r>
            <a:r>
              <a:rPr lang="fr-FR" i="1" dirty="0" smtClean="0"/>
              <a:t>service </a:t>
            </a:r>
            <a:r>
              <a:rPr lang="fr-FR" i="1" dirty="0"/>
              <a:t>offerts</a:t>
            </a:r>
            <a:r>
              <a:rPr lang="fr-FR" dirty="0"/>
              <a:t>». </a:t>
            </a:r>
            <a:r>
              <a:rPr lang="fr-FR" b="1" dirty="0"/>
              <a:t>R. </a:t>
            </a:r>
            <a:r>
              <a:rPr lang="fr-FR" b="1" dirty="0" err="1"/>
              <a:t>Coase</a:t>
            </a:r>
            <a:r>
              <a:rPr lang="fr-FR" b="1" dirty="0"/>
              <a:t> 1937</a:t>
            </a:r>
            <a:r>
              <a:rPr lang="fr-FR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Comment représenter une entreprise?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dirty="0"/>
              <a:t>Les faits: les durées de vie des entreprises sont longues. Pourquoi?</a:t>
            </a:r>
          </a:p>
          <a:p>
            <a:pPr>
              <a:lnSpc>
                <a:spcPct val="90000"/>
              </a:lnSpc>
            </a:pPr>
            <a:r>
              <a:rPr lang="fr-FR" sz="2400" dirty="0"/>
              <a:t>L’entrée sur un marché ne se fait pas sans coûts </a:t>
            </a:r>
            <a:r>
              <a:rPr lang="fr-FR" sz="2400" dirty="0">
                <a:sym typeface="Wingdings" pitchFamily="2" charset="2"/>
              </a:rPr>
              <a:t> difficultés d’entrée </a:t>
            </a:r>
            <a:r>
              <a:rPr lang="fr-FR" sz="2400" dirty="0" smtClean="0">
                <a:sym typeface="Wingdings" pitchFamily="2" charset="2"/>
              </a:rPr>
              <a:t>entretenues </a:t>
            </a:r>
            <a:r>
              <a:rPr lang="fr-FR" sz="2400" dirty="0">
                <a:sym typeface="Wingdings" pitchFamily="2" charset="2"/>
              </a:rPr>
              <a:t>par les anciennes entreprises. Comment?</a:t>
            </a:r>
          </a:p>
          <a:p>
            <a:pPr>
              <a:lnSpc>
                <a:spcPct val="90000"/>
              </a:lnSpc>
            </a:pPr>
            <a:r>
              <a:rPr lang="fr-FR" sz="2400" dirty="0">
                <a:sym typeface="Wingdings" pitchFamily="2" charset="2"/>
              </a:rPr>
              <a:t>Asymétrie :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sz="2400" dirty="0">
                <a:sym typeface="Wingdings" pitchFamily="2" charset="2"/>
              </a:rPr>
              <a:t> l’entrant doit subir un coût de transaction : faire connaître sont produit.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sz="2400" dirty="0">
                <a:sym typeface="Wingdings" pitchFamily="2" charset="2"/>
              </a:rPr>
              <a:t> les anciens ont déjà une réputation auprès des clients.</a:t>
            </a:r>
          </a:p>
          <a:p>
            <a:pPr>
              <a:lnSpc>
                <a:spcPct val="90000"/>
              </a:lnSpc>
              <a:buFont typeface="Wingdings" pitchFamily="2" charset="2"/>
              <a:buChar char="ó"/>
            </a:pPr>
            <a:r>
              <a:rPr lang="fr-FR" sz="2400" dirty="0">
                <a:sym typeface="Wingdings" pitchFamily="2" charset="2"/>
              </a:rPr>
              <a:t>Pour «entrer», pratiquer un prix plus bas ou vendre </a:t>
            </a:r>
            <a:r>
              <a:rPr lang="fr-FR" sz="2400" dirty="0" smtClean="0">
                <a:sym typeface="Wingdings" pitchFamily="2" charset="2"/>
              </a:rPr>
              <a:t>un </a:t>
            </a:r>
            <a:r>
              <a:rPr lang="fr-FR" sz="2400" dirty="0">
                <a:sym typeface="Wingdings" pitchFamily="2" charset="2"/>
              </a:rPr>
              <a:t>meilleur </a:t>
            </a:r>
            <a:r>
              <a:rPr lang="fr-FR" sz="2400" dirty="0" smtClean="0">
                <a:sym typeface="Wingdings" pitchFamily="2" charset="2"/>
              </a:rPr>
              <a:t>produit… l’exercice est donc plus </a:t>
            </a:r>
            <a:r>
              <a:rPr lang="fr-FR" sz="2400" dirty="0">
                <a:sym typeface="Wingdings" pitchFamily="2" charset="2"/>
              </a:rPr>
              <a:t>facile pour une entreprise déjà </a:t>
            </a:r>
            <a:r>
              <a:rPr lang="fr-FR" sz="2400" dirty="0" smtClean="0">
                <a:sym typeface="Wingdings" pitchFamily="2" charset="2"/>
              </a:rPr>
              <a:t>établie (biais à la concurrence).</a:t>
            </a:r>
            <a:endParaRPr lang="fr-FR" sz="2400" dirty="0"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ó"/>
            </a:pPr>
            <a:r>
              <a:rPr lang="fr-FR" sz="2400" dirty="0"/>
              <a:t> </a:t>
            </a:r>
            <a:r>
              <a:rPr lang="fr-FR" sz="2400" b="1" dirty="0"/>
              <a:t>Une entreprise est donc un «</a:t>
            </a:r>
            <a:r>
              <a:rPr lang="fr-FR" sz="2400" b="1" dirty="0" smtClean="0"/>
              <a:t>stock » ou un « portefeuille » </a:t>
            </a:r>
            <a:r>
              <a:rPr lang="fr-FR" sz="2400" b="1" dirty="0"/>
              <a:t>de </a:t>
            </a:r>
            <a:r>
              <a:rPr lang="fr-FR" sz="2400" b="1" dirty="0" smtClean="0"/>
              <a:t>clients </a:t>
            </a:r>
            <a:r>
              <a:rPr lang="fr-FR" sz="2400" b="1" dirty="0"/>
              <a:t>(part de marché)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Au-delà de la magie du marché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fr-FR" sz="2800" dirty="0"/>
              <a:t>L’économiste néo-classique reconnaît volontiers les limites du marché : besoin de </a:t>
            </a:r>
            <a:r>
              <a:rPr lang="fr-FR" sz="2800" dirty="0" smtClean="0"/>
              <a:t>l’intervention de l’Etat </a:t>
            </a:r>
            <a:r>
              <a:rPr lang="fr-FR" sz="2800" dirty="0"/>
              <a:t>(bien collectifs, sanctions et règles…).</a:t>
            </a:r>
          </a:p>
          <a:p>
            <a:r>
              <a:rPr lang="fr-FR" sz="2800" dirty="0"/>
              <a:t>Défauts majeurs de ce monde idéal :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/>
              <a:t> l’information économique est transmise sans coûts entre acheteurs et vendeurs </a:t>
            </a:r>
          </a:p>
          <a:p>
            <a:pPr>
              <a:buFont typeface="Wingdings" pitchFamily="2" charset="2"/>
              <a:buNone/>
            </a:pPr>
            <a:r>
              <a:rPr lang="fr-FR" sz="2800" dirty="0"/>
              <a:t>   </a:t>
            </a:r>
            <a:r>
              <a:rPr lang="fr-FR" sz="2800" dirty="0">
                <a:sym typeface="Wingdings" pitchFamily="2" charset="2"/>
              </a:rPr>
              <a:t> </a:t>
            </a:r>
            <a:r>
              <a:rPr lang="fr-FR" sz="2800" dirty="0"/>
              <a:t>pas d’intermédiaires, prix unique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/>
              <a:t> la connaissance économique ne peut </a:t>
            </a:r>
            <a:r>
              <a:rPr lang="fr-FR" sz="2800" dirty="0" smtClean="0"/>
              <a:t>pas être </a:t>
            </a:r>
            <a:r>
              <a:rPr lang="fr-FR" sz="2800" dirty="0"/>
              <a:t>tenue secrète. </a:t>
            </a:r>
          </a:p>
          <a:p>
            <a:pPr>
              <a:buFont typeface="Wingdings" pitchFamily="2" charset="2"/>
              <a:buNone/>
            </a:pPr>
            <a:r>
              <a:rPr lang="fr-FR" sz="2800" dirty="0"/>
              <a:t>   </a:t>
            </a:r>
            <a:r>
              <a:rPr lang="fr-FR" sz="2800" dirty="0">
                <a:sym typeface="Wingdings" pitchFamily="2" charset="2"/>
              </a:rPr>
              <a:t> </a:t>
            </a:r>
            <a:r>
              <a:rPr lang="fr-FR" sz="2800" dirty="0"/>
              <a:t>tous les </a:t>
            </a:r>
            <a:r>
              <a:rPr lang="fr-FR" sz="2800" dirty="0" err="1"/>
              <a:t>savoir-faires</a:t>
            </a:r>
            <a:r>
              <a:rPr lang="fr-FR" sz="2800" dirty="0"/>
              <a:t> sont connus de tous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fr-FR" dirty="0"/>
              <a:t>Les marchés de clientèle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5536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800" dirty="0"/>
              <a:t>Définition : un marché de clientèle est un marché où il n’y a pas de «commissaire priseur» pour déterminer le prix d’équilibre.</a:t>
            </a:r>
          </a:p>
          <a:p>
            <a:pPr>
              <a:lnSpc>
                <a:spcPct val="80000"/>
              </a:lnSpc>
            </a:pPr>
            <a:r>
              <a:rPr lang="fr-FR" sz="2800" dirty="0"/>
              <a:t>Hypothèses :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fr-FR" sz="2800" dirty="0"/>
              <a:t> l’acheteur et le vendeur n’observent pas </a:t>
            </a:r>
            <a:r>
              <a:rPr lang="fr-FR" sz="2800" dirty="0" smtClean="0"/>
              <a:t>tous les </a:t>
            </a:r>
            <a:r>
              <a:rPr lang="fr-FR" sz="2800" dirty="0"/>
              <a:t>prix pratiqués sur ce </a:t>
            </a:r>
            <a:r>
              <a:rPr lang="fr-FR" sz="2800" dirty="0" smtClean="0"/>
              <a:t>marché</a:t>
            </a:r>
            <a:endParaRPr lang="fr-FR" sz="28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fr-FR" sz="2800" dirty="0"/>
              <a:t> </a:t>
            </a:r>
            <a:r>
              <a:rPr lang="fr-FR" sz="2800" dirty="0" smtClean="0"/>
              <a:t>même si les </a:t>
            </a:r>
            <a:r>
              <a:rPr lang="fr-FR" sz="2800" dirty="0"/>
              <a:t>acheteurs </a:t>
            </a:r>
            <a:r>
              <a:rPr lang="fr-FR" sz="2800" dirty="0" smtClean="0"/>
              <a:t>peuvent </a:t>
            </a:r>
            <a:r>
              <a:rPr lang="fr-FR" sz="2800" dirty="0"/>
              <a:t>connaître les prix des autres </a:t>
            </a:r>
            <a:r>
              <a:rPr lang="fr-FR" sz="2800" dirty="0" smtClean="0"/>
              <a:t>transactions, ce ne sont pas eux qui ont été en contact avec ces vendeurs… donc ils ne peuvent pas bénéficier de ce prix. </a:t>
            </a:r>
            <a:endParaRPr lang="fr-FR" sz="28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fr-FR" sz="2800" dirty="0"/>
              <a:t> si un offreur décide de baisser son prix, les acheteurs n’arbitrent pas immédiatement en sa faveur, car ils gardent leurs habitudes.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2800" dirty="0">
                <a:sym typeface="Wingdings" pitchFamily="2" charset="2"/>
              </a:rPr>
              <a:t> coûteux pour une entreprise d’acquérir de nouveaux clients = «barrière à l’entrée».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Equilibre sur un marché de clientèle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800" b="1" u="sng" dirty="0"/>
              <a:t>Equilibre concurrentiel</a:t>
            </a:r>
            <a:r>
              <a:rPr lang="fr-FR" sz="2800" dirty="0"/>
              <a:t> : si </a:t>
            </a:r>
            <a:r>
              <a:rPr lang="fr-FR" sz="2800" dirty="0" smtClean="0"/>
              <a:t>un</a:t>
            </a:r>
            <a:r>
              <a:rPr lang="fr-FR" sz="2800" dirty="0" smtClean="0"/>
              <a:t> vendeur anticipe vendre </a:t>
            </a:r>
            <a:r>
              <a:rPr lang="fr-FR" sz="2800" dirty="0" smtClean="0"/>
              <a:t>au dessus de son coût, alors tous les acheteurs le quittent et ont l’opportunité d’acheter la même chose moins chère </a:t>
            </a:r>
            <a:r>
              <a:rPr lang="fr-FR" sz="2800" dirty="0" smtClean="0">
                <a:sym typeface="Wingdings" pitchFamily="2" charset="2"/>
              </a:rPr>
              <a:t> équilibre </a:t>
            </a:r>
            <a:r>
              <a:rPr lang="fr-FR" sz="2800" dirty="0">
                <a:sym typeface="Wingdings" pitchFamily="2" charset="2"/>
              </a:rPr>
              <a:t>concurrentiel (</a:t>
            </a:r>
            <a:r>
              <a:rPr lang="fr-FR" sz="2800" dirty="0" err="1">
                <a:sym typeface="Wingdings" pitchFamily="2" charset="2"/>
              </a:rPr>
              <a:t>cf</a:t>
            </a:r>
            <a:r>
              <a:rPr lang="fr-FR" sz="2800" dirty="0">
                <a:sym typeface="Wingdings" pitchFamily="2" charset="2"/>
              </a:rPr>
              <a:t> chapitres précédents).</a:t>
            </a:r>
          </a:p>
          <a:p>
            <a:pPr>
              <a:lnSpc>
                <a:spcPct val="80000"/>
              </a:lnSpc>
            </a:pPr>
            <a:r>
              <a:rPr lang="fr-FR" sz="2800" b="1" u="sng" dirty="0">
                <a:sym typeface="Wingdings" pitchFamily="2" charset="2"/>
              </a:rPr>
              <a:t>Equilibre non-concurrentiel</a:t>
            </a:r>
            <a:r>
              <a:rPr lang="fr-FR" sz="2800" dirty="0">
                <a:sym typeface="Wingdings" pitchFamily="2" charset="2"/>
              </a:rPr>
              <a:t>  la stratégie de prix se décide en fonction des écarts par rapport aux autres (déterminant des parts de marché): </a:t>
            </a:r>
            <a:r>
              <a:rPr lang="fr-FR" sz="2800" dirty="0" smtClean="0">
                <a:sym typeface="Wingdings" pitchFamily="2" charset="2"/>
              </a:rPr>
              <a:t>tant qu’il est plus cher pour les acheteur d’aller « voir ailleurs », le vendeur prend une marge. </a:t>
            </a:r>
            <a:endParaRPr lang="fr-FR" sz="2800" dirty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fr-FR" sz="2800" i="1" dirty="0"/>
              <a:t>Proposition</a:t>
            </a:r>
            <a:r>
              <a:rPr lang="fr-FR" sz="2800" dirty="0"/>
              <a:t> : le prix d’équilibre sur un marché de clientèle est toujours supérieur au prix concurrentiel.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Illustration graphique : le secteur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971550" y="1557338"/>
            <a:ext cx="0" cy="4392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971550" y="5949950"/>
            <a:ext cx="58324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971550" y="4581525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971550" y="4005263"/>
            <a:ext cx="561657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1476375" y="2133600"/>
            <a:ext cx="5183188" cy="33829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255963" y="2008188"/>
            <a:ext cx="2178050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/>
              <a:t>Demande adressée</a:t>
            </a:r>
          </a:p>
          <a:p>
            <a:pPr algn="l"/>
            <a:r>
              <a:rPr lang="fr-FR"/>
              <a:t>au secteur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743075" y="5105400"/>
            <a:ext cx="1708150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/>
              <a:t>Offre classique</a:t>
            </a:r>
          </a:p>
          <a:p>
            <a:pPr algn="l"/>
            <a:r>
              <a:rPr lang="fr-FR"/>
              <a:t>= coût unitaire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003800" y="2924175"/>
            <a:ext cx="3632200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/>
              <a:t>Offre sur un marché de clientèle</a:t>
            </a:r>
          </a:p>
          <a:p>
            <a:pPr algn="l"/>
            <a:r>
              <a:rPr lang="fr-FR"/>
              <a:t>= (coût unitaire) x (taux de marge)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3276600" y="2636838"/>
            <a:ext cx="5032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V="1">
            <a:off x="2700338" y="4581525"/>
            <a:ext cx="287337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5724525" y="35734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247900" y="6113463"/>
            <a:ext cx="240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/>
              <a:t>Production du secteur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09600" y="1144588"/>
            <a:ext cx="57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/>
              <a:t>Prix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5076825" y="42211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 b="1">
                <a:solidFill>
                  <a:srgbClr val="FF3300"/>
                </a:solidFill>
              </a:rPr>
              <a:t>C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4268788" y="36449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 b="1">
                <a:solidFill>
                  <a:srgbClr val="FF3300"/>
                </a:solidFill>
              </a:rPr>
              <a:t>M</a:t>
            </a: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971600" y="5085184"/>
            <a:ext cx="561657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 animBg="1"/>
      <p:bldP spid="13319" grpId="0" animBg="1"/>
      <p:bldP spid="13320" grpId="0" animBg="1"/>
      <p:bldP spid="13321" grpId="0" animBg="1"/>
      <p:bldP spid="13322" grpId="0" animBg="1"/>
      <p:bldP spid="13323" grpId="0" animBg="1"/>
      <p:bldP spid="13324" grpId="0" animBg="1"/>
      <p:bldP spid="13325" grpId="0" animBg="1"/>
      <p:bldP spid="13326" grpId="0" animBg="1"/>
      <p:bldP spid="13327" grpId="0"/>
      <p:bldP spid="13328" grpId="0"/>
      <p:bldP spid="13329" grpId="0"/>
      <p:bldP spid="13330" grpId="0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Illustration graphique : l’entreprise = 1/n du secteur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 flipV="1">
            <a:off x="971550" y="1557338"/>
            <a:ext cx="0" cy="4392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971550" y="5949950"/>
            <a:ext cx="58324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971550" y="4581525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971550" y="4005263"/>
            <a:ext cx="561657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1476375" y="2133600"/>
            <a:ext cx="5183188" cy="33829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255963" y="2008188"/>
            <a:ext cx="2178050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/>
              <a:t>Demande adressée</a:t>
            </a:r>
          </a:p>
          <a:p>
            <a:pPr algn="l"/>
            <a:r>
              <a:rPr lang="fr-FR"/>
              <a:t>À l’entreprise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781800" y="4868863"/>
            <a:ext cx="2254250" cy="9159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/>
              <a:t>Offre de l’entreprise </a:t>
            </a:r>
          </a:p>
          <a:p>
            <a:pPr algn="l"/>
            <a:r>
              <a:rPr lang="fr-FR"/>
              <a:t>classique</a:t>
            </a:r>
          </a:p>
          <a:p>
            <a:pPr algn="l"/>
            <a:r>
              <a:rPr lang="fr-FR"/>
              <a:t>= coût unitaire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003800" y="2924175"/>
            <a:ext cx="3632200" cy="9159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/>
              <a:t>Offre de l’entreprise </a:t>
            </a:r>
          </a:p>
          <a:p>
            <a:pPr algn="l"/>
            <a:r>
              <a:rPr lang="fr-FR"/>
              <a:t>sur un marché de clientèle</a:t>
            </a:r>
          </a:p>
          <a:p>
            <a:pPr algn="l"/>
            <a:r>
              <a:rPr lang="fr-FR"/>
              <a:t>= (coût unitaire) x (taux de marge)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3276600" y="2636838"/>
            <a:ext cx="5032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H="1" flipV="1">
            <a:off x="6300788" y="4581525"/>
            <a:ext cx="12954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>
            <a:off x="4787900" y="3284538"/>
            <a:ext cx="2159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247900" y="6113463"/>
            <a:ext cx="240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/>
              <a:t>Production du secteur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609600" y="1144588"/>
            <a:ext cx="57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/>
              <a:t>Prix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076825" y="42211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 b="1">
                <a:solidFill>
                  <a:srgbClr val="FF3300"/>
                </a:solidFill>
              </a:rPr>
              <a:t>C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268788" y="36449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 b="1">
                <a:solidFill>
                  <a:srgbClr val="FF3300"/>
                </a:solidFill>
              </a:rPr>
              <a:t>M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971550" y="4581525"/>
            <a:ext cx="3384550" cy="13684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r-FR"/>
              <a:t>Coût totaux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971550" y="4005263"/>
            <a:ext cx="3384550" cy="576262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r-FR"/>
              <a:t>Profit pur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/>
      <p:bldP spid="14351" grpId="0"/>
      <p:bldP spid="14352" grpId="0"/>
      <p:bldP spid="14353" grpId="0"/>
      <p:bldP spid="14356" grpId="0" animBg="1"/>
      <p:bldP spid="1435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Pourquoi le prix d’équilibre reste-t-il au dessus du prix «classique»?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800" dirty="0"/>
              <a:t>Théorie classique : si le prix est au dessus du coût marginal de production, alors une des entreprises à intérêt à baisser son prix et ainsi attirer plus de client et vendre plus.</a:t>
            </a:r>
          </a:p>
          <a:p>
            <a:pPr>
              <a:lnSpc>
                <a:spcPct val="80000"/>
              </a:lnSpc>
            </a:pPr>
            <a:r>
              <a:rPr lang="fr-FR" sz="2800" dirty="0"/>
              <a:t>Pourquoi cet argument ne tient plus?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fr-FR" sz="2800" dirty="0"/>
              <a:t> sans frictions </a:t>
            </a:r>
            <a:r>
              <a:rPr lang="fr-FR" sz="2800" dirty="0">
                <a:sym typeface="Wingdings" pitchFamily="2" charset="2"/>
              </a:rPr>
              <a:t> baisse de prix = plus de clients car l’information est complète.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fr-FR" sz="2800" dirty="0">
                <a:sym typeface="Wingdings" pitchFamily="2" charset="2"/>
              </a:rPr>
              <a:t> Plus vrai avec frictions : </a:t>
            </a:r>
            <a:r>
              <a:rPr lang="fr-FR" sz="2800" dirty="0" smtClean="0">
                <a:sym typeface="Wingdings" pitchFamily="2" charset="2"/>
              </a:rPr>
              <a:t>baisse de prix aujourd’hui </a:t>
            </a:r>
            <a:r>
              <a:rPr lang="fr-FR" sz="2800" dirty="0" smtClean="0">
                <a:sym typeface="Wingdings" pitchFamily="2" charset="2"/>
              </a:rPr>
              <a:t>=&gt;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fr-FR" sz="2400" dirty="0" smtClean="0">
                <a:sym typeface="Wingdings" pitchFamily="2" charset="2"/>
              </a:rPr>
              <a:t>un client de plus demain  investissement,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fr-FR" sz="2400" dirty="0" smtClean="0">
                <a:sym typeface="Wingdings" pitchFamily="2" charset="2"/>
              </a:rPr>
              <a:t>mais pertes immédiates sur les clients existants :</a:t>
            </a:r>
            <a:endParaRPr lang="fr-FR" sz="2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  <a:buNone/>
            </a:pPr>
            <a:r>
              <a:rPr lang="fr-FR" sz="2800" dirty="0" smtClean="0">
                <a:sym typeface="Wingdings" pitchFamily="2" charset="2"/>
              </a:rPr>
              <a:t> Existence d’un arbitrage donc il </a:t>
            </a:r>
            <a:r>
              <a:rPr lang="fr-FR" sz="2800" dirty="0">
                <a:sym typeface="Wingdings" pitchFamily="2" charset="2"/>
              </a:rPr>
              <a:t>existe une limite à cette rentabilité qui détermine la baisse des prix.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Le mal causé par cette politique de fixation des prix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dirty="0"/>
              <a:t>En élevant son prix, l’entreprise prélève une taxe sur le consommateur : si toutes les entreprises pratiquent le prix non-concurrentiel, alors le pouvoir d’achat des employés et des investisseurs diminuent. </a:t>
            </a:r>
          </a:p>
          <a:p>
            <a:pPr>
              <a:lnSpc>
                <a:spcPct val="90000"/>
              </a:lnSpc>
            </a:pPr>
            <a:r>
              <a:rPr lang="fr-FR" dirty="0"/>
              <a:t>Que peut-on faire? Subventionner pour encourager l’effort (travail et épargne).</a:t>
            </a:r>
          </a:p>
          <a:p>
            <a:pPr>
              <a:lnSpc>
                <a:spcPct val="90000"/>
              </a:lnSpc>
            </a:pPr>
            <a:r>
              <a:rPr lang="fr-FR" dirty="0"/>
              <a:t>Comment financer? En prélevant </a:t>
            </a:r>
            <a:r>
              <a:rPr lang="fr-FR" dirty="0" smtClean="0"/>
              <a:t>des taxes sur les </a:t>
            </a:r>
            <a:r>
              <a:rPr lang="fr-FR" dirty="0"/>
              <a:t>profits purs (remède si tout est taxé).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Le problème de la qualité des produits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dirty="0"/>
              <a:t>Théorie classique : la qualité est parfaitement observable </a:t>
            </a:r>
          </a:p>
          <a:p>
            <a:pPr>
              <a:lnSpc>
                <a:spcPct val="90000"/>
              </a:lnSpc>
            </a:pPr>
            <a:r>
              <a:rPr lang="fr-FR" dirty="0"/>
              <a:t>Théorie moderne : il est possible d’être déçu par la qualité du bien acheté</a:t>
            </a:r>
          </a:p>
          <a:p>
            <a:pPr>
              <a:lnSpc>
                <a:spcPct val="90000"/>
              </a:lnSpc>
            </a:pPr>
            <a:r>
              <a:rPr lang="fr-FR" dirty="0"/>
              <a:t>Exemple des luttes de défense des consommateurs : ceux-ci ne sont pas toujours informés des dangers liés à l’utilisation des produits (voiture, aliments,…). </a:t>
            </a:r>
            <a:endParaRPr lang="fr-FR" dirty="0" smtClean="0"/>
          </a:p>
          <a:p>
            <a:pPr>
              <a:lnSpc>
                <a:spcPct val="90000"/>
              </a:lnSpc>
            </a:pPr>
            <a:r>
              <a:rPr lang="fr-FR" dirty="0" smtClean="0"/>
              <a:t>Une mauvaise information peut tuer le marché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Asymétrie d’information et existence d’un marché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Exemple : le marché de la voiture d’occasion</a:t>
            </a:r>
          </a:p>
          <a:p>
            <a:r>
              <a:rPr lang="fr-FR" sz="2800" dirty="0" smtClean="0"/>
              <a:t>Asymétrie d’information: </a:t>
            </a:r>
          </a:p>
          <a:p>
            <a:pPr lvl="1"/>
            <a:r>
              <a:rPr lang="fr-FR" dirty="0" smtClean="0"/>
              <a:t>les vendeurs connaissent la qualité de leurs voitures, </a:t>
            </a:r>
          </a:p>
          <a:p>
            <a:pPr lvl="1"/>
            <a:r>
              <a:rPr lang="fr-FR" dirty="0" smtClean="0"/>
              <a:t>pas les acheteur</a:t>
            </a:r>
          </a:p>
          <a:p>
            <a:r>
              <a:rPr lang="fr-FR" sz="2800" dirty="0" smtClean="0"/>
              <a:t>Les vendeurs qui </a:t>
            </a:r>
            <a:r>
              <a:rPr lang="fr-FR" sz="2800" b="1" u="sng" dirty="0" smtClean="0"/>
              <a:t>savent</a:t>
            </a:r>
            <a:r>
              <a:rPr lang="fr-FR" sz="2800" dirty="0" smtClean="0"/>
              <a:t> que la qualité est bonne veulent la vendre au prix </a:t>
            </a:r>
            <a:r>
              <a:rPr lang="fr-FR" sz="2800" i="1" dirty="0" smtClean="0"/>
              <a:t>p</a:t>
            </a:r>
          </a:p>
          <a:p>
            <a:r>
              <a:rPr lang="fr-FR" sz="2800" dirty="0" smtClean="0"/>
              <a:t>Les vendeurs qui </a:t>
            </a:r>
            <a:r>
              <a:rPr lang="fr-FR" sz="2800" b="1" u="sng" dirty="0" smtClean="0"/>
              <a:t>savent</a:t>
            </a:r>
            <a:r>
              <a:rPr lang="fr-FR" sz="2800" dirty="0" smtClean="0"/>
              <a:t> que la qualité est mauvaise accepterai de vendre au prix </a:t>
            </a:r>
            <a:r>
              <a:rPr lang="fr-FR" sz="2800" i="1" dirty="0" smtClean="0"/>
              <a:t>p/2</a:t>
            </a:r>
          </a:p>
          <a:p>
            <a:r>
              <a:rPr lang="fr-FR" sz="2800" b="1" dirty="0" smtClean="0"/>
              <a:t>Les acheteurs </a:t>
            </a:r>
            <a:r>
              <a:rPr lang="fr-FR" sz="2800" b="1" u="sng" dirty="0" smtClean="0"/>
              <a:t>ne savent pas</a:t>
            </a:r>
            <a:r>
              <a:rPr lang="fr-FR" sz="2800" b="1" dirty="0" smtClean="0"/>
              <a:t> distinguer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Quels sont alors les stratégies des « joueurs »?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Face à un vendeur, qui peut être de bonne ou de mauvaise foi, un acheteur sera prêt à payer un prix inférieur à celui d'un bon véhicule </a:t>
            </a:r>
          </a:p>
          <a:p>
            <a:pPr>
              <a:buNone/>
            </a:pPr>
            <a:r>
              <a:rPr lang="fr-FR" sz="2800" dirty="0">
                <a:sym typeface="Wingdings" pitchFamily="2" charset="2"/>
              </a:rPr>
              <a:t>	</a:t>
            </a:r>
            <a:r>
              <a:rPr lang="fr-FR" sz="2800" dirty="0" smtClean="0">
                <a:sym typeface="Wingdings" pitchFamily="2" charset="2"/>
              </a:rPr>
              <a:t>		 p/2 &lt; p(achat) &lt; p</a:t>
            </a:r>
            <a:endParaRPr lang="fr-FR" sz="2800" dirty="0" smtClean="0"/>
          </a:p>
          <a:p>
            <a:r>
              <a:rPr lang="fr-FR" sz="2800" dirty="0" smtClean="0"/>
              <a:t>Car il sait qu'il risque de tomber sur une voiture de mauvaise qualité. </a:t>
            </a:r>
          </a:p>
          <a:p>
            <a:pPr>
              <a:buFont typeface="Symbol" pitchFamily="18" charset="2"/>
              <a:buChar char="Þ"/>
            </a:pPr>
            <a:r>
              <a:rPr lang="fr-FR" sz="2800" dirty="0" smtClean="0"/>
              <a:t> Le vendeur de bonne foi ne veut pas vendre son véhicule: il refuse toujours l'offre qui lui est faite. </a:t>
            </a:r>
          </a:p>
          <a:p>
            <a:pPr>
              <a:buFont typeface="Symbol" pitchFamily="18" charset="2"/>
              <a:buChar char="Þ"/>
            </a:pPr>
            <a:r>
              <a:rPr lang="fr-FR" sz="2800" dirty="0"/>
              <a:t> </a:t>
            </a:r>
            <a:r>
              <a:rPr lang="fr-FR" sz="2800" dirty="0" smtClean="0"/>
              <a:t>Il ne restent sur le marché que les vendeurs de mauvaises foi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Vers la non-existence du marché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fr-FR" dirty="0" smtClean="0"/>
              <a:t>L’information devient alors symétrique car il ne reste plus sur le marché que les « mauvaises » voitures.</a:t>
            </a:r>
          </a:p>
          <a:p>
            <a:r>
              <a:rPr lang="fr-FR" dirty="0" smtClean="0"/>
              <a:t>Mais les acheteurs ne veulent pas acheter les « mauvaises » voitures.</a:t>
            </a:r>
          </a:p>
          <a:p>
            <a:r>
              <a:rPr lang="fr-FR" b="1" u="sng" dirty="0" smtClean="0"/>
              <a:t>Bilan.</a:t>
            </a:r>
            <a:r>
              <a:rPr lang="fr-FR" dirty="0" smtClean="0"/>
              <a:t> Il n’existe aucunes transactions : les bons vendeurs sont partis, puis les acheteurs.</a:t>
            </a:r>
          </a:p>
          <a:p>
            <a:r>
              <a:rPr lang="fr-FR" dirty="0" smtClean="0"/>
              <a:t>Présentation simplifiée de « the </a:t>
            </a:r>
            <a:r>
              <a:rPr lang="fr-FR" dirty="0" err="1" smtClean="0"/>
              <a:t>market</a:t>
            </a:r>
            <a:r>
              <a:rPr lang="fr-FR" dirty="0" smtClean="0"/>
              <a:t> for </a:t>
            </a:r>
            <a:r>
              <a:rPr lang="fr-FR" dirty="0" err="1" smtClean="0"/>
              <a:t>lemons</a:t>
            </a:r>
            <a:r>
              <a:rPr lang="fr-FR" dirty="0" smtClean="0"/>
              <a:t> » </a:t>
            </a:r>
            <a:r>
              <a:rPr lang="fr-FR" dirty="0" err="1" smtClean="0"/>
              <a:t>Akerlof</a:t>
            </a:r>
            <a:r>
              <a:rPr lang="fr-FR" dirty="0" smtClean="0"/>
              <a:t> (1970), prix </a:t>
            </a:r>
            <a:r>
              <a:rPr lang="fr-FR" dirty="0" err="1" smtClean="0"/>
              <a:t>nobel</a:t>
            </a:r>
            <a:r>
              <a:rPr lang="fr-FR" dirty="0" smtClean="0"/>
              <a:t> 2001.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/>
              <a:t>Au-delà du monde idéal :</a:t>
            </a:r>
            <a:br>
              <a:rPr lang="fr-FR" sz="4000" smtClean="0"/>
            </a:br>
            <a:r>
              <a:rPr lang="fr-FR" sz="4000" smtClean="0"/>
              <a:t>existence d’un contrat efficient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Si la coopération est </a:t>
            </a:r>
            <a:r>
              <a:rPr lang="fr-FR" i="1" smtClean="0"/>
              <a:t>praticable </a:t>
            </a:r>
            <a:r>
              <a:rPr lang="fr-FR" smtClean="0"/>
              <a:t>(faisabilité d’une allocation), existe-il des incitations pour qu’elle soit </a:t>
            </a:r>
            <a:r>
              <a:rPr lang="fr-FR" i="1" smtClean="0"/>
              <a:t>applicable</a:t>
            </a:r>
            <a:r>
              <a:rPr lang="fr-FR" smtClean="0"/>
              <a:t>?</a:t>
            </a:r>
          </a:p>
          <a:p>
            <a:pPr eaLnBrk="1" hangingPunct="1">
              <a:buFontTx/>
              <a:buNone/>
            </a:pPr>
            <a:r>
              <a:rPr lang="fr-FR" smtClean="0">
                <a:sym typeface="Wingdings" pitchFamily="2" charset="2"/>
              </a:rPr>
              <a:t> Les incitations de chacun permettent-elles d’assurer que chaque partie exécutera sa part du contrat?</a:t>
            </a:r>
            <a:endParaRPr lang="fr-FR" smtClean="0"/>
          </a:p>
          <a:p>
            <a:pPr eaLnBrk="1" hangingPunct="1"/>
            <a:r>
              <a:rPr lang="fr-FR" smtClean="0"/>
              <a:t>Qu’est-ce qui assure que l’organisation d’une coopération bénéfique soit possible?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Mais sans marché…on est malheureux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fr-FR" dirty="0" smtClean="0"/>
              <a:t>Solution: trouver un « signal » crédible pour que le vendeur de bonne foi soit reconnu</a:t>
            </a:r>
          </a:p>
          <a:p>
            <a:r>
              <a:rPr lang="fr-FR" dirty="0" smtClean="0"/>
              <a:t>Par exemple inclure dans le prix la réparation de certaines pannes</a:t>
            </a:r>
          </a:p>
          <a:p>
            <a:pPr lvl="1"/>
            <a:r>
              <a:rPr lang="fr-FR" dirty="0" smtClean="0"/>
              <a:t>Seuls les bons vendeurs offre ce contrat car le « mauvais » perdraient de l’argent </a:t>
            </a:r>
          </a:p>
          <a:p>
            <a:pPr lvl="1"/>
            <a:r>
              <a:rPr lang="fr-FR" dirty="0" smtClean="0"/>
              <a:t>Pour ces bons vendeurs, le gain reste le prix car il n’y aura pas de réparations…</a:t>
            </a:r>
          </a:p>
          <a:p>
            <a:r>
              <a:rPr lang="fr-FR" dirty="0" smtClean="0"/>
              <a:t>Il existe alors des marchés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918450" cy="2954338"/>
          </a:xfrm>
        </p:spPr>
        <p:txBody>
          <a:bodyPr/>
          <a:lstStyle/>
          <a:p>
            <a:r>
              <a:rPr lang="fr-FR"/>
              <a:t>Section 2 : </a:t>
            </a:r>
            <a:br>
              <a:rPr lang="fr-FR"/>
            </a:br>
            <a:r>
              <a:rPr lang="fr-FR"/>
              <a:t>Le marché du travail et la théorie moderne des marchés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Entreprise, salaire et chômage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Marx : il existe une «armée de réserve» </a:t>
            </a:r>
          </a:p>
          <a:p>
            <a:pPr>
              <a:buFontTx/>
              <a:buNone/>
            </a:pPr>
            <a:r>
              <a:rPr lang="fr-FR" dirty="0">
                <a:sym typeface="Wingdings" pitchFamily="2" charset="2"/>
              </a:rPr>
              <a:t>    les gens ne sont pas employés en permanence. </a:t>
            </a:r>
            <a:endParaRPr lang="fr-FR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ym typeface="Wingdings" pitchFamily="2" charset="2"/>
              </a:rPr>
              <a:t>Mais </a:t>
            </a:r>
            <a:r>
              <a:rPr lang="fr-FR" dirty="0">
                <a:sym typeface="Wingdings" pitchFamily="2" charset="2"/>
              </a:rPr>
              <a:t>les cabines de téléphone non plus !!!</a:t>
            </a:r>
          </a:p>
          <a:p>
            <a:r>
              <a:rPr lang="fr-FR" dirty="0">
                <a:sym typeface="Wingdings" pitchFamily="2" charset="2"/>
              </a:rPr>
              <a:t>Le chômage est-il autre chose que l’inutilisation volontaire de ressources ? Est-ce une mauvaise chose ? Si oui, que faire pour lutter contre le chômage ?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Entreprise, salaire et chômage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256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dirty="0"/>
              <a:t>Pourquoi les propriétaires des usines n’embauche-t-il pas ces chômeurs enrôlés involontairement au chômage?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/>
              <a:t>    </a:t>
            </a:r>
            <a:r>
              <a:rPr lang="fr-FR" sz="2800" i="1" dirty="0"/>
              <a:t>Avantage</a:t>
            </a:r>
            <a:r>
              <a:rPr lang="fr-FR" sz="2800" dirty="0"/>
              <a:t> : pression à la baisse du salaire et donc baisse des coûts</a:t>
            </a:r>
          </a:p>
          <a:p>
            <a:pPr>
              <a:lnSpc>
                <a:spcPct val="90000"/>
              </a:lnSpc>
            </a:pPr>
            <a:r>
              <a:rPr lang="fr-FR" sz="2800" dirty="0"/>
              <a:t>Des machines sont inemployées car elles ne sont pas disponibles là où l’on en a le plus besoin. Mais le chômage est plus qu’un simple problème d’inadéquation géographique</a:t>
            </a:r>
          </a:p>
          <a:p>
            <a:pPr>
              <a:lnSpc>
                <a:spcPct val="90000"/>
              </a:lnSpc>
            </a:pPr>
            <a:r>
              <a:rPr lang="fr-FR" sz="2800" dirty="0" smtClean="0"/>
              <a:t>Lorsqu’un vendeur est rationnés, </a:t>
            </a:r>
            <a:r>
              <a:rPr lang="fr-FR" sz="2800" dirty="0"/>
              <a:t>ils baissent </a:t>
            </a:r>
            <a:r>
              <a:rPr lang="fr-FR" sz="2800" dirty="0" smtClean="0"/>
              <a:t>son </a:t>
            </a:r>
            <a:r>
              <a:rPr lang="fr-FR" sz="2800" dirty="0"/>
              <a:t>prix. </a:t>
            </a:r>
            <a:r>
              <a:rPr lang="fr-FR" sz="2800" dirty="0" smtClean="0"/>
              <a:t>Pourquoi un </a:t>
            </a:r>
            <a:r>
              <a:rPr lang="fr-FR" sz="2800" dirty="0"/>
              <a:t>chômeur n’est pas assuré de vendre ce qu’il sait </a:t>
            </a:r>
            <a:r>
              <a:rPr lang="fr-FR" sz="2800" dirty="0" smtClean="0"/>
              <a:t>faire?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Réponses à ces énigmes : la théorie moderne des marchés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dirty="0"/>
              <a:t>Pourquoi le chômage est un résultat «normal» de l’équilibre économique?</a:t>
            </a:r>
          </a:p>
          <a:p>
            <a:pPr>
              <a:lnSpc>
                <a:spcPct val="90000"/>
              </a:lnSpc>
            </a:pPr>
            <a:r>
              <a:rPr lang="fr-FR" dirty="0"/>
              <a:t>Pourquoi le volume du chômage est plus important que ce qu’implique les coûts de mobilité de la main d’œuvre?</a:t>
            </a:r>
          </a:p>
          <a:p>
            <a:pPr>
              <a:lnSpc>
                <a:spcPct val="90000"/>
              </a:lnSpc>
            </a:pPr>
            <a:r>
              <a:rPr lang="fr-FR" dirty="0"/>
              <a:t>Pourquoi une fraction du chômage est </a:t>
            </a:r>
            <a:r>
              <a:rPr lang="fr-FR" dirty="0" smtClean="0"/>
              <a:t>« involontaire »?</a:t>
            </a:r>
            <a:endParaRPr lang="fr-FR" dirty="0"/>
          </a:p>
          <a:p>
            <a:pPr>
              <a:lnSpc>
                <a:spcPct val="90000"/>
              </a:lnSpc>
            </a:pPr>
            <a:r>
              <a:rPr lang="fr-FR" dirty="0"/>
              <a:t>Pourquoi ce chômage est une mauvaise chose?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L’entreprise et la gestion des ressources humaines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/>
              <a:t>La </a:t>
            </a:r>
            <a:r>
              <a:rPr lang="fr-FR" b="1" i="1"/>
              <a:t>théorie classique</a:t>
            </a:r>
            <a:r>
              <a:rPr lang="fr-FR"/>
              <a:t> : tout le monde fait «bien» son boulot. </a:t>
            </a:r>
          </a:p>
          <a:p>
            <a:pPr>
              <a:lnSpc>
                <a:spcPct val="90000"/>
              </a:lnSpc>
            </a:pPr>
            <a:r>
              <a:rPr lang="fr-FR"/>
              <a:t>Si de nouveaux offreurs arrivent, alors les  salaires baissent </a:t>
            </a:r>
            <a:r>
              <a:rPr lang="fr-FR">
                <a:sym typeface="Wingdings" pitchFamily="2" charset="2"/>
              </a:rPr>
              <a:t> concurrence entre les employés jusqu’à ce que tout le monde trouve une place.</a:t>
            </a:r>
          </a:p>
          <a:p>
            <a:pPr>
              <a:lnSpc>
                <a:spcPct val="90000"/>
              </a:lnSpc>
            </a:pPr>
            <a:r>
              <a:rPr lang="fr-FR">
                <a:sym typeface="Wingdings" pitchFamily="2" charset="2"/>
              </a:rPr>
              <a:t>Même après ces ajustements à la baisse du salaire, tout le monde fait bien son boulot  surveillance parfaite sans coût.</a:t>
            </a:r>
          </a:p>
          <a:p>
            <a:pPr>
              <a:lnSpc>
                <a:spcPct val="90000"/>
              </a:lnSpc>
            </a:pPr>
            <a:r>
              <a:rPr lang="fr-FR"/>
              <a:t>Réalisme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Salaire et incitations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/>
              <a:t>La </a:t>
            </a:r>
            <a:r>
              <a:rPr lang="fr-FR" b="1" i="1"/>
              <a:t>théorie moderne</a:t>
            </a:r>
            <a:r>
              <a:rPr lang="fr-FR"/>
              <a:t> : il est possible mais coûteux de surveiller l’effort fourni par les employés (problème d’information). </a:t>
            </a:r>
          </a:p>
          <a:p>
            <a:pPr>
              <a:lnSpc>
                <a:spcPct val="90000"/>
              </a:lnSpc>
            </a:pPr>
            <a:r>
              <a:rPr lang="fr-FR"/>
              <a:t>Accorder une prime aux salariés </a:t>
            </a:r>
            <a:r>
              <a:rPr lang="fr-FR">
                <a:sym typeface="Wingdings" pitchFamily="2" charset="2"/>
              </a:rPr>
              <a:t> </a:t>
            </a:r>
            <a:r>
              <a:rPr lang="fr-FR" b="1" i="1">
                <a:sym typeface="Wingdings" pitchFamily="2" charset="2"/>
              </a:rPr>
              <a:t>incitation</a:t>
            </a:r>
            <a:r>
              <a:rPr lang="fr-FR"/>
              <a:t> : l’entreprise n’est plus contrainte de contrôler en continu (contrôles aléatoires) car l’employé est conscient de la sanction (perte de la prime) s’il «triche». </a:t>
            </a:r>
          </a:p>
          <a:p>
            <a:pPr>
              <a:lnSpc>
                <a:spcPct val="90000"/>
              </a:lnSpc>
            </a:pPr>
            <a:r>
              <a:rPr lang="fr-FR"/>
              <a:t>Optimalité : la prime doit être compensée par l’économie des coûts de surveillance.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>Un modèle de ce marché du travail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si l’individu travaille sans tricher, il gagne:</a:t>
            </a:r>
          </a:p>
          <a:p>
            <a:pPr algn="ctr">
              <a:buFontTx/>
              <a:buNone/>
            </a:pPr>
            <a:r>
              <a:rPr lang="fr-FR" i="1" dirty="0" err="1" smtClean="0"/>
              <a:t>vh</a:t>
            </a:r>
            <a:r>
              <a:rPr lang="fr-FR" i="1" dirty="0" smtClean="0"/>
              <a:t> = w-e </a:t>
            </a:r>
            <a:r>
              <a:rPr lang="fr-FR" dirty="0" smtClean="0"/>
              <a:t>avec</a:t>
            </a:r>
            <a:r>
              <a:rPr lang="fr-FR" i="1" dirty="0" smtClean="0"/>
              <a:t> w=salaire </a:t>
            </a:r>
            <a:r>
              <a:rPr lang="fr-FR" dirty="0" smtClean="0"/>
              <a:t>et</a:t>
            </a:r>
            <a:r>
              <a:rPr lang="fr-FR" i="1" dirty="0" smtClean="0"/>
              <a:t> e= coût de l’effort</a:t>
            </a:r>
          </a:p>
          <a:p>
            <a:pPr>
              <a:buFont typeface="Arial" pitchFamily="34" charset="0"/>
              <a:buChar char="•"/>
            </a:pPr>
            <a:r>
              <a:rPr lang="fr-FR" dirty="0"/>
              <a:t>s</a:t>
            </a:r>
            <a:r>
              <a:rPr lang="fr-FR" dirty="0" smtClean="0"/>
              <a:t>i l’individu triche alors, il gagne, soit le salaire s’il «ne se fait pas prendre», soit, s’il se fait prendre, le revenu moyen (</a:t>
            </a:r>
            <a:r>
              <a:rPr lang="fr-FR" i="1" dirty="0"/>
              <a:t>A</a:t>
            </a:r>
            <a:r>
              <a:rPr lang="fr-FR" dirty="0" smtClean="0"/>
              <a:t>) d’un offreur de travail à la recherche d’un emploi, c’est-à-dire</a:t>
            </a:r>
          </a:p>
          <a:p>
            <a:pPr>
              <a:buNone/>
            </a:pPr>
            <a:r>
              <a:rPr lang="fr-FR" i="1" dirty="0" smtClean="0"/>
              <a:t>		   </a:t>
            </a:r>
            <a:r>
              <a:rPr lang="fr-FR" i="1" dirty="0" err="1" smtClean="0"/>
              <a:t>vt</a:t>
            </a:r>
            <a:r>
              <a:rPr lang="fr-FR" i="1" dirty="0" smtClean="0"/>
              <a:t> = </a:t>
            </a:r>
            <a:r>
              <a:rPr lang="el-GR" dirty="0" smtClean="0">
                <a:cs typeface="Arial" pitchFamily="34" charset="0"/>
              </a:rPr>
              <a:t>π</a:t>
            </a:r>
            <a:r>
              <a:rPr lang="en-US" i="1" dirty="0" smtClean="0">
                <a:cs typeface="Arial" pitchFamily="34" charset="0"/>
              </a:rPr>
              <a:t>×A</a:t>
            </a:r>
            <a:r>
              <a:rPr lang="fr-FR" i="1" dirty="0" smtClean="0"/>
              <a:t> + (1-</a:t>
            </a:r>
            <a:r>
              <a:rPr lang="el-GR" dirty="0" smtClean="0">
                <a:cs typeface="Arial" pitchFamily="34" charset="0"/>
              </a:rPr>
              <a:t> π</a:t>
            </a:r>
            <a:r>
              <a:rPr lang="fr-FR" i="1" dirty="0" smtClean="0"/>
              <a:t>)</a:t>
            </a:r>
            <a:r>
              <a:rPr lang="en-US" i="1" dirty="0" smtClean="0">
                <a:cs typeface="Arial" pitchFamily="34" charset="0"/>
              </a:rPr>
              <a:t>×w</a:t>
            </a:r>
            <a:endParaRPr lang="fr-FR" i="1" dirty="0" smtClean="0"/>
          </a:p>
          <a:p>
            <a:r>
              <a:rPr lang="fr-FR" dirty="0" smtClean="0"/>
              <a:t>Condition de participation: min(</a:t>
            </a:r>
            <a:r>
              <a:rPr lang="fr-FR" dirty="0" err="1" smtClean="0"/>
              <a:t>vh,vt</a:t>
            </a:r>
            <a:r>
              <a:rPr lang="fr-FR" dirty="0" smtClean="0"/>
              <a:t>) ≥ A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428728" y="4786322"/>
            <a:ext cx="2643206" cy="428628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>Un modèle de ce marché du travail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fr-FR" dirty="0" smtClean="0"/>
              <a:t>Comment l’entrepreneur doit fixer le salaire pour que personne ne triche?</a:t>
            </a:r>
          </a:p>
          <a:p>
            <a:pPr lvl="1"/>
            <a:r>
              <a:rPr lang="fr-FR" dirty="0" smtClean="0"/>
              <a:t>Condition : </a:t>
            </a:r>
            <a:r>
              <a:rPr lang="fr-FR" i="1" dirty="0" err="1" smtClean="0"/>
              <a:t>vt</a:t>
            </a:r>
            <a:r>
              <a:rPr lang="fr-FR" dirty="0" smtClean="0"/>
              <a:t> ≤ </a:t>
            </a:r>
            <a:r>
              <a:rPr lang="fr-FR" i="1" dirty="0" err="1" smtClean="0"/>
              <a:t>vh</a:t>
            </a:r>
            <a:endParaRPr lang="fr-FR" i="1" dirty="0" smtClean="0"/>
          </a:p>
          <a:p>
            <a:pPr lvl="1"/>
            <a:r>
              <a:rPr lang="fr-FR" dirty="0" smtClean="0"/>
              <a:t>Limite: w </a:t>
            </a:r>
            <a:r>
              <a:rPr lang="fr-FR" dirty="0" err="1" smtClean="0"/>
              <a:t>t.q</a:t>
            </a:r>
            <a:r>
              <a:rPr lang="fr-FR" dirty="0" smtClean="0"/>
              <a:t>. </a:t>
            </a:r>
            <a:r>
              <a:rPr lang="fr-FR" dirty="0" err="1" smtClean="0"/>
              <a:t>vt</a:t>
            </a:r>
            <a:r>
              <a:rPr lang="fr-FR" dirty="0" smtClean="0"/>
              <a:t> = </a:t>
            </a:r>
            <a:r>
              <a:rPr lang="fr-FR" dirty="0" err="1" smtClean="0"/>
              <a:t>vh</a:t>
            </a:r>
            <a:r>
              <a:rPr lang="fr-FR" dirty="0" smtClean="0"/>
              <a:t> </a:t>
            </a:r>
          </a:p>
          <a:p>
            <a:pPr lvl="1">
              <a:buFont typeface="Wingdings" pitchFamily="2" charset="2"/>
              <a:buChar char="ó"/>
            </a:pPr>
            <a:r>
              <a:rPr lang="fr-FR" i="1" dirty="0" smtClean="0"/>
              <a:t> w-e = </a:t>
            </a:r>
            <a:r>
              <a:rPr lang="el-GR" dirty="0" smtClean="0">
                <a:cs typeface="Arial" pitchFamily="34" charset="0"/>
              </a:rPr>
              <a:t>π</a:t>
            </a:r>
            <a:r>
              <a:rPr lang="en-US" i="1" dirty="0" smtClean="0">
                <a:cs typeface="Arial" pitchFamily="34" charset="0"/>
              </a:rPr>
              <a:t>×A</a:t>
            </a:r>
            <a:r>
              <a:rPr lang="fr-FR" i="1" dirty="0" smtClean="0"/>
              <a:t> + (1-</a:t>
            </a:r>
            <a:r>
              <a:rPr lang="el-GR" dirty="0" smtClean="0">
                <a:cs typeface="Arial" pitchFamily="34" charset="0"/>
              </a:rPr>
              <a:t> π</a:t>
            </a:r>
            <a:r>
              <a:rPr lang="fr-FR" i="1" dirty="0" smtClean="0"/>
              <a:t>)</a:t>
            </a:r>
            <a:r>
              <a:rPr lang="en-US" i="1" dirty="0" smtClean="0">
                <a:cs typeface="Arial" pitchFamily="34" charset="0"/>
              </a:rPr>
              <a:t>×</a:t>
            </a:r>
            <a:r>
              <a:rPr lang="fr-FR" i="1" dirty="0" smtClean="0"/>
              <a:t> w</a:t>
            </a:r>
            <a:endParaRPr lang="en-US" i="1" dirty="0" smtClean="0">
              <a:cs typeface="Arial" pitchFamily="34" charset="0"/>
            </a:endParaRPr>
          </a:p>
          <a:p>
            <a:pPr lvl="1">
              <a:buFont typeface="Wingdings" pitchFamily="2" charset="2"/>
              <a:buChar char="ó"/>
            </a:pPr>
            <a:r>
              <a:rPr lang="en-US" i="1" dirty="0">
                <a:cs typeface="Arial" pitchFamily="34" charset="0"/>
              </a:rPr>
              <a:t> </a:t>
            </a:r>
            <a:r>
              <a:rPr lang="el-GR" dirty="0" smtClean="0">
                <a:cs typeface="Arial" pitchFamily="34" charset="0"/>
              </a:rPr>
              <a:t>π</a:t>
            </a:r>
            <a:r>
              <a:rPr lang="en-US" i="1" dirty="0" smtClean="0">
                <a:cs typeface="Arial" pitchFamily="34" charset="0"/>
              </a:rPr>
              <a:t>×</a:t>
            </a:r>
            <a:r>
              <a:rPr lang="fr-FR" i="1" dirty="0" smtClean="0"/>
              <a:t>w = e + </a:t>
            </a:r>
            <a:r>
              <a:rPr lang="el-GR" dirty="0" smtClean="0">
                <a:cs typeface="Arial" pitchFamily="34" charset="0"/>
              </a:rPr>
              <a:t>π</a:t>
            </a:r>
            <a:r>
              <a:rPr lang="en-US" i="1" dirty="0" smtClean="0">
                <a:cs typeface="Arial" pitchFamily="34" charset="0"/>
              </a:rPr>
              <a:t>×A</a:t>
            </a:r>
          </a:p>
          <a:p>
            <a:pPr lvl="1">
              <a:buFont typeface="Wingdings" pitchFamily="2" charset="2"/>
              <a:buChar char="ó"/>
            </a:pPr>
            <a:r>
              <a:rPr lang="en-US" i="1" dirty="0">
                <a:cs typeface="Arial" pitchFamily="34" charset="0"/>
              </a:rPr>
              <a:t> </a:t>
            </a:r>
            <a:r>
              <a:rPr lang="en-US" i="1" dirty="0" smtClean="0">
                <a:cs typeface="Arial" pitchFamily="34" charset="0"/>
              </a:rPr>
              <a:t>w = A + e/</a:t>
            </a:r>
            <a:r>
              <a:rPr lang="el-GR" dirty="0" smtClean="0">
                <a:cs typeface="Arial" pitchFamily="34" charset="0"/>
              </a:rPr>
              <a:t>π</a:t>
            </a:r>
            <a:endParaRPr lang="fr-FR" dirty="0" smtClean="0"/>
          </a:p>
          <a:p>
            <a:r>
              <a:rPr lang="fr-FR" dirty="0" smtClean="0"/>
              <a:t>D’où </a:t>
            </a:r>
            <a:r>
              <a:rPr lang="fr-FR" i="1" dirty="0" smtClean="0"/>
              <a:t>w ≥ A+e, </a:t>
            </a:r>
            <a:r>
              <a:rPr lang="fr-FR" dirty="0" smtClean="0"/>
              <a:t>cas de « l’équilibre classique » (</a:t>
            </a:r>
            <a:r>
              <a:rPr lang="el-GR" dirty="0" smtClean="0">
                <a:cs typeface="Arial" pitchFamily="34" charset="0"/>
              </a:rPr>
              <a:t>π</a:t>
            </a:r>
            <a:r>
              <a:rPr lang="fr-FR" dirty="0" smtClean="0">
                <a:cs typeface="Arial" pitchFamily="34" charset="0"/>
              </a:rPr>
              <a:t>=1)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Leçon à tirer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91512" cy="5257800"/>
          </a:xfrm>
        </p:spPr>
        <p:txBody>
          <a:bodyPr/>
          <a:lstStyle/>
          <a:p>
            <a:r>
              <a:rPr lang="fr-FR" sz="2800" dirty="0"/>
              <a:t>Le salaire versé par l’entreprise est supérieur à celui de l’équilibre classique </a:t>
            </a:r>
            <a:r>
              <a:rPr lang="fr-FR" sz="2800" dirty="0">
                <a:sym typeface="Wingdings" pitchFamily="2" charset="2"/>
              </a:rPr>
              <a:t> </a:t>
            </a:r>
            <a:r>
              <a:rPr lang="fr-FR" sz="2800" i="1" dirty="0">
                <a:sym typeface="Wingdings" pitchFamily="2" charset="2"/>
              </a:rPr>
              <a:t>Il est efficace de </a:t>
            </a:r>
            <a:r>
              <a:rPr lang="fr-FR" sz="2800" i="1" dirty="0" smtClean="0">
                <a:sym typeface="Wingdings" pitchFamily="2" charset="2"/>
              </a:rPr>
              <a:t>donner des </a:t>
            </a:r>
            <a:r>
              <a:rPr lang="fr-FR" sz="2800" i="1" dirty="0">
                <a:sym typeface="Wingdings" pitchFamily="2" charset="2"/>
              </a:rPr>
              <a:t>incitations </a:t>
            </a:r>
            <a:r>
              <a:rPr lang="fr-FR" sz="2800" i="1" dirty="0" smtClean="0">
                <a:sym typeface="Wingdings" pitchFamily="2" charset="2"/>
              </a:rPr>
              <a:t>pour que les ressources s’orientent vers </a:t>
            </a:r>
            <a:r>
              <a:rPr lang="fr-FR" sz="2800" i="1" dirty="0">
                <a:sym typeface="Wingdings" pitchFamily="2" charset="2"/>
              </a:rPr>
              <a:t>les usages productifs</a:t>
            </a:r>
            <a:r>
              <a:rPr lang="fr-FR" sz="2800" dirty="0">
                <a:sym typeface="Wingdings" pitchFamily="2" charset="2"/>
              </a:rPr>
              <a:t>.</a:t>
            </a:r>
          </a:p>
          <a:p>
            <a:r>
              <a:rPr lang="fr-FR" sz="2800" dirty="0">
                <a:sym typeface="Wingdings" pitchFamily="2" charset="2"/>
              </a:rPr>
              <a:t>Problème : que font les autres entreprises? 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>
                <a:sym typeface="Wingdings" pitchFamily="2" charset="2"/>
              </a:rPr>
              <a:t>Si tout le monde est confronté au même problème, alors toutes les entreprises versent une prime.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/>
              <a:t> Calculer une prime en pensant que les autres entreprises versent un salaire concurrentiel n’est pas un équilibre.</a:t>
            </a:r>
          </a:p>
          <a:p>
            <a:pPr>
              <a:buFontTx/>
              <a:buNone/>
            </a:pPr>
            <a:endParaRPr lang="fr-FR" sz="2800" dirty="0"/>
          </a:p>
          <a:p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L’aléa moral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mtClean="0"/>
              <a:t>La coopération nécessite un accord fiable sur les rémunérations de chacun car les intérêts personnels sont divergents.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mtClean="0"/>
              <a:t> Chaque partie va alors chercher des prétextes pour ne pas effectuer sa part de travail 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mtClean="0"/>
              <a:t> comportement de « passager clandestin (free rider) »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fr-FR" smtClean="0">
                <a:sym typeface="Wingdings" pitchFamily="2" charset="2"/>
              </a:rPr>
              <a:t> Obtenir quelque chose pour rien, sans être « démasqué ».</a:t>
            </a: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428728" y="5929330"/>
            <a:ext cx="4727448" cy="59601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>Où se trouvent </a:t>
            </a:r>
            <a:r>
              <a:rPr lang="fr-FR" sz="4000" dirty="0"/>
              <a:t>l</a:t>
            </a:r>
            <a:r>
              <a:rPr lang="fr-FR" sz="4000" dirty="0" smtClean="0"/>
              <a:t>es primes des autres entreprises dans l’exemple?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fait, </a:t>
            </a:r>
            <a:r>
              <a:rPr lang="fr-FR" i="1" dirty="0"/>
              <a:t>A</a:t>
            </a:r>
            <a:r>
              <a:rPr lang="fr-FR" dirty="0" smtClean="0"/>
              <a:t> est un revenu « alternatif »: avec une </a:t>
            </a:r>
            <a:r>
              <a:rPr lang="fr-FR" dirty="0" err="1" smtClean="0"/>
              <a:t>proba</a:t>
            </a:r>
            <a:r>
              <a:rPr lang="fr-FR" dirty="0" smtClean="0"/>
              <a:t> </a:t>
            </a:r>
            <a:r>
              <a:rPr lang="fr-FR" i="1" dirty="0" smtClean="0"/>
              <a:t>u</a:t>
            </a:r>
            <a:r>
              <a:rPr lang="fr-FR" dirty="0" smtClean="0"/>
              <a:t>, l’individu reste au chômage et obtient b, et avec une </a:t>
            </a:r>
            <a:r>
              <a:rPr lang="fr-FR" dirty="0" err="1" smtClean="0"/>
              <a:t>proba</a:t>
            </a:r>
            <a:r>
              <a:rPr lang="fr-FR" dirty="0" smtClean="0"/>
              <a:t> </a:t>
            </a:r>
            <a:r>
              <a:rPr lang="fr-FR" i="1" dirty="0" smtClean="0"/>
              <a:t>1-u</a:t>
            </a:r>
            <a:r>
              <a:rPr lang="fr-FR" dirty="0" smtClean="0"/>
              <a:t>, il obtient un autre emploi, payé w</a:t>
            </a:r>
          </a:p>
          <a:p>
            <a:pPr>
              <a:buFont typeface="Symbol" pitchFamily="18" charset="2"/>
              <a:buChar char="Þ"/>
            </a:pPr>
            <a:r>
              <a:rPr lang="fr-FR" dirty="0" smtClean="0"/>
              <a:t> A = </a:t>
            </a:r>
            <a:r>
              <a:rPr lang="fr-FR" dirty="0">
                <a:cs typeface="Arial" pitchFamily="34" charset="0"/>
              </a:rPr>
              <a:t>u</a:t>
            </a:r>
            <a:r>
              <a:rPr lang="en-US" i="1" dirty="0" smtClean="0">
                <a:cs typeface="Arial" pitchFamily="34" charset="0"/>
              </a:rPr>
              <a:t>×b</a:t>
            </a:r>
            <a:r>
              <a:rPr lang="fr-FR" i="1" dirty="0" smtClean="0"/>
              <a:t> + (1-</a:t>
            </a:r>
            <a:r>
              <a:rPr lang="fr-FR" dirty="0">
                <a:cs typeface="Arial" pitchFamily="34" charset="0"/>
              </a:rPr>
              <a:t>u</a:t>
            </a:r>
            <a:r>
              <a:rPr lang="fr-FR" i="1" dirty="0" smtClean="0"/>
              <a:t>)</a:t>
            </a:r>
            <a:r>
              <a:rPr lang="en-US" i="1" dirty="0" smtClean="0">
                <a:cs typeface="Arial" pitchFamily="34" charset="0"/>
              </a:rPr>
              <a:t>×w</a:t>
            </a:r>
            <a:endParaRPr lang="fr-FR" dirty="0" smtClean="0"/>
          </a:p>
          <a:p>
            <a:r>
              <a:rPr lang="fr-FR" dirty="0" smtClean="0"/>
              <a:t> En intégrant ce résultat dans le salaire fixé par l’entrepreneur, on a alors :</a:t>
            </a:r>
          </a:p>
          <a:p>
            <a:pPr>
              <a:buNone/>
            </a:pPr>
            <a:r>
              <a:rPr lang="en-US" i="1" dirty="0" smtClean="0">
                <a:cs typeface="Arial" pitchFamily="34" charset="0"/>
              </a:rPr>
              <a:t>   w = </a:t>
            </a:r>
            <a:r>
              <a:rPr lang="fr-FR" dirty="0" smtClean="0">
                <a:cs typeface="Arial" pitchFamily="34" charset="0"/>
              </a:rPr>
              <a:t>u</a:t>
            </a:r>
            <a:r>
              <a:rPr lang="en-US" i="1" dirty="0" smtClean="0">
                <a:cs typeface="Arial" pitchFamily="34" charset="0"/>
              </a:rPr>
              <a:t>×b</a:t>
            </a:r>
            <a:r>
              <a:rPr lang="fr-FR" i="1" dirty="0" smtClean="0"/>
              <a:t> + (1-</a:t>
            </a:r>
            <a:r>
              <a:rPr lang="fr-FR" dirty="0" smtClean="0">
                <a:cs typeface="Arial" pitchFamily="34" charset="0"/>
              </a:rPr>
              <a:t>u</a:t>
            </a:r>
            <a:r>
              <a:rPr lang="fr-FR" i="1" dirty="0" smtClean="0"/>
              <a:t>)</a:t>
            </a:r>
            <a:r>
              <a:rPr lang="en-US" i="1" dirty="0" smtClean="0">
                <a:cs typeface="Arial" pitchFamily="34" charset="0"/>
              </a:rPr>
              <a:t>×w + e/</a:t>
            </a:r>
            <a:r>
              <a:rPr lang="el-GR" dirty="0" smtClean="0">
                <a:cs typeface="Arial" pitchFamily="34" charset="0"/>
              </a:rPr>
              <a:t>π</a:t>
            </a:r>
            <a:endParaRPr lang="fr-FR" i="1" dirty="0" smtClean="0"/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	 </a:t>
            </a:r>
            <a:r>
              <a:rPr lang="en-US" i="1" dirty="0" smtClean="0">
                <a:cs typeface="Arial" pitchFamily="34" charset="0"/>
              </a:rPr>
              <a:t>w = b</a:t>
            </a:r>
            <a:r>
              <a:rPr lang="fr-FR" i="1" dirty="0" smtClean="0"/>
              <a:t> </a:t>
            </a:r>
            <a:r>
              <a:rPr lang="en-US" i="1" dirty="0" smtClean="0">
                <a:cs typeface="Arial" pitchFamily="34" charset="0"/>
              </a:rPr>
              <a:t>+ e/(</a:t>
            </a:r>
            <a:r>
              <a:rPr lang="el-GR" dirty="0" smtClean="0">
                <a:cs typeface="Arial" pitchFamily="34" charset="0"/>
              </a:rPr>
              <a:t>π</a:t>
            </a:r>
            <a:r>
              <a:rPr lang="en-US" i="1" dirty="0" smtClean="0">
                <a:cs typeface="Arial" pitchFamily="34" charset="0"/>
              </a:rPr>
              <a:t> × u)  ≥ b + e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fr-FR" dirty="0" smtClean="0"/>
              <a:t>De quoi dépend la prime?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fr-FR" dirty="0" smtClean="0"/>
              <a:t>Dans le cas « classique », comme ne « rien faire » rapporte </a:t>
            </a:r>
            <a:r>
              <a:rPr lang="fr-FR" i="1" dirty="0" smtClean="0"/>
              <a:t>b</a:t>
            </a:r>
            <a:r>
              <a:rPr lang="fr-FR" dirty="0" smtClean="0"/>
              <a:t>, il suffit de payer </a:t>
            </a:r>
            <a:r>
              <a:rPr lang="fr-FR" i="1" dirty="0" smtClean="0"/>
              <a:t>w=b+e</a:t>
            </a:r>
            <a:r>
              <a:rPr lang="fr-FR" dirty="0" smtClean="0"/>
              <a:t> pour faire travailler.</a:t>
            </a:r>
          </a:p>
          <a:p>
            <a:r>
              <a:rPr lang="fr-FR" dirty="0" smtClean="0"/>
              <a:t>Ici, il y a une prime = </a:t>
            </a:r>
            <a:r>
              <a:rPr lang="fr-FR" i="1" dirty="0" smtClean="0"/>
              <a:t>[</a:t>
            </a:r>
            <a:r>
              <a:rPr lang="en-US" i="1" dirty="0" smtClean="0">
                <a:cs typeface="Arial" pitchFamily="34" charset="0"/>
              </a:rPr>
              <a:t>e</a:t>
            </a:r>
            <a:r>
              <a:rPr lang="en-US" i="1" dirty="0" smtClean="0">
                <a:cs typeface="Arial" pitchFamily="34" charset="0"/>
              </a:rPr>
              <a:t>/(</a:t>
            </a:r>
            <a:r>
              <a:rPr lang="el-GR" dirty="0" smtClean="0">
                <a:cs typeface="Arial" pitchFamily="34" charset="0"/>
              </a:rPr>
              <a:t>π</a:t>
            </a:r>
            <a:r>
              <a:rPr lang="en-US" i="1" dirty="0" smtClean="0">
                <a:cs typeface="Arial" pitchFamily="34" charset="0"/>
              </a:rPr>
              <a:t> × u</a:t>
            </a:r>
            <a:r>
              <a:rPr lang="en-US" i="1" dirty="0" smtClean="0">
                <a:cs typeface="Arial" pitchFamily="34" charset="0"/>
              </a:rPr>
              <a:t>)] - e</a:t>
            </a:r>
            <a:endParaRPr lang="en-US" i="1" dirty="0" smtClean="0">
              <a:cs typeface="Arial" pitchFamily="34" charset="0"/>
            </a:endParaRPr>
          </a:p>
          <a:p>
            <a:r>
              <a:rPr lang="en-US" i="1" dirty="0">
                <a:cs typeface="Arial" pitchFamily="34" charset="0"/>
              </a:rPr>
              <a:t>e</a:t>
            </a:r>
            <a:r>
              <a:rPr lang="en-US" i="1" dirty="0" smtClean="0">
                <a:cs typeface="Arial" pitchFamily="34" charset="0"/>
              </a:rPr>
              <a:t> : </a:t>
            </a:r>
            <a:r>
              <a:rPr lang="en-US" dirty="0" smtClean="0">
                <a:cs typeface="Arial" pitchFamily="34" charset="0"/>
              </a:rPr>
              <a:t>plus</a:t>
            </a:r>
            <a:r>
              <a:rPr lang="fr-FR" dirty="0" smtClean="0">
                <a:cs typeface="Arial" pitchFamily="34" charset="0"/>
              </a:rPr>
              <a:t> l’effort est coûteux (</a:t>
            </a:r>
            <a:r>
              <a:rPr lang="fr-FR" i="1" dirty="0" smtClean="0">
                <a:cs typeface="Arial" pitchFamily="34" charset="0"/>
              </a:rPr>
              <a:t>e</a:t>
            </a:r>
            <a:r>
              <a:rPr lang="fr-FR" dirty="0" smtClean="0">
                <a:cs typeface="Arial" pitchFamily="34" charset="0"/>
              </a:rPr>
              <a:t> grand), plus l’incitation à tricher est grande…et donc plus il faut la compenser.</a:t>
            </a:r>
          </a:p>
          <a:p>
            <a:r>
              <a:rPr lang="el-GR" dirty="0" smtClean="0">
                <a:cs typeface="Arial" pitchFamily="34" charset="0"/>
              </a:rPr>
              <a:t>π </a:t>
            </a:r>
            <a:r>
              <a:rPr lang="fr-FR" dirty="0" smtClean="0">
                <a:cs typeface="Arial" pitchFamily="34" charset="0"/>
              </a:rPr>
              <a:t>: peu de contrôle (</a:t>
            </a:r>
            <a:r>
              <a:rPr lang="el-GR" dirty="0" smtClean="0">
                <a:cs typeface="Arial" pitchFamily="34" charset="0"/>
              </a:rPr>
              <a:t>π </a:t>
            </a:r>
            <a:r>
              <a:rPr lang="fr-FR" dirty="0" smtClean="0">
                <a:cs typeface="Arial" pitchFamily="34" charset="0"/>
              </a:rPr>
              <a:t>petit) =&gt; grande prime</a:t>
            </a:r>
          </a:p>
          <a:p>
            <a:r>
              <a:rPr lang="fr-FR" i="1" dirty="0"/>
              <a:t>u</a:t>
            </a:r>
            <a:r>
              <a:rPr lang="fr-FR" dirty="0" smtClean="0"/>
              <a:t> : beaucoup de chômage =&gt; petite prime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Le salaire d’équilibre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/>
              <a:t>Le salaire classique ne peut pas être le salaire d’équilibre </a:t>
            </a:r>
            <a:r>
              <a:rPr lang="fr-FR">
                <a:sym typeface="Wingdings" pitchFamily="2" charset="2"/>
              </a:rPr>
              <a:t> les anticipations doivent donc être basées sur un niveau de salaire intégrant les primes versées par chacun.</a:t>
            </a:r>
          </a:p>
          <a:p>
            <a:pPr>
              <a:lnSpc>
                <a:spcPct val="90000"/>
              </a:lnSpc>
            </a:pPr>
            <a:r>
              <a:rPr lang="fr-FR">
                <a:sym typeface="Wingdings" pitchFamily="2" charset="2"/>
              </a:rPr>
              <a:t>L’entrepreneur est déçu : la prime n’implique pas d’écart de salaire avec les autres entreprises.</a:t>
            </a:r>
          </a:p>
          <a:p>
            <a:pPr>
              <a:lnSpc>
                <a:spcPct val="90000"/>
              </a:lnSpc>
            </a:pPr>
            <a:r>
              <a:rPr lang="fr-FR">
                <a:sym typeface="Wingdings" pitchFamily="2" charset="2"/>
              </a:rPr>
              <a:t>A l’équilibre le salaire est supérieur au salaire classique : il faut verser la prime ne serait-ce que pour rester concurrentiel.</a:t>
            </a:r>
          </a:p>
          <a:p>
            <a:pPr>
              <a:lnSpc>
                <a:spcPct val="90000"/>
              </a:lnSpc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Leçon à tirer de la hausse du salaire d’équilibre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>
                <a:sym typeface="Wingdings" pitchFamily="2" charset="2"/>
              </a:rPr>
              <a:t>Les coûts du travail augmentent =&gt; baisse des embauches.</a:t>
            </a:r>
          </a:p>
          <a:p>
            <a:pPr>
              <a:lnSpc>
                <a:spcPct val="90000"/>
              </a:lnSpc>
            </a:pPr>
            <a:r>
              <a:rPr lang="fr-FR">
                <a:sym typeface="Wingdings" pitchFamily="2" charset="2"/>
              </a:rPr>
              <a:t>Accroissement de l’offre car le travail est mieux rémunéré.</a:t>
            </a:r>
          </a:p>
          <a:p>
            <a:pPr>
              <a:lnSpc>
                <a:spcPct val="90000"/>
              </a:lnSpc>
            </a:pPr>
            <a:r>
              <a:rPr lang="fr-FR">
                <a:sym typeface="Wingdings" pitchFamily="2" charset="2"/>
              </a:rPr>
              <a:t>A l’équilibre, il y a plus d’offreurs de travail que de postes.</a:t>
            </a:r>
          </a:p>
          <a:p>
            <a:pPr>
              <a:lnSpc>
                <a:spcPct val="90000"/>
              </a:lnSpc>
            </a:pPr>
            <a:r>
              <a:rPr lang="fr-FR">
                <a:sym typeface="Wingdings" pitchFamily="2" charset="2"/>
              </a:rPr>
              <a:t>Ceux qui n’ont pas de travail sont prêts à travailler pour un salaire plus bas (le salaire classique), mais il ne peuvent pas : </a:t>
            </a:r>
            <a:r>
              <a:rPr lang="fr-FR" b="1" i="1">
                <a:sym typeface="Wingdings" pitchFamily="2" charset="2"/>
              </a:rPr>
              <a:t>chômage involontaire</a:t>
            </a:r>
            <a:r>
              <a:rPr lang="fr-FR">
                <a:sym typeface="Wingdings" pitchFamily="2" charset="2"/>
              </a:rPr>
              <a:t>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Equilibre sur le marché du travail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V="1">
            <a:off x="1763713" y="1700213"/>
            <a:ext cx="0" cy="4176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1763713" y="5876925"/>
            <a:ext cx="6048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47675" y="2565400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/>
              <a:t>Salaire</a:t>
            </a:r>
          </a:p>
          <a:p>
            <a:pPr algn="l"/>
            <a:r>
              <a:rPr lang="fr-FR"/>
              <a:t>d’équilibre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19113" y="3429000"/>
            <a:ext cx="113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/>
              <a:t>Salaire</a:t>
            </a:r>
          </a:p>
          <a:p>
            <a:pPr algn="l"/>
            <a:r>
              <a:rPr lang="fr-FR"/>
              <a:t>classique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247900" y="5105400"/>
            <a:ext cx="168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/>
              <a:t>Offre de travail</a:t>
            </a:r>
          </a:p>
          <a:p>
            <a:pPr algn="l"/>
            <a:r>
              <a:rPr lang="fr-FR"/>
              <a:t>par entreprise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6659563" y="4509120"/>
            <a:ext cx="2444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 dirty="0"/>
              <a:t>Productivité marginale</a:t>
            </a:r>
          </a:p>
          <a:p>
            <a:pPr algn="l"/>
            <a:r>
              <a:rPr lang="fr-FR" dirty="0"/>
              <a:t>du travail</a:t>
            </a:r>
          </a:p>
          <a:p>
            <a:pPr algn="l"/>
            <a:r>
              <a:rPr lang="fr-FR" dirty="0"/>
              <a:t>et demande de </a:t>
            </a:r>
          </a:p>
          <a:p>
            <a:pPr algn="l"/>
            <a:r>
              <a:rPr lang="fr-FR" dirty="0"/>
              <a:t>travail par entreprise </a:t>
            </a: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3563938" y="1773238"/>
            <a:ext cx="3887787" cy="2735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3803" name="Arc 11"/>
          <p:cNvSpPr>
            <a:spLocks/>
          </p:cNvSpPr>
          <p:nvPr/>
        </p:nvSpPr>
        <p:spPr bwMode="auto">
          <a:xfrm flipV="1">
            <a:off x="3995738" y="1700213"/>
            <a:ext cx="2808287" cy="36734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6372225" y="3716338"/>
            <a:ext cx="0" cy="216058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1763713" y="3716338"/>
            <a:ext cx="460851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1763713" y="2928934"/>
            <a:ext cx="331311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3807" name="AutoShape 15"/>
          <p:cNvSpPr>
            <a:spLocks noChangeArrowheads="1"/>
          </p:cNvSpPr>
          <p:nvPr/>
        </p:nvSpPr>
        <p:spPr bwMode="auto">
          <a:xfrm>
            <a:off x="5148263" y="2781300"/>
            <a:ext cx="1511300" cy="142875"/>
          </a:xfrm>
          <a:prstGeom prst="leftRightArrow">
            <a:avLst>
              <a:gd name="adj1" fmla="val 50000"/>
              <a:gd name="adj2" fmla="val 2115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5148263" y="2852738"/>
            <a:ext cx="0" cy="302418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5795963" y="6021388"/>
            <a:ext cx="113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 dirty="0"/>
              <a:t>Emploi </a:t>
            </a:r>
          </a:p>
          <a:p>
            <a:pPr algn="l"/>
            <a:r>
              <a:rPr lang="fr-FR" dirty="0"/>
              <a:t>classique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4570413" y="6040438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/>
              <a:t>Emploi</a:t>
            </a:r>
          </a:p>
          <a:p>
            <a:pPr algn="l"/>
            <a:r>
              <a:rPr lang="fr-FR"/>
              <a:t>d’équilibre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4984750" y="1720850"/>
            <a:ext cx="17462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/>
              <a:t>Chômage</a:t>
            </a:r>
          </a:p>
          <a:p>
            <a:pPr algn="l"/>
            <a:r>
              <a:rPr lang="fr-FR"/>
              <a:t>involontaire par</a:t>
            </a:r>
          </a:p>
          <a:p>
            <a:pPr algn="l"/>
            <a:r>
              <a:rPr lang="fr-FR"/>
              <a:t>entreprise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7864475" y="589756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/>
              <a:t>Emploi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755650" y="1289050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 dirty="0"/>
              <a:t>Salaire, productivité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7" grpId="0" animBg="1"/>
      <p:bldP spid="33798" grpId="0"/>
      <p:bldP spid="33799" grpId="0"/>
      <p:bldP spid="33800" grpId="0"/>
      <p:bldP spid="33801" grpId="0"/>
      <p:bldP spid="33802" grpId="0" animBg="1"/>
      <p:bldP spid="33803" grpId="0" animBg="1"/>
      <p:bldP spid="33804" grpId="0" animBg="1"/>
      <p:bldP spid="33805" grpId="0" animBg="1"/>
      <p:bldP spid="33806" grpId="0" animBg="1"/>
      <p:bldP spid="33807" grpId="0" animBg="1"/>
      <p:bldP spid="33808" grpId="0" animBg="1"/>
      <p:bldP spid="33810" grpId="0"/>
      <p:bldP spid="33811" grpId="0"/>
      <p:bldP spid="33812" grpId="0"/>
      <p:bldP spid="33813" grpId="0"/>
      <p:bldP spid="3381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Propriétés de cet équilibre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fr-FR" dirty="0"/>
              <a:t>La prime initialement prévue pour inciter les employés à bien travailler dans cette entreprise plutôt que d’en trouver une autre instantanément (équilibre classique), incite maintenant à ne pas devenir chômeur. </a:t>
            </a:r>
            <a:endParaRPr lang="fr-FR" dirty="0" smtClean="0"/>
          </a:p>
          <a:p>
            <a:r>
              <a:rPr lang="fr-FR" b="1" dirty="0" smtClean="0"/>
              <a:t>Le </a:t>
            </a:r>
            <a:r>
              <a:rPr lang="fr-FR" b="1" dirty="0"/>
              <a:t>salaire reste bien incitatif</a:t>
            </a:r>
            <a:r>
              <a:rPr lang="fr-FR" b="1" dirty="0" smtClean="0"/>
              <a:t>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dirty="0"/>
              <a:t>Critique des «classiques»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9552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dirty="0"/>
              <a:t>Plutôt que de verser une prime, l’employeur peut exiger le versement à l’embauche d’un dépôt remboursable si l’employé n’a pas </a:t>
            </a:r>
            <a:r>
              <a:rPr lang="fr-FR" sz="2800" dirty="0" smtClean="0"/>
              <a:t>triché.</a:t>
            </a:r>
            <a:endParaRPr lang="fr-FR" sz="2800" dirty="0"/>
          </a:p>
          <a:p>
            <a:pPr>
              <a:lnSpc>
                <a:spcPct val="90000"/>
              </a:lnSpc>
            </a:pPr>
            <a:r>
              <a:rPr lang="fr-FR" sz="2800" dirty="0"/>
              <a:t>L’entreprise reverse à ses employés les dépôts des </a:t>
            </a:r>
            <a:r>
              <a:rPr lang="fr-FR" sz="2800" dirty="0" smtClean="0"/>
              <a:t>tricheurs. </a:t>
            </a:r>
            <a:endParaRPr lang="fr-FR" sz="2800" dirty="0"/>
          </a:p>
          <a:p>
            <a:pPr>
              <a:lnSpc>
                <a:spcPct val="90000"/>
              </a:lnSpc>
            </a:pPr>
            <a:r>
              <a:rPr lang="fr-FR" sz="2800" dirty="0"/>
              <a:t>Dépôt optimal demandé tel que le coût de la </a:t>
            </a:r>
            <a:r>
              <a:rPr lang="fr-FR" sz="2800" dirty="0" smtClean="0"/>
              <a:t>triche </a:t>
            </a:r>
            <a:r>
              <a:rPr lang="fr-FR" sz="2800" dirty="0"/>
              <a:t>soit entièrement supporté par l’employé. </a:t>
            </a:r>
          </a:p>
          <a:p>
            <a:pPr>
              <a:lnSpc>
                <a:spcPct val="90000"/>
              </a:lnSpc>
            </a:pPr>
            <a:r>
              <a:rPr lang="fr-FR" sz="2800" dirty="0"/>
              <a:t>Problème : à la place de l’employé, peut-on croire que toutes les entreprises reversent le dépôt? Argument </a:t>
            </a:r>
            <a:r>
              <a:rPr lang="fr-FR" sz="2800" dirty="0" smtClean="0"/>
              <a:t>fragile</a:t>
            </a:r>
          </a:p>
          <a:p>
            <a:pPr>
              <a:lnSpc>
                <a:spcPct val="90000"/>
              </a:lnSpc>
            </a:pPr>
            <a:r>
              <a:rPr lang="fr-FR" sz="2800" dirty="0" smtClean="0"/>
              <a:t>Comment un pauvre pourrait avoir son premier emploi… en empruntant… mais qui </a:t>
            </a:r>
            <a:r>
              <a:rPr lang="fr-FR" sz="2800" dirty="0" err="1" smtClean="0"/>
              <a:t>asssure</a:t>
            </a:r>
            <a:r>
              <a:rPr lang="fr-FR" sz="2800" dirty="0" smtClean="0"/>
              <a:t> qu’il remboursera…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Le chômage involontaire est une mauvaise chose : que faire 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84325"/>
            <a:ext cx="8229600" cy="53736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dirty="0"/>
              <a:t>Du point de vue de l’entreprise, une personne au chômage «coûte» moins chère. Pour le chômeur, l’emploi est préféré. Absence d’accord car probabilité de </a:t>
            </a:r>
            <a:r>
              <a:rPr lang="fr-FR" dirty="0" smtClean="0"/>
              <a:t>triche </a:t>
            </a:r>
            <a:endParaRPr lang="fr-FR" dirty="0"/>
          </a:p>
          <a:p>
            <a:pPr>
              <a:lnSpc>
                <a:spcPct val="90000"/>
              </a:lnSpc>
            </a:pPr>
            <a:r>
              <a:rPr lang="fr-FR" dirty="0"/>
              <a:t>Mais il n’existe pas de mesure permettant réduire à néant le chômage. </a:t>
            </a:r>
            <a:endParaRPr lang="fr-FR" dirty="0" smtClean="0"/>
          </a:p>
          <a:p>
            <a:pPr>
              <a:lnSpc>
                <a:spcPct val="90000"/>
              </a:lnSpc>
            </a:pPr>
            <a:r>
              <a:rPr lang="fr-FR" dirty="0" smtClean="0"/>
              <a:t>Si </a:t>
            </a:r>
            <a:r>
              <a:rPr lang="fr-FR" dirty="0"/>
              <a:t>les économies socialistes n’ont pas de </a:t>
            </a:r>
            <a:r>
              <a:rPr lang="fr-FR" dirty="0" smtClean="0"/>
              <a:t>chômage (obligation d’embaucher tout le monde), </a:t>
            </a:r>
            <a:r>
              <a:rPr lang="fr-FR" dirty="0"/>
              <a:t>elle ne sont pas à l’abri des négligences.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Autres problèmes liés aux ressources humaines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dirty="0"/>
              <a:t>La discrimination </a:t>
            </a:r>
            <a:r>
              <a:rPr lang="fr-FR" sz="2800" dirty="0">
                <a:sym typeface="Wingdings" pitchFamily="2" charset="2"/>
              </a:rPr>
              <a:t> coûts liés au </a:t>
            </a:r>
            <a:r>
              <a:rPr lang="fr-FR" sz="2800" dirty="0" smtClean="0">
                <a:sym typeface="Wingdings" pitchFamily="2" charset="2"/>
              </a:rPr>
              <a:t>traitements individualisé des embauches.</a:t>
            </a:r>
            <a:endParaRPr lang="fr-FR" sz="2800" dirty="0"/>
          </a:p>
          <a:p>
            <a:pPr>
              <a:lnSpc>
                <a:spcPct val="90000"/>
              </a:lnSpc>
            </a:pPr>
            <a:r>
              <a:rPr lang="fr-FR" sz="2800" dirty="0"/>
              <a:t>La course au diplôme </a:t>
            </a:r>
            <a:r>
              <a:rPr lang="fr-FR" sz="2800" dirty="0">
                <a:sym typeface="Wingdings" pitchFamily="2" charset="2"/>
              </a:rPr>
              <a:t> se distinguer par la formation. </a:t>
            </a:r>
            <a:endParaRPr lang="fr-FR" sz="2800" dirty="0"/>
          </a:p>
          <a:p>
            <a:pPr>
              <a:lnSpc>
                <a:spcPct val="90000"/>
              </a:lnSpc>
            </a:pPr>
            <a:r>
              <a:rPr lang="fr-FR" sz="2800" dirty="0"/>
              <a:t>Le recrutement </a:t>
            </a:r>
            <a:r>
              <a:rPr lang="fr-FR" sz="2800" dirty="0">
                <a:sym typeface="Wingdings" pitchFamily="2" charset="2"/>
              </a:rPr>
              <a:t> coûts liés à la publicité et à la </a:t>
            </a:r>
            <a:r>
              <a:rPr lang="fr-FR" sz="2800" dirty="0" smtClean="0">
                <a:sym typeface="Wingdings" pitchFamily="2" charset="2"/>
              </a:rPr>
              <a:t>surenchère </a:t>
            </a:r>
            <a:r>
              <a:rPr lang="fr-FR" sz="2800" dirty="0">
                <a:sym typeface="Wingdings" pitchFamily="2" charset="2"/>
              </a:rPr>
              <a:t>pour attirer des candidats.</a:t>
            </a:r>
            <a:endParaRPr lang="fr-FR" sz="2800" dirty="0"/>
          </a:p>
          <a:p>
            <a:pPr>
              <a:lnSpc>
                <a:spcPct val="90000"/>
              </a:lnSpc>
            </a:pPr>
            <a:r>
              <a:rPr lang="fr-FR" sz="2800" dirty="0"/>
              <a:t>La recherche d’un emploi </a:t>
            </a:r>
            <a:r>
              <a:rPr lang="fr-FR" sz="2800" dirty="0">
                <a:sym typeface="Wingdings" pitchFamily="2" charset="2"/>
              </a:rPr>
              <a:t> coûts liés à l’activité de prospection.</a:t>
            </a:r>
            <a:endParaRPr lang="fr-FR" sz="2800" dirty="0"/>
          </a:p>
          <a:p>
            <a:pPr>
              <a:lnSpc>
                <a:spcPct val="90000"/>
              </a:lnSpc>
            </a:pPr>
            <a:r>
              <a:rPr lang="fr-FR" sz="2800" dirty="0"/>
              <a:t>Les manufactures peu sûres </a:t>
            </a:r>
            <a:r>
              <a:rPr lang="fr-FR" sz="2800" dirty="0">
                <a:sym typeface="Wingdings" pitchFamily="2" charset="2"/>
              </a:rPr>
              <a:t> accident du travail = risque : prime ?</a:t>
            </a:r>
            <a:endParaRPr lang="fr-FR" sz="2800" dirty="0"/>
          </a:p>
          <a:p>
            <a:pPr>
              <a:lnSpc>
                <a:spcPct val="90000"/>
              </a:lnSpc>
            </a:pPr>
            <a:r>
              <a:rPr lang="fr-FR" sz="2800" dirty="0"/>
              <a:t>Les syndicats </a:t>
            </a:r>
            <a:r>
              <a:rPr lang="fr-FR" sz="2800" dirty="0">
                <a:sym typeface="Wingdings" pitchFamily="2" charset="2"/>
              </a:rPr>
              <a:t> défense des intérêt des </a:t>
            </a:r>
            <a:r>
              <a:rPr lang="fr-FR" sz="2800" dirty="0" smtClean="0">
                <a:sym typeface="Wingdings" pitchFamily="2" charset="2"/>
              </a:rPr>
              <a:t>« </a:t>
            </a:r>
            <a:r>
              <a:rPr lang="fr-FR" sz="2800" dirty="0" err="1" smtClean="0">
                <a:sym typeface="Wingdings" pitchFamily="2" charset="2"/>
              </a:rPr>
              <a:t>insiders</a:t>
            </a:r>
            <a:r>
              <a:rPr lang="fr-FR" sz="2800" dirty="0" smtClean="0">
                <a:sym typeface="Wingdings" pitchFamily="2" charset="2"/>
              </a:rPr>
              <a:t> » </a:t>
            </a:r>
            <a:r>
              <a:rPr lang="fr-FR" sz="2800" dirty="0">
                <a:sym typeface="Wingdings" pitchFamily="2" charset="2"/>
              </a:rPr>
              <a:t>au dépend des </a:t>
            </a:r>
            <a:r>
              <a:rPr lang="fr-FR" sz="2800" dirty="0" smtClean="0">
                <a:sym typeface="Wingdings" pitchFamily="2" charset="2"/>
              </a:rPr>
              <a:t>« outsiders »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avec flèche 2"/>
          <p:cNvCxnSpPr/>
          <p:nvPr/>
        </p:nvCxnSpPr>
        <p:spPr bwMode="auto">
          <a:xfrm flipV="1">
            <a:off x="1619672" y="908720"/>
            <a:ext cx="0" cy="468052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" name="Connecteur droit avec flèche 3"/>
          <p:cNvCxnSpPr/>
          <p:nvPr/>
        </p:nvCxnSpPr>
        <p:spPr bwMode="auto">
          <a:xfrm>
            <a:off x="1619672" y="5589240"/>
            <a:ext cx="597666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Connecteur droit 7"/>
          <p:cNvCxnSpPr/>
          <p:nvPr/>
        </p:nvCxnSpPr>
        <p:spPr bwMode="auto">
          <a:xfrm>
            <a:off x="2123728" y="1412776"/>
            <a:ext cx="4608512" cy="331236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Arc 9"/>
          <p:cNvSpPr/>
          <p:nvPr/>
        </p:nvSpPr>
        <p:spPr bwMode="auto">
          <a:xfrm rot="10597833">
            <a:off x="3150130" y="-2026567"/>
            <a:ext cx="8100324" cy="5761273"/>
          </a:xfrm>
          <a:prstGeom prst="arc">
            <a:avLst>
              <a:gd name="adj1" fmla="val 16200000"/>
              <a:gd name="adj2" fmla="val 21596399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2" name="Connecteur droit 11"/>
          <p:cNvCxnSpPr/>
          <p:nvPr/>
        </p:nvCxnSpPr>
        <p:spPr bwMode="auto">
          <a:xfrm>
            <a:off x="1619672" y="2924944"/>
            <a:ext cx="259228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Connecteur droit 14"/>
          <p:cNvCxnSpPr/>
          <p:nvPr/>
        </p:nvCxnSpPr>
        <p:spPr bwMode="auto">
          <a:xfrm flipV="1">
            <a:off x="4211960" y="2924944"/>
            <a:ext cx="0" cy="26642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Connecteur droit 18"/>
          <p:cNvCxnSpPr/>
          <p:nvPr/>
        </p:nvCxnSpPr>
        <p:spPr bwMode="auto">
          <a:xfrm>
            <a:off x="1619672" y="3861048"/>
            <a:ext cx="576064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eur droit 20"/>
          <p:cNvCxnSpPr/>
          <p:nvPr/>
        </p:nvCxnSpPr>
        <p:spPr bwMode="auto">
          <a:xfrm flipV="1">
            <a:off x="5580112" y="3861048"/>
            <a:ext cx="0" cy="17281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7308850" y="5681663"/>
            <a:ext cx="8826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/>
              <a:t>Emploi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467544" y="469999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 dirty="0"/>
              <a:t>Salaire, productivité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6660232" y="4221088"/>
            <a:ext cx="2444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 dirty="0"/>
              <a:t>Productivité marginale</a:t>
            </a:r>
          </a:p>
          <a:p>
            <a:pPr algn="l"/>
            <a:r>
              <a:rPr lang="fr-FR" dirty="0"/>
              <a:t>du travail</a:t>
            </a:r>
          </a:p>
          <a:p>
            <a:pPr algn="l"/>
            <a:r>
              <a:rPr lang="fr-FR" dirty="0"/>
              <a:t>et demande de </a:t>
            </a:r>
          </a:p>
          <a:p>
            <a:pPr algn="l"/>
            <a:r>
              <a:rPr lang="fr-FR" dirty="0"/>
              <a:t>travail par entreprise </a:t>
            </a:r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5148064" y="5661248"/>
            <a:ext cx="113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 dirty="0"/>
              <a:t>Emploi </a:t>
            </a:r>
          </a:p>
          <a:p>
            <a:pPr algn="l"/>
            <a:r>
              <a:rPr lang="fr-FR" dirty="0"/>
              <a:t>classique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3779912" y="5661248"/>
            <a:ext cx="12362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 dirty="0"/>
              <a:t>Emploi </a:t>
            </a:r>
          </a:p>
          <a:p>
            <a:pPr algn="l"/>
            <a:r>
              <a:rPr lang="fr-FR" dirty="0" smtClean="0"/>
              <a:t>d’équilibre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256949" y="3645024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Salaire de</a:t>
            </a:r>
          </a:p>
          <a:p>
            <a:r>
              <a:rPr lang="fr-FR" dirty="0" smtClean="0"/>
              <a:t>réservation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296404" y="2708920"/>
            <a:ext cx="1236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Salaire </a:t>
            </a:r>
          </a:p>
          <a:p>
            <a:r>
              <a:rPr lang="fr-FR" dirty="0" smtClean="0"/>
              <a:t>d’équilibre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3840064" y="836712"/>
            <a:ext cx="34676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Préférences du syndicat/</a:t>
            </a:r>
            <a:r>
              <a:rPr lang="fr-FR" dirty="0" err="1" smtClean="0"/>
              <a:t>insider</a:t>
            </a:r>
            <a:r>
              <a:rPr lang="fr-FR" dirty="0" smtClean="0"/>
              <a:t>:</a:t>
            </a:r>
          </a:p>
          <a:p>
            <a:r>
              <a:rPr lang="fr-FR" dirty="0" smtClean="0"/>
              <a:t>U(</a:t>
            </a:r>
            <a:r>
              <a:rPr lang="fr-FR" dirty="0" err="1" smtClean="0"/>
              <a:t>N,w</a:t>
            </a:r>
            <a:r>
              <a:rPr lang="fr-FR" dirty="0" smtClean="0"/>
              <a:t>) </a:t>
            </a:r>
          </a:p>
          <a:p>
            <a:r>
              <a:rPr lang="fr-FR" dirty="0" smtClean="0"/>
              <a:t>Ex: N*u(w)+(1-N)*u(b)</a:t>
            </a:r>
            <a:endParaRPr lang="fr-FR" dirty="0"/>
          </a:p>
        </p:txBody>
      </p:sp>
      <p:cxnSp>
        <p:nvCxnSpPr>
          <p:cNvPr id="33" name="Connecteur droit avec flèche 32"/>
          <p:cNvCxnSpPr>
            <a:stCxn id="31" idx="2"/>
          </p:cNvCxnSpPr>
          <p:nvPr/>
        </p:nvCxnSpPr>
        <p:spPr bwMode="auto">
          <a:xfrm flipH="1">
            <a:off x="3563888" y="1760042"/>
            <a:ext cx="2009984" cy="4448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AutoShape 21"/>
          <p:cNvSpPr>
            <a:spLocks noChangeArrowheads="1"/>
          </p:cNvSpPr>
          <p:nvPr/>
        </p:nvSpPr>
        <p:spPr bwMode="auto">
          <a:xfrm>
            <a:off x="4211960" y="4293096"/>
            <a:ext cx="1368152" cy="144016"/>
          </a:xfrm>
          <a:prstGeom prst="leftRightArrow">
            <a:avLst>
              <a:gd name="adj1" fmla="val 50000"/>
              <a:gd name="adj2" fmla="val 15338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" name="Text Box 22"/>
          <p:cNvSpPr txBox="1">
            <a:spLocks noChangeArrowheads="1"/>
          </p:cNvSpPr>
          <p:nvPr/>
        </p:nvSpPr>
        <p:spPr bwMode="auto">
          <a:xfrm>
            <a:off x="4355976" y="4502447"/>
            <a:ext cx="1123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/>
              <a:t>chômage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28" grpId="0"/>
      <p:bldP spid="36" grpId="0" animBg="1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/>
              <a:t>Le cas simple de la collaboration «tout ou rien»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Le problème de l’aléa moral survient si et seulement si:</a:t>
            </a:r>
          </a:p>
          <a:p>
            <a:pPr lvl="1" eaLnBrk="1" hangingPunct="1"/>
            <a:r>
              <a:rPr lang="fr-FR" dirty="0" smtClean="0"/>
              <a:t>L’information n’est pas identique pour les deux contractants</a:t>
            </a:r>
          </a:p>
          <a:p>
            <a:pPr lvl="1" eaLnBrk="1" hangingPunct="1"/>
            <a:r>
              <a:rPr lang="fr-FR" dirty="0" smtClean="0"/>
              <a:t>Ne pas respecter le contrat peut rapporter plus au « tricheur » que de rester seul</a:t>
            </a:r>
          </a:p>
          <a:p>
            <a:pPr lvl="1" eaLnBrk="1" hangingPunct="1"/>
            <a:r>
              <a:rPr lang="fr-FR" dirty="0" smtClean="0"/>
              <a:t>Le coût à « mal se conduire » est inférieur au gain d’une « triche » non-détectée.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Equilibre et frictions sur le marché du travail</a:t>
            </a:r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V="1">
            <a:off x="1403350" y="1773238"/>
            <a:ext cx="0" cy="396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1403350" y="5734050"/>
            <a:ext cx="59769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5775325" y="4816475"/>
            <a:ext cx="170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/>
              <a:t>Demande de</a:t>
            </a:r>
          </a:p>
          <a:p>
            <a:pPr algn="l"/>
            <a:r>
              <a:rPr lang="fr-FR"/>
              <a:t>travail effective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6588125" y="4070350"/>
            <a:ext cx="2444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/>
              <a:t>Productivité marginale</a:t>
            </a:r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3203575" y="1484313"/>
            <a:ext cx="4392613" cy="2592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1403350" y="2492375"/>
            <a:ext cx="3529013" cy="720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r-FR"/>
              <a:t>Profits purs</a:t>
            </a:r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1403350" y="3213100"/>
            <a:ext cx="3529013" cy="25209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Arc 16"/>
          <p:cNvSpPr>
            <a:spLocks/>
          </p:cNvSpPr>
          <p:nvPr/>
        </p:nvSpPr>
        <p:spPr bwMode="auto">
          <a:xfrm flipV="1">
            <a:off x="3563938" y="1628775"/>
            <a:ext cx="3384550" cy="33845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8929" name="Arc 17"/>
          <p:cNvSpPr>
            <a:spLocks/>
          </p:cNvSpPr>
          <p:nvPr/>
        </p:nvSpPr>
        <p:spPr bwMode="auto">
          <a:xfrm>
            <a:off x="2514600" y="2133600"/>
            <a:ext cx="3167063" cy="28797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1952625" y="4732338"/>
            <a:ext cx="1682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Offre de travail</a:t>
            </a:r>
          </a:p>
          <a:p>
            <a:r>
              <a:rPr lang="fr-FR"/>
              <a:t>par l’employé</a:t>
            </a:r>
          </a:p>
        </p:txBody>
      </p:sp>
      <p:sp>
        <p:nvSpPr>
          <p:cNvPr id="38933" name="AutoShape 21"/>
          <p:cNvSpPr>
            <a:spLocks noChangeArrowheads="1"/>
          </p:cNvSpPr>
          <p:nvPr/>
        </p:nvSpPr>
        <p:spPr bwMode="auto">
          <a:xfrm>
            <a:off x="4932363" y="3068638"/>
            <a:ext cx="1655762" cy="215900"/>
          </a:xfrm>
          <a:prstGeom prst="leftRightArrow">
            <a:avLst>
              <a:gd name="adj1" fmla="val 50000"/>
              <a:gd name="adj2" fmla="val 15338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5018088" y="1720850"/>
            <a:ext cx="1123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/>
              <a:t>chômage</a:t>
            </a:r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>
            <a:off x="5795963" y="2133600"/>
            <a:ext cx="3603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1936750" y="3665538"/>
            <a:ext cx="17716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Masse salariale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177800" y="2944813"/>
            <a:ext cx="12255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Salaire</a:t>
            </a:r>
          </a:p>
          <a:p>
            <a:r>
              <a:rPr lang="fr-FR"/>
              <a:t>d’équilibre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4283075" y="5805488"/>
            <a:ext cx="12255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Emploi</a:t>
            </a:r>
          </a:p>
          <a:p>
            <a:r>
              <a:rPr lang="fr-FR"/>
              <a:t>d’équilibre</a:t>
            </a: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7308850" y="5681663"/>
            <a:ext cx="8826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/>
              <a:t>Emploi</a:t>
            </a: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34925" y="2211388"/>
            <a:ext cx="13779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Productivité</a:t>
            </a:r>
          </a:p>
          <a:p>
            <a:r>
              <a:rPr lang="fr-FR"/>
              <a:t>d’équilibre</a:t>
            </a:r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6454775" y="3141663"/>
            <a:ext cx="3492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FF3300"/>
                </a:solidFill>
              </a:rPr>
              <a:t>C</a:t>
            </a:r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5446713" y="3860800"/>
            <a:ext cx="349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4595813" y="3232150"/>
            <a:ext cx="33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38918" grpId="0" animBg="1"/>
      <p:bldP spid="38920" grpId="0"/>
      <p:bldP spid="38921" grpId="0"/>
      <p:bldP spid="38922" grpId="0" animBg="1"/>
      <p:bldP spid="38926" grpId="0" animBg="1"/>
      <p:bldP spid="38927" grpId="0" animBg="1"/>
      <p:bldP spid="38928" grpId="0" animBg="1"/>
      <p:bldP spid="38929" grpId="0" animBg="1"/>
      <p:bldP spid="38931" grpId="0"/>
      <p:bldP spid="38933" grpId="0" animBg="1"/>
      <p:bldP spid="38934" grpId="0"/>
      <p:bldP spid="38935" grpId="0" animBg="1"/>
      <p:bldP spid="38936" grpId="0"/>
      <p:bldP spid="38938" grpId="0"/>
      <p:bldP spid="38939" grpId="0"/>
      <p:bldP spid="38940" grpId="0"/>
      <p:bldP spid="38941" grpId="0"/>
      <p:bldP spid="38942" grpId="0"/>
      <p:bldP spid="38943" grpId="0"/>
      <p:bldP spid="3894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3746500"/>
          </a:xfrm>
        </p:spPr>
        <p:txBody>
          <a:bodyPr/>
          <a:lstStyle/>
          <a:p>
            <a:r>
              <a:rPr lang="fr-FR"/>
              <a:t>Section 3 : </a:t>
            </a:r>
            <a:br>
              <a:rPr lang="fr-FR"/>
            </a:br>
            <a:r>
              <a:rPr lang="fr-FR"/>
              <a:t>La finance, les banques et la monnaie</a:t>
            </a:r>
            <a:br>
              <a:rPr lang="fr-FR"/>
            </a:br>
            <a:endParaRPr lang="fr-F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Le problème de l’allocation du capital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dirty="0"/>
              <a:t>L’allocation de l’épargne nationale entre différents usages productifs concurrents est cruciale pour la réussite du système économique.</a:t>
            </a:r>
          </a:p>
          <a:p>
            <a:pPr>
              <a:lnSpc>
                <a:spcPct val="90000"/>
              </a:lnSpc>
            </a:pPr>
            <a:r>
              <a:rPr lang="fr-FR" dirty="0"/>
              <a:t>La théorie classique montre que les marchés suffisent à assurer l’optimalité de cette allocation : tous les emprunteurs saisissent les opportunités rentables et tous les préteurs sont informés de ces projets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fr-FR"/>
              <a:t>Financement de l’entreprise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9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b="1" i="1"/>
              <a:t>Théorie classique</a:t>
            </a:r>
            <a:r>
              <a:rPr lang="fr-FR"/>
              <a:t> : quiconque peut emprunter au taux d’intérêt d’équilibre. Comment?</a:t>
            </a:r>
          </a:p>
          <a:p>
            <a:pPr>
              <a:lnSpc>
                <a:spcPct val="90000"/>
              </a:lnSpc>
            </a:pPr>
            <a:r>
              <a:rPr lang="fr-FR"/>
              <a:t>Investir = s’engager sur un projet qui verse des revenus demain. </a:t>
            </a:r>
          </a:p>
          <a:p>
            <a:pPr>
              <a:lnSpc>
                <a:spcPct val="90000"/>
              </a:lnSpc>
            </a:pPr>
            <a:r>
              <a:rPr lang="fr-FR"/>
              <a:t>Problème: on ne connaît pas l’avenir avec certitude, donc comment connaître la rentabilité d’un projet lorsque l’on est préteur (épargnant)?</a:t>
            </a:r>
          </a:p>
          <a:p>
            <a:pPr>
              <a:lnSpc>
                <a:spcPct val="90000"/>
              </a:lnSpc>
            </a:pPr>
            <a:r>
              <a:rPr lang="fr-FR"/>
              <a:t>Solution : les prix contingents </a:t>
            </a:r>
            <a:r>
              <a:rPr lang="fr-FR">
                <a:sym typeface="Wingdings" pitchFamily="2" charset="2"/>
              </a:rPr>
              <a:t> rémunérations qui dépendent de l’état de la nature, i.e. de la réalisation des aléas.</a:t>
            </a:r>
            <a:endParaRPr lang="fr-FR"/>
          </a:p>
          <a:p>
            <a:pPr>
              <a:lnSpc>
                <a:spcPct val="90000"/>
              </a:lnSpc>
            </a:pPr>
            <a:endParaRPr lang="fr-F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Valeur d’un projet et taux d’intérêt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Après une période: un bilan</a:t>
            </a:r>
          </a:p>
          <a:p>
            <a:pPr lvl="1">
              <a:buNone/>
            </a:pPr>
            <a:r>
              <a:rPr lang="fr-FR" dirty="0" smtClean="0"/>
              <a:t>Profit = recette - rémunérations</a:t>
            </a:r>
          </a:p>
          <a:p>
            <a:r>
              <a:rPr lang="fr-FR" sz="2800" dirty="0" smtClean="0"/>
              <a:t>Ce projet est-il rentable? Oui si il permet de rembourser la somme empruntée + les intérêts:</a:t>
            </a:r>
          </a:p>
          <a:p>
            <a:pPr lvl="1">
              <a:buNone/>
            </a:pPr>
            <a:r>
              <a:rPr lang="fr-FR" dirty="0" smtClean="0"/>
              <a:t>(1+r)*P = Profit </a:t>
            </a:r>
            <a:r>
              <a:rPr lang="fr-FR" dirty="0" smtClean="0">
                <a:sym typeface="Wingdings" pitchFamily="2" charset="2"/>
              </a:rPr>
              <a:t> </a:t>
            </a:r>
            <a:r>
              <a:rPr lang="fr-FR" dirty="0" smtClean="0"/>
              <a:t>P = Profit/(1+r)</a:t>
            </a:r>
            <a:r>
              <a:rPr lang="fr-FR" dirty="0" smtClean="0">
                <a:sym typeface="Wingdings" pitchFamily="2" charset="2"/>
              </a:rPr>
              <a:t> </a:t>
            </a:r>
            <a:endParaRPr lang="fr-FR" dirty="0" smtClean="0"/>
          </a:p>
          <a:p>
            <a:r>
              <a:rPr lang="fr-FR" sz="2800" dirty="0" smtClean="0"/>
              <a:t>Si l’épargne est donnée et égale à P, mais que les projets sont différents </a:t>
            </a:r>
            <a:r>
              <a:rPr lang="fr-FR" sz="2800" dirty="0" smtClean="0">
                <a:sym typeface="Wingdings" pitchFamily="2" charset="2"/>
              </a:rPr>
              <a:t> Profit(i)</a:t>
            </a:r>
          </a:p>
          <a:p>
            <a:r>
              <a:rPr lang="fr-FR" sz="2800" dirty="0" smtClean="0">
                <a:sym typeface="Wingdings" pitchFamily="2" charset="2"/>
              </a:rPr>
              <a:t>P = </a:t>
            </a:r>
            <a:r>
              <a:rPr lang="fr-FR" sz="2800" dirty="0" smtClean="0"/>
              <a:t>Profit(i)/(1+r(i)) </a:t>
            </a:r>
            <a:r>
              <a:rPr lang="fr-FR" sz="2800" dirty="0" smtClean="0">
                <a:sym typeface="Wingdings" pitchFamily="2" charset="2"/>
              </a:rPr>
              <a:t> Pour avoir P, r(i) peut être grand si Profit(i) grand</a:t>
            </a:r>
          </a:p>
          <a:p>
            <a:r>
              <a:rPr lang="fr-FR" sz="2800" dirty="0" smtClean="0">
                <a:sym typeface="Wingdings" pitchFamily="2" charset="2"/>
              </a:rPr>
              <a:t>Prix contingents: r(i) si i r(j) si j   </a:t>
            </a:r>
            <a:endParaRPr lang="fr-FR" sz="2800" dirty="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fr-FR"/>
              <a:t>Financement de l’entreprise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5934"/>
            <a:ext cx="8795320" cy="5759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b="1" i="1" dirty="0"/>
              <a:t>La théorie moderne</a:t>
            </a:r>
            <a:r>
              <a:rPr lang="fr-FR" dirty="0"/>
              <a:t> : il existe des imperfections sur le marché du capital. Pourquoi?</a:t>
            </a:r>
          </a:p>
          <a:p>
            <a:pPr>
              <a:lnSpc>
                <a:spcPct val="90000"/>
              </a:lnSpc>
            </a:pPr>
            <a:r>
              <a:rPr lang="fr-FR" dirty="0"/>
              <a:t>Le risque d’aléa moral :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dirty="0"/>
              <a:t>L’emprunteur peut avoir des coûts de gestion de ses risques si importants qu’il sera «négligeant» sur la sélection de ces projets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dirty="0"/>
              <a:t>Le préteur, peut être remboursé partiellement, car l’information est imparfaite et la responsabilité de l’emprunteur limitée.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Entreprise et responsabilité (I)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800"/>
              <a:t>La croissance augmente la taille des entreprises et donc nécessite une évolution de la structure financière.</a:t>
            </a:r>
          </a:p>
          <a:p>
            <a:pPr>
              <a:lnSpc>
                <a:spcPct val="90000"/>
              </a:lnSpc>
            </a:pPr>
            <a:r>
              <a:rPr lang="fr-FR" sz="2800"/>
              <a:t>Première phase de développement : la détention directe </a:t>
            </a:r>
            <a:r>
              <a:rPr lang="fr-FR" sz="2800">
                <a:sym typeface="Wingdings" pitchFamily="2" charset="2"/>
              </a:rPr>
              <a:t> responsabilité illimitée. La «famille» peut être poursuivie en justice pour rembourser son emprunt sur la base de l’ensemble de ses biens.</a:t>
            </a:r>
          </a:p>
          <a:p>
            <a:pPr>
              <a:lnSpc>
                <a:spcPct val="90000"/>
              </a:lnSpc>
            </a:pPr>
            <a:r>
              <a:rPr lang="fr-FR" sz="2800">
                <a:sym typeface="Wingdings" pitchFamily="2" charset="2"/>
              </a:rPr>
              <a:t>Dans cette première phase, la responsabilité illimité tend à réduire la demande de crédit, car «peur de compromettre son avenir».  </a:t>
            </a:r>
            <a:endParaRPr lang="fr-F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Entreprise et responsabilité (II)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257800"/>
          </a:xfrm>
        </p:spPr>
        <p:txBody>
          <a:bodyPr/>
          <a:lstStyle/>
          <a:p>
            <a:r>
              <a:rPr lang="fr-FR"/>
              <a:t>Deuxième phase : le capitalisme de marché </a:t>
            </a:r>
            <a:r>
              <a:rPr lang="fr-FR">
                <a:sym typeface="Wingdings" pitchFamily="2" charset="2"/>
              </a:rPr>
              <a:t> constituer une société où les actionnaires ne sont responsables qu’à hauteur des parts souscrites  responsabilité limitée. </a:t>
            </a:r>
          </a:p>
          <a:p>
            <a:r>
              <a:rPr lang="fr-FR">
                <a:sym typeface="Wingdings" pitchFamily="2" charset="2"/>
              </a:rPr>
              <a:t>Si l’entreprise cause un sinistre, les créanciers ne peuvent poursuivre les débiteurs qu’à auteur des parts détenues.</a:t>
            </a:r>
          </a:p>
          <a:p>
            <a:r>
              <a:rPr lang="fr-FR">
                <a:sym typeface="Wingdings" pitchFamily="2" charset="2"/>
              </a:rPr>
              <a:t>C’est alors le créancier qui doit s’assurer du «sérieux» des affaires.</a:t>
            </a:r>
          </a:p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Le rationnement du crédit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dirty="0"/>
              <a:t>Mettons-nous à la place d’un banquier:</a:t>
            </a:r>
          </a:p>
          <a:p>
            <a:pPr>
              <a:lnSpc>
                <a:spcPct val="90000"/>
              </a:lnSpc>
            </a:pPr>
            <a:r>
              <a:rPr lang="fr-FR" dirty="0"/>
              <a:t>Une masse de projet demande des financements.</a:t>
            </a:r>
          </a:p>
          <a:p>
            <a:pPr>
              <a:lnSpc>
                <a:spcPct val="90000"/>
              </a:lnSpc>
            </a:pPr>
            <a:r>
              <a:rPr lang="fr-FR" dirty="0"/>
              <a:t>Le banquier n’a pas la compétence pour superviser </a:t>
            </a:r>
            <a:r>
              <a:rPr lang="fr-FR" dirty="0" smtClean="0"/>
              <a:t>ces </a:t>
            </a:r>
            <a:r>
              <a:rPr lang="fr-FR" dirty="0"/>
              <a:t>projets : ce sont les entrepreneurs qui s’engagent à le faire (savoir-faire) </a:t>
            </a:r>
            <a:r>
              <a:rPr lang="fr-FR" dirty="0">
                <a:sym typeface="Wingdings" pitchFamily="2" charset="2"/>
              </a:rPr>
              <a:t> </a:t>
            </a:r>
            <a:r>
              <a:rPr lang="fr-FR" dirty="0" smtClean="0">
                <a:sym typeface="Wingdings" pitchFamily="2" charset="2"/>
              </a:rPr>
              <a:t>toute </a:t>
            </a:r>
            <a:r>
              <a:rPr lang="fr-FR" dirty="0">
                <a:sym typeface="Wingdings" pitchFamily="2" charset="2"/>
              </a:rPr>
              <a:t>erreur de leur part peut entraîner des pertes</a:t>
            </a:r>
            <a:r>
              <a:rPr lang="fr-FR" dirty="0"/>
              <a:t>.</a:t>
            </a:r>
          </a:p>
          <a:p>
            <a:pPr>
              <a:lnSpc>
                <a:spcPct val="90000"/>
              </a:lnSpc>
            </a:pPr>
            <a:r>
              <a:rPr lang="fr-FR" dirty="0"/>
              <a:t>Le préteur s’expose alors à un aléa (asymétrie d’information, idem à celle décrite sur le marché du travail).</a:t>
            </a:r>
          </a:p>
          <a:p>
            <a:pPr>
              <a:lnSpc>
                <a:spcPct val="90000"/>
              </a:lnSpc>
            </a:pPr>
            <a:endParaRPr lang="fr-FR" dirty="0"/>
          </a:p>
          <a:p>
            <a:pPr>
              <a:lnSpc>
                <a:spcPct val="90000"/>
              </a:lnSpc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Exemple : le cas classique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dirty="0"/>
              <a:t>Supposons que des projets ayant un rendement de 10% demandent un financement.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dirty="0"/>
              <a:t> Les </a:t>
            </a:r>
            <a:r>
              <a:rPr lang="fr-FR" dirty="0" smtClean="0"/>
              <a:t>prêteurs </a:t>
            </a:r>
            <a:r>
              <a:rPr lang="fr-FR" dirty="0"/>
              <a:t>vérifient tout.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dirty="0"/>
              <a:t> Si une banque pratique un taux d’intérêt inférieur à 10% alors toutes les entreprises s’adressent à elle.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dirty="0"/>
              <a:t> Le taux remonte à 10%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dirty="0"/>
              <a:t> Les entreprises ne font ni profits, ni pertes.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5643578"/>
            <a:ext cx="7643866" cy="92869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Exemple : l’assurance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dirty="0" smtClean="0"/>
              <a:t>Deux bergers craignent les pertes de cheptel 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dirty="0" smtClean="0"/>
              <a:t> Création d’une assurance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dirty="0" smtClean="0"/>
              <a:t> Le contrat : la moitié des pertes de l’un est prise en charge par l’autre.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dirty="0" smtClean="0"/>
              <a:t> Chaque berger est alors moins incité à surveiller, conduire ou protéger correctement son propre troupeau : les coûts des pertes sont moindres.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fr-FR" dirty="0" smtClean="0">
                <a:sym typeface="Wingdings" pitchFamily="2" charset="2"/>
              </a:rPr>
              <a:t>	L’individu a un gain à « triché » (avoir un comportement différent à «avant contrat»)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Exemple : la théorie moderne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3568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dirty="0"/>
              <a:t>Supposons que l’entrepreneur ne se fatigue pas à tout vérifier : le rendement est alors inférieur à 10</a:t>
            </a:r>
            <a:r>
              <a:rPr lang="fr-FR" sz="2800" dirty="0" smtClean="0"/>
              <a:t>% </a:t>
            </a:r>
            <a:r>
              <a:rPr lang="fr-FR" sz="2800" dirty="0" smtClean="0">
                <a:sym typeface="Wingdings" pitchFamily="2" charset="2"/>
              </a:rPr>
              <a:t> il ne peut donc </a:t>
            </a:r>
            <a:r>
              <a:rPr lang="fr-FR" sz="2800" smtClean="0">
                <a:sym typeface="Wingdings" pitchFamily="2" charset="2"/>
              </a:rPr>
              <a:t>pas rembourser à 10%</a:t>
            </a:r>
            <a:endParaRPr lang="fr-FR" sz="28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sz="2800" dirty="0"/>
              <a:t> Pas de profit, mais toujours pas de perte. Pourquoi?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sz="2800" dirty="0"/>
              <a:t> Du fait de la responsabilité limitée : le directeur touche sa rémunération, les salariés aussi, mais le préteur bénéficie d’un rendement de moins de 10%.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sz="2800" dirty="0"/>
              <a:t> </a:t>
            </a:r>
            <a:r>
              <a:rPr lang="fr-FR" sz="2800" dirty="0" smtClean="0"/>
              <a:t>La responsabilité limitée réduit l’incitation </a:t>
            </a:r>
            <a:r>
              <a:rPr lang="fr-FR" sz="2800" dirty="0"/>
              <a:t>à travailler au mieux </a:t>
            </a:r>
            <a:r>
              <a:rPr lang="fr-FR" sz="2800" dirty="0">
                <a:sym typeface="Wingdings" pitchFamily="2" charset="2"/>
              </a:rPr>
              <a:t> problème </a:t>
            </a:r>
            <a:r>
              <a:rPr lang="fr-FR" sz="2800" dirty="0" smtClean="0">
                <a:sym typeface="Wingdings" pitchFamily="2" charset="2"/>
              </a:rPr>
              <a:t>d’aléa moral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« non » solution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fr-FR" sz="2800" dirty="0" smtClean="0"/>
              <a:t>Comment trier parmi les emprunteurs?</a:t>
            </a:r>
          </a:p>
          <a:p>
            <a:r>
              <a:rPr lang="fr-FR" sz="2800" dirty="0" smtClean="0"/>
              <a:t>Ce que le prêteur ne peut pas faire:</a:t>
            </a:r>
          </a:p>
          <a:p>
            <a:pPr>
              <a:buFont typeface="Symbol" pitchFamily="18" charset="2"/>
              <a:buChar char="Þ"/>
            </a:pPr>
            <a:r>
              <a:rPr lang="fr-FR" sz="2800" dirty="0" smtClean="0"/>
              <a:t> Fixer une prime de risque, ce qui accroît le coût du crédit. Pourquoi n’est-ce pas un bon choix?  </a:t>
            </a:r>
          </a:p>
          <a:p>
            <a:pPr>
              <a:buFont typeface="Symbol" pitchFamily="18" charset="2"/>
              <a:buChar char="Þ"/>
            </a:pPr>
            <a:r>
              <a:rPr lang="fr-FR" sz="2800" dirty="0" smtClean="0"/>
              <a:t> les « bons » emprunteurs sont découragés car ils produisent juste ce qu’il faut pour payer leurs emprunts: ils sortent du marché</a:t>
            </a:r>
          </a:p>
          <a:p>
            <a:pPr>
              <a:buFont typeface="Symbol" pitchFamily="18" charset="2"/>
              <a:buChar char="Þ"/>
            </a:pPr>
            <a:r>
              <a:rPr lang="fr-FR" sz="2800" dirty="0" smtClean="0"/>
              <a:t> ne reste alors que les « mauvais » payeurs…il faut donc accroître encore la prime de risque car le marché devient encore plus risqué… </a:t>
            </a:r>
            <a:r>
              <a:rPr lang="fr-FR" sz="2800" b="1" dirty="0" smtClean="0"/>
              <a:t>disparition du marché!!! (</a:t>
            </a:r>
            <a:r>
              <a:rPr lang="fr-FR" sz="2800" b="1" dirty="0" err="1" smtClean="0"/>
              <a:t>Akerlof</a:t>
            </a:r>
            <a:r>
              <a:rPr lang="fr-FR" sz="2800" b="1" dirty="0" smtClean="0"/>
              <a:t>)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fr-FR" dirty="0"/>
              <a:t>Comment prêter des fonds?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5304"/>
            <a:ext cx="8229600" cy="51840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dirty="0"/>
              <a:t>Le créancier a alors intérêt à accepter une rémunération moins importante pour inciter l’emprunteur </a:t>
            </a:r>
            <a:r>
              <a:rPr lang="fr-FR" sz="2800" dirty="0" smtClean="0"/>
              <a:t>à </a:t>
            </a:r>
            <a:r>
              <a:rPr lang="fr-FR" sz="2800" dirty="0"/>
              <a:t>conduire ses affaires </a:t>
            </a:r>
            <a:r>
              <a:rPr lang="fr-FR" sz="2800" dirty="0" smtClean="0"/>
              <a:t>jusqu’au remboursement </a:t>
            </a:r>
          </a:p>
          <a:p>
            <a:pPr>
              <a:lnSpc>
                <a:spcPct val="90000"/>
              </a:lnSpc>
              <a:buNone/>
            </a:pPr>
            <a:r>
              <a:rPr lang="fr-FR" sz="2800" dirty="0" smtClean="0">
                <a:sym typeface="Wingdings" pitchFamily="2" charset="2"/>
              </a:rPr>
              <a:t>                   éviter </a:t>
            </a:r>
            <a:r>
              <a:rPr lang="fr-FR" sz="2800" dirty="0">
                <a:sym typeface="Wingdings" pitchFamily="2" charset="2"/>
              </a:rPr>
              <a:t>le risque de défaut.</a:t>
            </a:r>
          </a:p>
          <a:p>
            <a:pPr>
              <a:lnSpc>
                <a:spcPct val="90000"/>
              </a:lnSpc>
            </a:pPr>
            <a:r>
              <a:rPr lang="fr-FR" sz="2800" dirty="0" smtClean="0"/>
              <a:t>Mais, cette politique induit un déséquilibre: comme le taux d’intérêt est plus faible que celui de l’équilibre en information parfaite (le prix du crédit est plus faible) </a:t>
            </a:r>
          </a:p>
          <a:p>
            <a:pPr>
              <a:lnSpc>
                <a:spcPct val="90000"/>
              </a:lnSpc>
              <a:buNone/>
            </a:pPr>
            <a:r>
              <a:rPr lang="fr-FR" sz="2800" dirty="0" smtClean="0">
                <a:sym typeface="Wingdings" pitchFamily="2" charset="2"/>
              </a:rPr>
              <a:t>         le nombre de demandeur &gt; </a:t>
            </a:r>
          </a:p>
          <a:p>
            <a:pPr>
              <a:lnSpc>
                <a:spcPct val="90000"/>
              </a:lnSpc>
              <a:buNone/>
            </a:pPr>
            <a:r>
              <a:rPr lang="fr-FR" sz="2800" dirty="0" smtClean="0">
                <a:sym typeface="Wingdings" pitchFamily="2" charset="2"/>
              </a:rPr>
              <a:t>             à  l’offre de crédit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fr-FR" dirty="0"/>
              <a:t>Comment prêter des fonds?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1328"/>
            <a:ext cx="8229600" cy="51120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dirty="0" smtClean="0">
                <a:sym typeface="Wingdings" pitchFamily="2" charset="2"/>
              </a:rPr>
              <a:t>Il </a:t>
            </a:r>
            <a:r>
              <a:rPr lang="fr-FR" sz="2800" dirty="0">
                <a:sym typeface="Wingdings" pitchFamily="2" charset="2"/>
              </a:rPr>
              <a:t>existe alors des emprunteurs insatisfaits sur le marché : certains sont prêts à </a:t>
            </a:r>
            <a:r>
              <a:rPr lang="fr-FR" sz="2800" dirty="0" smtClean="0">
                <a:sym typeface="Wingdings" pitchFamily="2" charset="2"/>
              </a:rPr>
              <a:t>rembourser à des </a:t>
            </a:r>
            <a:r>
              <a:rPr lang="fr-FR" sz="2800" dirty="0">
                <a:sym typeface="Wingdings" pitchFamily="2" charset="2"/>
              </a:rPr>
              <a:t>taux plus importants aux banques sur des projets de même type.</a:t>
            </a:r>
          </a:p>
          <a:p>
            <a:pPr>
              <a:lnSpc>
                <a:spcPct val="90000"/>
              </a:lnSpc>
            </a:pPr>
            <a:r>
              <a:rPr lang="fr-FR" sz="2800" dirty="0"/>
              <a:t>Les banques n’accordent pas ces crédits supplémentaires, car la hausse du taux d’intérêt induite </a:t>
            </a:r>
            <a:r>
              <a:rPr lang="fr-FR" sz="2800" dirty="0" err="1" smtClean="0"/>
              <a:t>désinciterait</a:t>
            </a:r>
            <a:r>
              <a:rPr lang="fr-FR" sz="2800" dirty="0" smtClean="0"/>
              <a:t> </a:t>
            </a:r>
            <a:r>
              <a:rPr lang="fr-FR" sz="2800" dirty="0"/>
              <a:t>les </a:t>
            </a:r>
            <a:r>
              <a:rPr lang="fr-FR" sz="2800" dirty="0" smtClean="0"/>
              <a:t>« mauvais » entrepreneurs à mener leurs projets jusqu’à leurs termes... et rembourser </a:t>
            </a:r>
            <a:endParaRPr lang="fr-FR" sz="2800" dirty="0"/>
          </a:p>
          <a:p>
            <a:pPr>
              <a:lnSpc>
                <a:spcPct val="90000"/>
              </a:lnSpc>
            </a:pP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Théorie moderne des taux d’intérêt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V="1">
            <a:off x="900113" y="2060575"/>
            <a:ext cx="0" cy="381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V="1">
            <a:off x="5292725" y="1989138"/>
            <a:ext cx="0" cy="381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 flipV="1">
            <a:off x="900113" y="5876925"/>
            <a:ext cx="3527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 flipV="1">
            <a:off x="5292725" y="5805488"/>
            <a:ext cx="3455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 flipV="1">
            <a:off x="900113" y="2565400"/>
            <a:ext cx="3095625" cy="3311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900113" y="515778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1017588" y="4791075"/>
            <a:ext cx="5302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45°</a:t>
            </a:r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 flipV="1">
            <a:off x="5292725" y="2349500"/>
            <a:ext cx="3095625" cy="34559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5292725" y="50847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5410200" y="4724400"/>
            <a:ext cx="5302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45°</a:t>
            </a:r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3635375" y="2924175"/>
            <a:ext cx="0" cy="29527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>
            <a:off x="8172450" y="2636838"/>
            <a:ext cx="0" cy="31686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19" name="Freeform 19"/>
          <p:cNvSpPr>
            <a:spLocks/>
          </p:cNvSpPr>
          <p:nvPr/>
        </p:nvSpPr>
        <p:spPr bwMode="auto">
          <a:xfrm>
            <a:off x="5292725" y="3741738"/>
            <a:ext cx="3167063" cy="2063750"/>
          </a:xfrm>
          <a:custGeom>
            <a:avLst/>
            <a:gdLst/>
            <a:ahLst/>
            <a:cxnLst>
              <a:cxn ang="0">
                <a:pos x="0" y="1300"/>
              </a:cxn>
              <a:cxn ang="0">
                <a:pos x="1360" y="121"/>
              </a:cxn>
              <a:cxn ang="0">
                <a:pos x="1995" y="574"/>
              </a:cxn>
            </a:cxnLst>
            <a:rect l="0" t="0" r="r" b="b"/>
            <a:pathLst>
              <a:path w="1995" h="1300">
                <a:moveTo>
                  <a:pt x="0" y="1300"/>
                </a:moveTo>
                <a:cubicBezTo>
                  <a:pt x="514" y="771"/>
                  <a:pt x="1028" y="242"/>
                  <a:pt x="1360" y="121"/>
                </a:cubicBezTo>
                <a:cubicBezTo>
                  <a:pt x="1692" y="0"/>
                  <a:pt x="1889" y="499"/>
                  <a:pt x="1995" y="57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7596188" y="3933825"/>
            <a:ext cx="0" cy="187166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1149350" y="5969000"/>
            <a:ext cx="27749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Taux de rendement exigé</a:t>
            </a:r>
          </a:p>
          <a:p>
            <a:r>
              <a:rPr lang="fr-FR"/>
              <a:t>par le prêteur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5613400" y="6021388"/>
            <a:ext cx="27749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Taux de rendement exigé</a:t>
            </a:r>
          </a:p>
          <a:p>
            <a:r>
              <a:rPr lang="fr-FR"/>
              <a:t>par le prêteur</a:t>
            </a: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0" y="1492250"/>
            <a:ext cx="2165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Taux de rendement</a:t>
            </a:r>
          </a:p>
          <a:p>
            <a:r>
              <a:rPr lang="fr-FR"/>
              <a:t>anticipé</a:t>
            </a: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4284663" y="1412875"/>
            <a:ext cx="2165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Taux de rendement</a:t>
            </a:r>
          </a:p>
          <a:p>
            <a:r>
              <a:rPr lang="fr-FR"/>
              <a:t>anticipé</a:t>
            </a: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3629025" y="5510213"/>
            <a:ext cx="4762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/>
              <a:t>Rc</a:t>
            </a:r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8166100" y="5445125"/>
            <a:ext cx="476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/>
              <a:t>Rc</a:t>
            </a:r>
          </a:p>
        </p:txBody>
      </p:sp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7092950" y="5438775"/>
            <a:ext cx="552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/>
              <a:t>Rm</a:t>
            </a:r>
          </a:p>
        </p:txBody>
      </p:sp>
      <p:sp>
        <p:nvSpPr>
          <p:cNvPr id="51228" name="Text Box 28"/>
          <p:cNvSpPr txBox="1">
            <a:spLocks noChangeArrowheads="1"/>
          </p:cNvSpPr>
          <p:nvPr/>
        </p:nvSpPr>
        <p:spPr bwMode="auto">
          <a:xfrm>
            <a:off x="1338263" y="2513013"/>
            <a:ext cx="1517650" cy="366712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i="1"/>
              <a:t>CLASSIQUE</a:t>
            </a:r>
          </a:p>
        </p:txBody>
      </p: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5956300" y="2439988"/>
            <a:ext cx="1352550" cy="366712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i="1"/>
              <a:t>MODERNE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Théorie moderne des taux d’intérêt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V="1">
            <a:off x="900113" y="2060575"/>
            <a:ext cx="0" cy="381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 flipV="1">
            <a:off x="900113" y="5876925"/>
            <a:ext cx="3527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 flipV="1">
            <a:off x="900113" y="2565400"/>
            <a:ext cx="3095625" cy="3311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900113" y="515778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1017588" y="4791075"/>
            <a:ext cx="5302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45°</a:t>
            </a:r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3635375" y="2924175"/>
            <a:ext cx="0" cy="29527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1149350" y="5969000"/>
            <a:ext cx="27749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Taux de rendement exigé</a:t>
            </a:r>
          </a:p>
          <a:p>
            <a:r>
              <a:rPr lang="fr-FR"/>
              <a:t>par le prêteur</a:t>
            </a: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0" y="1492250"/>
            <a:ext cx="2165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Taux de rendement</a:t>
            </a:r>
          </a:p>
          <a:p>
            <a:r>
              <a:rPr lang="fr-FR"/>
              <a:t>anticipé</a:t>
            </a: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3629025" y="5510213"/>
            <a:ext cx="4762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/>
              <a:t>Rc</a:t>
            </a:r>
          </a:p>
        </p:txBody>
      </p:sp>
      <p:sp>
        <p:nvSpPr>
          <p:cNvPr id="51228" name="Text Box 28"/>
          <p:cNvSpPr txBox="1">
            <a:spLocks noChangeArrowheads="1"/>
          </p:cNvSpPr>
          <p:nvPr/>
        </p:nvSpPr>
        <p:spPr bwMode="auto">
          <a:xfrm>
            <a:off x="1338263" y="2513013"/>
            <a:ext cx="1517650" cy="366712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i="1"/>
              <a:t>CLASSIQUE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644008" y="2060849"/>
            <a:ext cx="42484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400" dirty="0" smtClean="0"/>
              <a:t>Sur le </a:t>
            </a:r>
            <a:r>
              <a:rPr lang="fr-FR" sz="2400" b="1" dirty="0" smtClean="0"/>
              <a:t>marché « classique »</a:t>
            </a:r>
            <a:r>
              <a:rPr lang="fr-FR" sz="2400" dirty="0" smtClean="0"/>
              <a:t>, le taux moyen est </a:t>
            </a:r>
            <a:r>
              <a:rPr lang="fr-FR" sz="2400" dirty="0" err="1" smtClean="0"/>
              <a:t>Rc</a:t>
            </a:r>
            <a:r>
              <a:rPr lang="fr-FR" sz="2400" dirty="0" smtClean="0"/>
              <a:t>, étant donnée un montant d’épargne</a:t>
            </a:r>
          </a:p>
          <a:p>
            <a:pPr algn="l"/>
            <a:r>
              <a:rPr lang="fr-FR" sz="2400" dirty="0" smtClean="0"/>
              <a:t>Pas de risque de faillite car tout est « sous contrôle »</a:t>
            </a:r>
          </a:p>
          <a:p>
            <a:pPr algn="l">
              <a:buFont typeface="Wingdings"/>
              <a:buChar char="ó"/>
            </a:pPr>
            <a:r>
              <a:rPr lang="fr-FR" sz="2400" dirty="0" err="1" smtClean="0">
                <a:sym typeface="Wingdings" pitchFamily="2" charset="2"/>
              </a:rPr>
              <a:t>Rc</a:t>
            </a:r>
            <a:r>
              <a:rPr lang="fr-FR" sz="2400" dirty="0" smtClean="0">
                <a:sym typeface="Wingdings" pitchFamily="2" charset="2"/>
              </a:rPr>
              <a:t> est aussi le taux de rendement des projets</a:t>
            </a:r>
          </a:p>
          <a:p>
            <a:pPr algn="l">
              <a:buFont typeface="Wingdings"/>
              <a:buChar char="ó"/>
            </a:pPr>
            <a:r>
              <a:rPr lang="fr-FR" sz="2400" dirty="0" smtClean="0">
                <a:sym typeface="Wingdings" pitchFamily="2" charset="2"/>
              </a:rPr>
              <a:t> le marché du crédit est comme un marché de location en info parfaite.</a:t>
            </a:r>
            <a:endParaRPr lang="fr-FR" sz="2400" dirty="0" smtClean="0"/>
          </a:p>
          <a:p>
            <a:pPr algn="l"/>
            <a:endParaRPr lang="fr-FR" sz="2400" dirty="0" smtClean="0"/>
          </a:p>
          <a:p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Théorie moderne des taux d’intérêt</a:t>
            </a:r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V="1">
            <a:off x="5292725" y="1989138"/>
            <a:ext cx="0" cy="381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 flipV="1">
            <a:off x="5292725" y="5805488"/>
            <a:ext cx="3455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 flipV="1">
            <a:off x="5292725" y="2349500"/>
            <a:ext cx="3095625" cy="34559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5292725" y="50847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5410200" y="4724400"/>
            <a:ext cx="5302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45°</a:t>
            </a:r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>
            <a:off x="8172450" y="2636838"/>
            <a:ext cx="0" cy="31686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19" name="Freeform 19"/>
          <p:cNvSpPr>
            <a:spLocks/>
          </p:cNvSpPr>
          <p:nvPr/>
        </p:nvSpPr>
        <p:spPr bwMode="auto">
          <a:xfrm>
            <a:off x="5292725" y="3741738"/>
            <a:ext cx="3167063" cy="2063750"/>
          </a:xfrm>
          <a:custGeom>
            <a:avLst/>
            <a:gdLst/>
            <a:ahLst/>
            <a:cxnLst>
              <a:cxn ang="0">
                <a:pos x="0" y="1300"/>
              </a:cxn>
              <a:cxn ang="0">
                <a:pos x="1360" y="121"/>
              </a:cxn>
              <a:cxn ang="0">
                <a:pos x="1995" y="574"/>
              </a:cxn>
            </a:cxnLst>
            <a:rect l="0" t="0" r="r" b="b"/>
            <a:pathLst>
              <a:path w="1995" h="1300">
                <a:moveTo>
                  <a:pt x="0" y="1300"/>
                </a:moveTo>
                <a:cubicBezTo>
                  <a:pt x="514" y="771"/>
                  <a:pt x="1028" y="242"/>
                  <a:pt x="1360" y="121"/>
                </a:cubicBezTo>
                <a:cubicBezTo>
                  <a:pt x="1692" y="0"/>
                  <a:pt x="1889" y="499"/>
                  <a:pt x="1995" y="57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7596188" y="3933825"/>
            <a:ext cx="0" cy="187166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5613400" y="6021388"/>
            <a:ext cx="27749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Taux de rendement exigé</a:t>
            </a:r>
          </a:p>
          <a:p>
            <a:r>
              <a:rPr lang="fr-FR"/>
              <a:t>par le prêteur</a:t>
            </a: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4998938" y="1412875"/>
            <a:ext cx="2165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dirty="0"/>
              <a:t>Taux de rendement</a:t>
            </a:r>
          </a:p>
          <a:p>
            <a:r>
              <a:rPr lang="fr-FR" dirty="0"/>
              <a:t>anticipé</a:t>
            </a:r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8166100" y="5445125"/>
            <a:ext cx="476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/>
              <a:t>Rc</a:t>
            </a:r>
          </a:p>
        </p:txBody>
      </p:sp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7092950" y="5438775"/>
            <a:ext cx="552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/>
              <a:t>Rm</a:t>
            </a:r>
          </a:p>
        </p:txBody>
      </p: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5956300" y="2439988"/>
            <a:ext cx="1352550" cy="366712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i="1"/>
              <a:t>MODERNE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07504" y="1340768"/>
            <a:ext cx="4680520" cy="568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fr-FR" sz="2400" dirty="0" smtClean="0"/>
              <a:t>En </a:t>
            </a:r>
            <a:r>
              <a:rPr lang="fr-FR" sz="2400" b="1" dirty="0" smtClean="0"/>
              <a:t>information imparfaite</a:t>
            </a:r>
            <a:r>
              <a:rPr lang="fr-FR" sz="2400" dirty="0" smtClean="0"/>
              <a:t>, au-delà de </a:t>
            </a:r>
            <a:r>
              <a:rPr lang="fr-FR" sz="2400" dirty="0" err="1" smtClean="0"/>
              <a:t>Rm</a:t>
            </a:r>
            <a:r>
              <a:rPr lang="fr-FR" sz="2400" dirty="0" smtClean="0"/>
              <a:t>, le risque associé au projet devient très important (chance de succès du projet devient très faible) </a:t>
            </a:r>
          </a:p>
          <a:p>
            <a:pPr algn="l">
              <a:lnSpc>
                <a:spcPct val="90000"/>
              </a:lnSpc>
              <a:buNone/>
            </a:pPr>
            <a:r>
              <a:rPr lang="fr-FR" sz="2400" dirty="0" smtClean="0">
                <a:sym typeface="Wingdings" pitchFamily="2" charset="2"/>
              </a:rPr>
              <a:t> la probabilité d’être rembourser diminue (incitations à bien travailler faibles).</a:t>
            </a:r>
            <a:endParaRPr lang="fr-FR" sz="2400" dirty="0" smtClean="0"/>
          </a:p>
          <a:p>
            <a:pPr algn="l">
              <a:lnSpc>
                <a:spcPct val="90000"/>
              </a:lnSpc>
            </a:pPr>
            <a:r>
              <a:rPr lang="fr-FR" sz="2400" dirty="0" smtClean="0"/>
              <a:t>Exiger </a:t>
            </a:r>
            <a:r>
              <a:rPr lang="fr-FR" sz="2400" dirty="0" err="1" smtClean="0"/>
              <a:t>Rm</a:t>
            </a:r>
            <a:r>
              <a:rPr lang="fr-FR" sz="2400" dirty="0" smtClean="0"/>
              <a:t> lorsque l’on prête </a:t>
            </a:r>
            <a:r>
              <a:rPr lang="fr-FR" sz="2400" dirty="0" smtClean="0">
                <a:sym typeface="Wingdings" pitchFamily="2" charset="2"/>
              </a:rPr>
              <a:t> anticiper que certain projets ne seront pas bien conduits : </a:t>
            </a:r>
          </a:p>
          <a:p>
            <a:pPr algn="l">
              <a:lnSpc>
                <a:spcPct val="90000"/>
              </a:lnSpc>
              <a:buNone/>
            </a:pPr>
            <a:r>
              <a:rPr lang="fr-FR" sz="2400" dirty="0" smtClean="0">
                <a:sym typeface="Wingdings" pitchFamily="2" charset="2"/>
              </a:rPr>
              <a:t>  </a:t>
            </a:r>
            <a:r>
              <a:rPr lang="fr-FR" sz="2400" dirty="0" err="1" smtClean="0">
                <a:sym typeface="Wingdings" pitchFamily="2" charset="2"/>
              </a:rPr>
              <a:t>Rm</a:t>
            </a:r>
            <a:r>
              <a:rPr lang="fr-FR" sz="2400" dirty="0" smtClean="0">
                <a:sym typeface="Wingdings" pitchFamily="2" charset="2"/>
              </a:rPr>
              <a:t> &lt; </a:t>
            </a:r>
            <a:r>
              <a:rPr lang="fr-FR" sz="2400" dirty="0" err="1" smtClean="0">
                <a:sym typeface="Wingdings" pitchFamily="2" charset="2"/>
              </a:rPr>
              <a:t>Rc</a:t>
            </a:r>
            <a:endParaRPr lang="fr-FR" sz="2400" dirty="0" smtClean="0">
              <a:sym typeface="Wingdings" pitchFamily="2" charset="2"/>
            </a:endParaRPr>
          </a:p>
          <a:p>
            <a:pPr algn="l">
              <a:lnSpc>
                <a:spcPct val="90000"/>
              </a:lnSpc>
              <a:buNone/>
            </a:pPr>
            <a:r>
              <a:rPr lang="fr-FR" sz="2400" dirty="0" smtClean="0">
                <a:sym typeface="Wingdings" pitchFamily="2" charset="2"/>
              </a:rPr>
              <a:t>  Comme le taux d’intérêt est faible, forte demande de prêts… mais la banque ne les satisfait pas: les exclus du marché. </a:t>
            </a:r>
            <a:endParaRPr lang="fr-FR" sz="24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dirty="0"/>
              <a:t>Conclusion du chapitre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257800"/>
          </a:xfrm>
        </p:spPr>
        <p:txBody>
          <a:bodyPr/>
          <a:lstStyle/>
          <a:p>
            <a:pPr>
              <a:buFontTx/>
              <a:buNone/>
            </a:pPr>
            <a:r>
              <a:rPr lang="fr-FR" sz="2800" dirty="0"/>
              <a:t>   Les coûts liés à l’obtention de l’information et la connaissance économique sont élevés.</a:t>
            </a:r>
          </a:p>
          <a:p>
            <a:r>
              <a:rPr lang="fr-FR" sz="2800" dirty="0"/>
              <a:t>La production est trop faible (coût d’acquisition de la clientèle) et de trop faible qualité (prix indicateur </a:t>
            </a:r>
            <a:r>
              <a:rPr lang="fr-FR" sz="2800" dirty="0" smtClean="0"/>
              <a:t>imparfait de la qualité</a:t>
            </a:r>
            <a:r>
              <a:rPr lang="fr-FR" sz="2800" dirty="0"/>
              <a:t>)</a:t>
            </a:r>
          </a:p>
          <a:p>
            <a:r>
              <a:rPr lang="fr-FR" sz="2800" dirty="0"/>
              <a:t>Il existe du chômage et des </a:t>
            </a:r>
            <a:r>
              <a:rPr lang="fr-FR" sz="2800" dirty="0" smtClean="0"/>
              <a:t>discriminations (toutes les ressources ne sont pas utilisées)</a:t>
            </a:r>
            <a:endParaRPr lang="fr-FR" sz="2800" dirty="0"/>
          </a:p>
          <a:p>
            <a:r>
              <a:rPr lang="fr-FR" sz="2800" dirty="0"/>
              <a:t>Trop peu de capitaux sont investis dans les sociétés.</a:t>
            </a:r>
          </a:p>
          <a:p>
            <a:pPr>
              <a:buFontTx/>
              <a:buNone/>
            </a:pPr>
            <a:r>
              <a:rPr lang="fr-FR" sz="2800" dirty="0">
                <a:sym typeface="Wingdings" pitchFamily="2" charset="2"/>
              </a:rPr>
              <a:t> l’équilibre économique dans la théorie moderne n’est pas efficace, contrairement à celui de la théorie classique.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r>
              <a:rPr lang="fr-FR"/>
              <a:t>Que faire ?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976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dirty="0"/>
              <a:t>Tous les agents lorsqu’ils échangent, ont un comportement d’autoprotection </a:t>
            </a:r>
            <a:r>
              <a:rPr lang="fr-FR" sz="2800" dirty="0" smtClean="0"/>
              <a:t>face aux coûts élevés de l’info qui </a:t>
            </a:r>
            <a:r>
              <a:rPr lang="fr-FR" sz="2800" dirty="0"/>
              <a:t>limite l’efficacité économique.</a:t>
            </a:r>
          </a:p>
          <a:p>
            <a:pPr>
              <a:lnSpc>
                <a:spcPct val="90000"/>
              </a:lnSpc>
            </a:pPr>
            <a:r>
              <a:rPr lang="fr-FR" sz="2800" dirty="0"/>
              <a:t>Le socialisme : une solution?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sz="2800" dirty="0"/>
              <a:t> un socialisme de marché n’assure pas que les bureaucrates des entreprises (socialistes</a:t>
            </a:r>
            <a:r>
              <a:rPr lang="fr-FR" sz="2800" dirty="0" smtClean="0"/>
              <a:t>)  </a:t>
            </a:r>
            <a:r>
              <a:rPr lang="fr-FR" sz="2800" dirty="0"/>
              <a:t>agissent autrement que ceux d’une économie </a:t>
            </a:r>
            <a:r>
              <a:rPr lang="fr-FR" sz="2800" dirty="0" smtClean="0"/>
              <a:t>« libre » (libérale).</a:t>
            </a:r>
            <a:endParaRPr lang="fr-FR" sz="28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sz="2800" dirty="0"/>
              <a:t> un socialisme sans marché (communisme) n’assure pas que les dirigeants n’agissent pas selon leurs propres </a:t>
            </a:r>
            <a:r>
              <a:rPr lang="fr-FR" sz="2800" dirty="0" smtClean="0"/>
              <a:t>intérêts (triche en leurs profits), </a:t>
            </a:r>
            <a:r>
              <a:rPr lang="fr-FR" sz="2800" dirty="0"/>
              <a:t>qui ne coïncident avec ceux de l’Etat.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>
                <a:sym typeface="Wingdings" pitchFamily="2" charset="2"/>
              </a:rPr>
              <a:t> Les problèmes liés à l’information (contrôle…) persistent.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Réglementer et réformer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fr-FR" dirty="0"/>
              <a:t>Au sein de l’entreprise, au niveau de </a:t>
            </a:r>
            <a:r>
              <a:rPr lang="fr-FR" dirty="0" smtClean="0"/>
              <a:t>l’Etat ou des organisations internationales, </a:t>
            </a:r>
            <a:r>
              <a:rPr lang="fr-FR" dirty="0"/>
              <a:t>les «défaillances du marché» incitent à </a:t>
            </a:r>
            <a:r>
              <a:rPr lang="fr-FR" dirty="0" smtClean="0"/>
              <a:t>:</a:t>
            </a:r>
            <a:endParaRPr lang="fr-FR" dirty="0"/>
          </a:p>
          <a:p>
            <a:pPr>
              <a:lnSpc>
                <a:spcPct val="90000"/>
              </a:lnSpc>
            </a:pPr>
            <a:r>
              <a:rPr lang="fr-FR" dirty="0" smtClean="0"/>
              <a:t>Réglementer </a:t>
            </a:r>
            <a:r>
              <a:rPr lang="fr-FR" sz="2800" dirty="0" smtClean="0"/>
              <a:t>(garantir la liberté économique)</a:t>
            </a:r>
            <a:r>
              <a:rPr lang="fr-FR" dirty="0" smtClean="0"/>
              <a:t>,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Réguler (Banques centrales)</a:t>
            </a:r>
            <a:endParaRPr lang="fr-FR" dirty="0"/>
          </a:p>
          <a:p>
            <a:pPr>
              <a:lnSpc>
                <a:spcPct val="90000"/>
              </a:lnSpc>
            </a:pPr>
            <a:r>
              <a:rPr lang="fr-FR" dirty="0" smtClean="0"/>
              <a:t>Organismes </a:t>
            </a:r>
            <a:r>
              <a:rPr lang="fr-FR" dirty="0"/>
              <a:t>de </a:t>
            </a:r>
            <a:r>
              <a:rPr lang="fr-FR" dirty="0" smtClean="0"/>
              <a:t>contrôles (FMI),</a:t>
            </a:r>
            <a:endParaRPr lang="fr-FR" dirty="0"/>
          </a:p>
          <a:p>
            <a:pPr>
              <a:lnSpc>
                <a:spcPct val="90000"/>
              </a:lnSpc>
            </a:pPr>
            <a:r>
              <a:rPr lang="fr-FR" dirty="0"/>
              <a:t>Accroître </a:t>
            </a:r>
            <a:r>
              <a:rPr lang="fr-FR" dirty="0" smtClean="0"/>
              <a:t>pouvoir/efficacité </a:t>
            </a:r>
            <a:r>
              <a:rPr lang="fr-FR" dirty="0"/>
              <a:t>des tribunaux.</a:t>
            </a:r>
          </a:p>
          <a:p>
            <a:pPr>
              <a:lnSpc>
                <a:spcPct val="90000"/>
              </a:lnSpc>
            </a:pPr>
            <a:r>
              <a:rPr lang="fr-FR" dirty="0"/>
              <a:t>Problème : la taille de l’Etat, ou des institutions, tend à croître </a:t>
            </a:r>
            <a:r>
              <a:rPr lang="fr-FR" dirty="0">
                <a:sym typeface="Wingdings" pitchFamily="2" charset="2"/>
              </a:rPr>
              <a:t> arbitrage coûts/avantage de la </a:t>
            </a:r>
            <a:r>
              <a:rPr lang="fr-FR" dirty="0" smtClean="0">
                <a:sym typeface="Wingdings" pitchFamily="2" charset="2"/>
              </a:rPr>
              <a:t>règlementation</a:t>
            </a:r>
            <a:r>
              <a:rPr lang="fr-FR" dirty="0">
                <a:sym typeface="Wingdings" pitchFamily="2" charset="2"/>
              </a:rPr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pPr eaLnBrk="1" hangingPunct="1"/>
            <a:r>
              <a:rPr lang="fr-FR" sz="3600" smtClean="0">
                <a:solidFill>
                  <a:schemeClr val="tx1"/>
                </a:solidFill>
              </a:rPr>
              <a:t>Non-respect d’un contrat : </a:t>
            </a:r>
            <a:br>
              <a:rPr lang="fr-FR" sz="3600" smtClean="0">
                <a:solidFill>
                  <a:schemeClr val="tx1"/>
                </a:solidFill>
              </a:rPr>
            </a:br>
            <a:r>
              <a:rPr lang="fr-FR" sz="3600" smtClean="0">
                <a:solidFill>
                  <a:schemeClr val="tx1"/>
                </a:solidFill>
              </a:rPr>
              <a:t>« le dilemme du prisonnier »</a:t>
            </a:r>
            <a:endParaRPr lang="fr-FR" sz="2000" smtClean="0">
              <a:solidFill>
                <a:schemeClr val="bg1"/>
              </a:solidFill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200400" y="2781300"/>
            <a:ext cx="4419600" cy="27432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3200" b="1">
              <a:latin typeface="Times New Roman" pitchFamily="18" charset="0"/>
            </a:endParaRP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5486400" y="27813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3176588" y="42672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886200" y="3276600"/>
            <a:ext cx="96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3200" b="1">
                <a:solidFill>
                  <a:schemeClr val="bg1"/>
                </a:solidFill>
                <a:latin typeface="Times New Roman" pitchFamily="18" charset="0"/>
              </a:rPr>
              <a:t>(3,3)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6019800" y="3276600"/>
            <a:ext cx="9701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3200" b="1" dirty="0" smtClean="0">
                <a:solidFill>
                  <a:schemeClr val="bg1"/>
                </a:solidFill>
                <a:latin typeface="Times New Roman" pitchFamily="18" charset="0"/>
              </a:rPr>
              <a:t>(1,4)</a:t>
            </a:r>
            <a:endParaRPr lang="fr-FR" sz="3200" b="1" dirty="0">
              <a:latin typeface="Times New Roman" pitchFamily="18" charset="0"/>
            </a:endParaRP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3962400" y="4648200"/>
            <a:ext cx="9701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3200" b="1" dirty="0" smtClean="0">
                <a:solidFill>
                  <a:schemeClr val="bg1"/>
                </a:solidFill>
                <a:latin typeface="Times New Roman" pitchFamily="18" charset="0"/>
              </a:rPr>
              <a:t>(4,1)</a:t>
            </a:r>
            <a:endParaRPr lang="fr-FR" sz="3200" b="1" dirty="0">
              <a:latin typeface="Times New Roman" pitchFamily="18" charset="0"/>
            </a:endParaRP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6096000" y="4648200"/>
            <a:ext cx="96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3200" b="1">
                <a:solidFill>
                  <a:schemeClr val="bg1"/>
                </a:solidFill>
                <a:latin typeface="Times New Roman" pitchFamily="18" charset="0"/>
              </a:rPr>
              <a:t>(2,2)</a:t>
            </a:r>
            <a:endParaRPr lang="fr-FR" sz="3200" b="1">
              <a:latin typeface="Times New Roman" pitchFamily="18" charset="0"/>
            </a:endParaRP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4191000" y="1447800"/>
            <a:ext cx="29035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2400" b="1">
                <a:solidFill>
                  <a:srgbClr val="FF0000"/>
                </a:solidFill>
                <a:latin typeface="Times New Roman" pitchFamily="18" charset="0"/>
              </a:rPr>
              <a:t>  Contractant 1 (GB)</a:t>
            </a:r>
          </a:p>
          <a:p>
            <a:pPr eaLnBrk="0" hangingPunct="0"/>
            <a:r>
              <a:rPr lang="fr-FR" sz="2400" b="1">
                <a:solidFill>
                  <a:srgbClr val="FF0000"/>
                </a:solidFill>
                <a:latin typeface="Times New Roman" pitchFamily="18" charset="0"/>
              </a:rPr>
              <a:t>Gains en colonne</a:t>
            </a:r>
            <a:endParaRPr lang="fr-FR" sz="3200" b="1">
              <a:latin typeface="Times New Roman" pitchFamily="18" charset="0"/>
            </a:endParaRP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3419475" y="2349500"/>
            <a:ext cx="160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2000" b="1">
                <a:solidFill>
                  <a:schemeClr val="accent2"/>
                </a:solidFill>
                <a:latin typeface="Times New Roman" pitchFamily="18" charset="0"/>
              </a:rPr>
              <a:t>Ne triche pas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5724525" y="2349500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2000" b="1">
                <a:solidFill>
                  <a:schemeClr val="accent2"/>
                </a:solidFill>
                <a:latin typeface="Times New Roman" pitchFamily="18" charset="0"/>
              </a:rPr>
              <a:t>Triche</a:t>
            </a: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1981200" y="3141663"/>
            <a:ext cx="1177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2000" b="1">
                <a:solidFill>
                  <a:schemeClr val="accent2"/>
                </a:solidFill>
                <a:latin typeface="Times New Roman" pitchFamily="18" charset="0"/>
              </a:rPr>
              <a:t>Ne triche</a:t>
            </a:r>
          </a:p>
          <a:p>
            <a:pPr eaLnBrk="0" hangingPunct="0"/>
            <a:r>
              <a:rPr lang="fr-FR" sz="2000" b="1">
                <a:solidFill>
                  <a:schemeClr val="accent2"/>
                </a:solidFill>
                <a:latin typeface="Times New Roman" pitchFamily="18" charset="0"/>
              </a:rPr>
              <a:t>pas</a:t>
            </a: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1981200" y="4652963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2000" b="1">
                <a:solidFill>
                  <a:schemeClr val="accent2"/>
                </a:solidFill>
                <a:latin typeface="Times New Roman" pitchFamily="18" charset="0"/>
              </a:rPr>
              <a:t>Triche</a:t>
            </a:r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0" y="3644900"/>
            <a:ext cx="2024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2400" b="1">
                <a:solidFill>
                  <a:srgbClr val="FF0000"/>
                </a:solidFill>
                <a:latin typeface="Times New Roman" pitchFamily="18" charset="0"/>
              </a:rPr>
              <a:t>Contractant 2</a:t>
            </a:r>
          </a:p>
          <a:p>
            <a:pPr eaLnBrk="0" hangingPunct="0"/>
            <a:r>
              <a:rPr lang="fr-FR" sz="2400" b="1">
                <a:solidFill>
                  <a:srgbClr val="FF0000"/>
                </a:solidFill>
                <a:latin typeface="Times New Roman" pitchFamily="18" charset="0"/>
              </a:rPr>
              <a:t>Gains en </a:t>
            </a:r>
          </a:p>
          <a:p>
            <a:pPr eaLnBrk="0" hangingPunct="0"/>
            <a:r>
              <a:rPr lang="fr-FR" sz="2400" b="1">
                <a:solidFill>
                  <a:srgbClr val="FF0000"/>
                </a:solidFill>
                <a:latin typeface="Times New Roman" pitchFamily="18" charset="0"/>
              </a:rPr>
              <a:t>Ligne (Por)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179388" y="5589588"/>
            <a:ext cx="8613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3200" b="1">
                <a:latin typeface="Times" charset="0"/>
              </a:rPr>
              <a:t>Solution : contractant 1 préfère toujours tricher </a:t>
            </a:r>
          </a:p>
          <a:p>
            <a:pPr eaLnBrk="0" hangingPunct="0"/>
            <a:r>
              <a:rPr lang="fr-FR" sz="3200" b="1">
                <a:latin typeface="Times" charset="0"/>
                <a:sym typeface="Wingdings" pitchFamily="2" charset="2"/>
              </a:rPr>
              <a:t> (2,2) est l’équilibre même si (2,2)&lt;(dotations)</a:t>
            </a:r>
            <a:endParaRPr lang="fr-FR" sz="3200" b="1">
              <a:latin typeface="Times" charset="0"/>
            </a:endParaRP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4427538" y="4005263"/>
            <a:ext cx="0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5003800" y="5013325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4932363" y="3644900"/>
            <a:ext cx="1008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6516688" y="4005263"/>
            <a:ext cx="0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nimBg="1" autoUpdateAnimBg="0"/>
      <p:bldP spid="52228" grpId="0" animBg="1"/>
      <p:bldP spid="52229" grpId="0" animBg="1"/>
      <p:bldP spid="52230" grpId="0" autoUpdateAnimBg="0"/>
      <p:bldP spid="52231" grpId="0" autoUpdateAnimBg="0"/>
      <p:bldP spid="52232" grpId="0" autoUpdateAnimBg="0"/>
      <p:bldP spid="52233" grpId="0" autoUpdateAnimBg="0"/>
      <p:bldP spid="52234" grpId="0" autoUpdateAnimBg="0"/>
      <p:bldP spid="52235" grpId="0" autoUpdateAnimBg="0"/>
      <p:bldP spid="52236" grpId="0" autoUpdateAnimBg="0"/>
      <p:bldP spid="52237" grpId="0" autoUpdateAnimBg="0"/>
      <p:bldP spid="52238" grpId="0" autoUpdateAnimBg="0"/>
      <p:bldP spid="52239" grpId="0" autoUpdateAnimBg="0"/>
      <p:bldP spid="52240" grpId="0"/>
      <p:bldP spid="52243" grpId="0" animBg="1"/>
      <p:bldP spid="52244" grpId="0" animBg="1"/>
      <p:bldP spid="52245" grpId="0" animBg="1"/>
      <p:bldP spid="52246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L’existence de coûts externes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068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dirty="0" smtClean="0"/>
              <a:t>Si pour une de mes actions, un autre agent est prêt à me payer pour que je m’arrête, alors il y a des coûts externes.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dirty="0" smtClean="0"/>
              <a:t>{ bénéfice du respect par l’individu des limites convenues de pollution}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dirty="0" smtClean="0"/>
              <a:t>&lt;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dirty="0" smtClean="0"/>
              <a:t>{ coût </a:t>
            </a:r>
            <a:r>
              <a:rPr lang="fr-FR" i="1" dirty="0" smtClean="0"/>
              <a:t>pour l’individu</a:t>
            </a:r>
            <a:r>
              <a:rPr lang="fr-FR" dirty="0" smtClean="0"/>
              <a:t>, du respect de la limite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dirty="0" smtClean="0"/>
              <a:t>&lt;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dirty="0" smtClean="0"/>
              <a:t>{ bénéfice résultant du respect par </a:t>
            </a:r>
            <a:r>
              <a:rPr lang="fr-FR" i="1" dirty="0" smtClean="0"/>
              <a:t>tous</a:t>
            </a:r>
            <a:r>
              <a:rPr lang="fr-FR" dirty="0" smtClean="0"/>
              <a:t> des limites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pPr eaLnBrk="1" hangingPunct="1"/>
            <a:r>
              <a:rPr lang="fr-FR" sz="4000" smtClean="0"/>
              <a:t>Respect d’un contrat:</a:t>
            </a:r>
            <a:br>
              <a:rPr lang="fr-FR" sz="4000" smtClean="0"/>
            </a:br>
            <a:r>
              <a:rPr lang="fr-FR" sz="4000" smtClean="0"/>
              <a:t>« le jeu des convictions »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200400" y="2781300"/>
            <a:ext cx="4419600" cy="27432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3200" b="1">
              <a:latin typeface="Times New Roman" pitchFamily="18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5486400" y="27813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>
            <a:off x="3176588" y="42672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3886200" y="3276600"/>
            <a:ext cx="96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3200" b="1">
                <a:solidFill>
                  <a:schemeClr val="bg1"/>
                </a:solidFill>
                <a:latin typeface="Times New Roman" pitchFamily="18" charset="0"/>
              </a:rPr>
              <a:t>(4,4)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6019800" y="3276600"/>
            <a:ext cx="96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3200" b="1">
                <a:solidFill>
                  <a:schemeClr val="bg1"/>
                </a:solidFill>
                <a:latin typeface="Times New Roman" pitchFamily="18" charset="0"/>
              </a:rPr>
              <a:t>(1,3)</a:t>
            </a:r>
            <a:endParaRPr lang="fr-FR" sz="3200" b="1">
              <a:latin typeface="Times New Roman" pitchFamily="18" charset="0"/>
            </a:endParaRP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3962400" y="4648200"/>
            <a:ext cx="96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3200" b="1">
                <a:solidFill>
                  <a:schemeClr val="bg1"/>
                </a:solidFill>
                <a:latin typeface="Times New Roman" pitchFamily="18" charset="0"/>
              </a:rPr>
              <a:t>(3,1)</a:t>
            </a:r>
            <a:endParaRPr lang="fr-FR" sz="3200" b="1">
              <a:latin typeface="Times New Roman" pitchFamily="18" charset="0"/>
            </a:endParaRP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6096000" y="4648200"/>
            <a:ext cx="96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3200" b="1">
                <a:solidFill>
                  <a:schemeClr val="bg1"/>
                </a:solidFill>
                <a:latin typeface="Times New Roman" pitchFamily="18" charset="0"/>
              </a:rPr>
              <a:t>(2,2)</a:t>
            </a:r>
            <a:endParaRPr lang="fr-FR" sz="3200" b="1">
              <a:latin typeface="Times New Roman" pitchFamily="18" charset="0"/>
            </a:endParaRP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4191000" y="1447800"/>
            <a:ext cx="2401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2400" b="1">
                <a:solidFill>
                  <a:srgbClr val="FF0000"/>
                </a:solidFill>
                <a:latin typeface="Times New Roman" pitchFamily="18" charset="0"/>
              </a:rPr>
              <a:t>  Contractant 1</a:t>
            </a:r>
          </a:p>
          <a:p>
            <a:pPr eaLnBrk="0" hangingPunct="0"/>
            <a:r>
              <a:rPr lang="fr-FR" sz="2400" b="1">
                <a:solidFill>
                  <a:srgbClr val="FF0000"/>
                </a:solidFill>
                <a:latin typeface="Times New Roman" pitchFamily="18" charset="0"/>
              </a:rPr>
              <a:t>Gains en colonne</a:t>
            </a:r>
            <a:endParaRPr lang="fr-FR" sz="3200" b="1">
              <a:latin typeface="Times New Roman" pitchFamily="18" charset="0"/>
            </a:endParaRP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3419475" y="2349500"/>
            <a:ext cx="160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2000" b="1">
                <a:solidFill>
                  <a:schemeClr val="accent2"/>
                </a:solidFill>
                <a:latin typeface="Times New Roman" pitchFamily="18" charset="0"/>
              </a:rPr>
              <a:t>Ne triche pas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5724525" y="2349500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2000" b="1">
                <a:solidFill>
                  <a:schemeClr val="accent2"/>
                </a:solidFill>
                <a:latin typeface="Times New Roman" pitchFamily="18" charset="0"/>
              </a:rPr>
              <a:t>Triche</a:t>
            </a: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1981200" y="3141663"/>
            <a:ext cx="1177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2000" b="1">
                <a:solidFill>
                  <a:schemeClr val="accent2"/>
                </a:solidFill>
                <a:latin typeface="Times New Roman" pitchFamily="18" charset="0"/>
              </a:rPr>
              <a:t>Ne triche</a:t>
            </a:r>
          </a:p>
          <a:p>
            <a:pPr eaLnBrk="0" hangingPunct="0"/>
            <a:r>
              <a:rPr lang="fr-FR" sz="2000" b="1">
                <a:solidFill>
                  <a:schemeClr val="accent2"/>
                </a:solidFill>
                <a:latin typeface="Times New Roman" pitchFamily="18" charset="0"/>
              </a:rPr>
              <a:t>pas</a:t>
            </a: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1981200" y="4652963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2000" b="1">
                <a:solidFill>
                  <a:schemeClr val="accent2"/>
                </a:solidFill>
                <a:latin typeface="Times New Roman" pitchFamily="18" charset="0"/>
              </a:rPr>
              <a:t>Triche</a:t>
            </a:r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0" y="3644900"/>
            <a:ext cx="20050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2400" b="1">
                <a:solidFill>
                  <a:srgbClr val="FF0000"/>
                </a:solidFill>
                <a:latin typeface="Times New Roman" pitchFamily="18" charset="0"/>
              </a:rPr>
              <a:t>Contractant 2</a:t>
            </a:r>
          </a:p>
          <a:p>
            <a:pPr eaLnBrk="0" hangingPunct="0"/>
            <a:r>
              <a:rPr lang="fr-FR" sz="2400" b="1">
                <a:solidFill>
                  <a:srgbClr val="FF0000"/>
                </a:solidFill>
                <a:latin typeface="Times New Roman" pitchFamily="18" charset="0"/>
              </a:rPr>
              <a:t>Gains en </a:t>
            </a:r>
          </a:p>
          <a:p>
            <a:pPr eaLnBrk="0" hangingPunct="0"/>
            <a:r>
              <a:rPr lang="fr-FR" sz="2400" b="1">
                <a:solidFill>
                  <a:srgbClr val="FF0000"/>
                </a:solidFill>
                <a:latin typeface="Times New Roman" pitchFamily="18" charset="0"/>
              </a:rPr>
              <a:t>ligne</a:t>
            </a: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179388" y="5589588"/>
            <a:ext cx="82534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3200" b="1">
                <a:latin typeface="Times" charset="0"/>
              </a:rPr>
              <a:t>Solution dépend des croyances : (2,2) équilibre</a:t>
            </a:r>
          </a:p>
          <a:p>
            <a:pPr eaLnBrk="0" hangingPunct="0"/>
            <a:r>
              <a:rPr lang="fr-FR" sz="3200" b="1">
                <a:latin typeface="Times" charset="0"/>
              </a:rPr>
              <a:t>si</a:t>
            </a:r>
            <a:r>
              <a:rPr lang="fr-FR" sz="3200" b="1">
                <a:latin typeface="Times" charset="0"/>
                <a:sym typeface="Wingdings" pitchFamily="2" charset="2"/>
              </a:rPr>
              <a:t> « pessimisme », (4,4) sinon.</a:t>
            </a:r>
            <a:endParaRPr lang="fr-FR" sz="3200" b="1">
              <a:latin typeface="Times" charset="0"/>
            </a:endParaRPr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>
            <a:off x="5003800" y="5013325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>
            <a:off x="6516688" y="4005263"/>
            <a:ext cx="0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 flipV="1">
            <a:off x="4427538" y="3860800"/>
            <a:ext cx="0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 flipH="1">
            <a:off x="4859338" y="3644900"/>
            <a:ext cx="1152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nimBg="1" autoUpdateAnimBg="0"/>
      <p:bldP spid="55300" grpId="0" animBg="1"/>
      <p:bldP spid="55301" grpId="0" animBg="1"/>
      <p:bldP spid="55302" grpId="0" autoUpdateAnimBg="0"/>
      <p:bldP spid="55303" grpId="0" autoUpdateAnimBg="0"/>
      <p:bldP spid="55304" grpId="0" autoUpdateAnimBg="0"/>
      <p:bldP spid="55305" grpId="0" autoUpdateAnimBg="0"/>
      <p:bldP spid="55306" grpId="0" autoUpdateAnimBg="0"/>
      <p:bldP spid="55307" grpId="0" autoUpdateAnimBg="0"/>
      <p:bldP spid="55308" grpId="0" autoUpdateAnimBg="0"/>
      <p:bldP spid="55309" grpId="0" autoUpdateAnimBg="0"/>
      <p:bldP spid="55310" grpId="0" autoUpdateAnimBg="0"/>
      <p:bldP spid="55311" grpId="0" autoUpdateAnimBg="0"/>
      <p:bldP spid="55312" grpId="0"/>
      <p:bldP spid="55314" grpId="0" animBg="1"/>
      <p:bldP spid="55316" grpId="0" animBg="1"/>
      <p:bldP spid="55317" grpId="0" animBg="1"/>
      <p:bldP spid="553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Leçon à tirer de ces « jeux »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800" dirty="0" smtClean="0"/>
              <a:t>Si l’on pense que la nature humaine est «mauvaise», alors les équilibres tels que celui décrits dans le « dilemme du prisonnier » seront les plus observés.</a:t>
            </a:r>
          </a:p>
          <a:p>
            <a:pPr eaLnBrk="1" hangingPunct="1">
              <a:lnSpc>
                <a:spcPct val="90000"/>
              </a:lnSpc>
            </a:pPr>
            <a:r>
              <a:rPr lang="fr-FR" sz="2800" dirty="0" smtClean="0"/>
              <a:t>Si l’on pense que chaque joueur retire une satisfaction supplémentaire à participer à un marché où les gains « sans triche » sont plus grand, alors le « jeu des convictions » est réaliste. Toutefois, des craintes, des soupçons font que l’équilibre « bas » peut se réaliser.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fr-FR" sz="2800" dirty="0" smtClean="0"/>
              <a:t> La </a:t>
            </a:r>
            <a:r>
              <a:rPr lang="fr-FR" sz="2800" b="1" i="1" dirty="0" smtClean="0"/>
              <a:t>coopération efficiente</a:t>
            </a:r>
            <a:r>
              <a:rPr lang="fr-FR" sz="2800" dirty="0" smtClean="0"/>
              <a:t>, même en présence de gains mutuels, n’est pas toujours assurées.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3579</TotalTime>
  <Words>4204</Words>
  <Application>Microsoft Office PowerPoint</Application>
  <PresentationFormat>Affichage à l'écran (4:3)</PresentationFormat>
  <Paragraphs>480</Paragraphs>
  <Slides>72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72</vt:i4>
      </vt:variant>
    </vt:vector>
  </HeadingPairs>
  <TitlesOfParts>
    <vt:vector size="73" baseType="lpstr">
      <vt:lpstr>Modèle par défaut</vt:lpstr>
      <vt:lpstr>Chapitre 4  La théorie moderne des marchés</vt:lpstr>
      <vt:lpstr>Au-delà de la magie du marché</vt:lpstr>
      <vt:lpstr>Au-delà du monde idéal : existence d’un contrat efficient</vt:lpstr>
      <vt:lpstr>L’aléa moral</vt:lpstr>
      <vt:lpstr>Le cas simple de la collaboration «tout ou rien»</vt:lpstr>
      <vt:lpstr>Exemple : l’assurance</vt:lpstr>
      <vt:lpstr>Non-respect d’un contrat :  « le dilemme du prisonnier »</vt:lpstr>
      <vt:lpstr>Respect d’un contrat: « le jeu des convictions »</vt:lpstr>
      <vt:lpstr>Leçon à tirer de ces « jeux »</vt:lpstr>
      <vt:lpstr>Les négociation : quand plusieurs contrats sont possibles</vt:lpstr>
      <vt:lpstr>Rémunération en  fonction de l’effort</vt:lpstr>
      <vt:lpstr>Négociations : solution</vt:lpstr>
      <vt:lpstr>Quelles leçons tirées de ces exemple pour construire une théorie moderne?</vt:lpstr>
      <vt:lpstr>L’information et la connaissance au cœur de la théorie moderne</vt:lpstr>
      <vt:lpstr>Les faits non-expliqués par la théorie classique</vt:lpstr>
      <vt:lpstr>Plan du chapitre</vt:lpstr>
      <vt:lpstr>Section 1 :  L’entreprise dans la théorie moderne des marchés</vt:lpstr>
      <vt:lpstr>Entreprise et clientèle</vt:lpstr>
      <vt:lpstr>Comment représenter une entreprise?</vt:lpstr>
      <vt:lpstr>Les marchés de clientèle</vt:lpstr>
      <vt:lpstr>Equilibre sur un marché de clientèle</vt:lpstr>
      <vt:lpstr>Illustration graphique : le secteur</vt:lpstr>
      <vt:lpstr>Illustration graphique : l’entreprise = 1/n du secteur</vt:lpstr>
      <vt:lpstr>Pourquoi le prix d’équilibre reste-t-il au dessus du prix «classique»?</vt:lpstr>
      <vt:lpstr>Le mal causé par cette politique de fixation des prix</vt:lpstr>
      <vt:lpstr>Le problème de la qualité des produits</vt:lpstr>
      <vt:lpstr>Asymétrie d’information et existence d’un marché</vt:lpstr>
      <vt:lpstr>Quels sont alors les stratégies des « joueurs »?</vt:lpstr>
      <vt:lpstr>Vers la non-existence du marché</vt:lpstr>
      <vt:lpstr>Mais sans marché…on est malheureux</vt:lpstr>
      <vt:lpstr>Section 2 :  Le marché du travail et la théorie moderne des marchés</vt:lpstr>
      <vt:lpstr>Entreprise, salaire et chômage</vt:lpstr>
      <vt:lpstr>Entreprise, salaire et chômage</vt:lpstr>
      <vt:lpstr>Réponses à ces énigmes : la théorie moderne des marchés</vt:lpstr>
      <vt:lpstr>L’entreprise et la gestion des ressources humaines</vt:lpstr>
      <vt:lpstr>Salaire et incitations</vt:lpstr>
      <vt:lpstr>Un modèle de ce marché du travail</vt:lpstr>
      <vt:lpstr>Un modèle de ce marché du travail</vt:lpstr>
      <vt:lpstr>Leçon à tirer</vt:lpstr>
      <vt:lpstr>Où se trouvent les primes des autres entreprises dans l’exemple?</vt:lpstr>
      <vt:lpstr>De quoi dépend la prime?</vt:lpstr>
      <vt:lpstr>Le salaire d’équilibre</vt:lpstr>
      <vt:lpstr>Leçon à tirer de la hausse du salaire d’équilibre</vt:lpstr>
      <vt:lpstr>Equilibre sur le marché du travail</vt:lpstr>
      <vt:lpstr>Propriétés de cet équilibre</vt:lpstr>
      <vt:lpstr>Critique des «classiques» </vt:lpstr>
      <vt:lpstr>Le chômage involontaire est une mauvaise chose : que faire ?</vt:lpstr>
      <vt:lpstr>Autres problèmes liés aux ressources humaines</vt:lpstr>
      <vt:lpstr>Diapositive 49</vt:lpstr>
      <vt:lpstr>Equilibre et frictions sur le marché du travail</vt:lpstr>
      <vt:lpstr>Section 3 :  La finance, les banques et la monnaie </vt:lpstr>
      <vt:lpstr>Le problème de l’allocation du capital</vt:lpstr>
      <vt:lpstr>Financement de l’entreprise</vt:lpstr>
      <vt:lpstr>Valeur d’un projet et taux d’intérêt</vt:lpstr>
      <vt:lpstr>Financement de l’entreprise</vt:lpstr>
      <vt:lpstr>Entreprise et responsabilité (I)</vt:lpstr>
      <vt:lpstr>Entreprise et responsabilité (II)</vt:lpstr>
      <vt:lpstr>Le rationnement du crédit</vt:lpstr>
      <vt:lpstr>Exemple : le cas classique</vt:lpstr>
      <vt:lpstr>Exemple : la théorie moderne</vt:lpstr>
      <vt:lpstr>La « non » solution</vt:lpstr>
      <vt:lpstr>Comment prêter des fonds?</vt:lpstr>
      <vt:lpstr>Comment prêter des fonds?</vt:lpstr>
      <vt:lpstr>Théorie moderne des taux d’intérêt</vt:lpstr>
      <vt:lpstr>Théorie moderne des taux d’intérêt</vt:lpstr>
      <vt:lpstr>Théorie moderne des taux d’intérêt</vt:lpstr>
      <vt:lpstr>Conclusion du chapitre</vt:lpstr>
      <vt:lpstr>Que faire ?</vt:lpstr>
      <vt:lpstr>Réglementer et réformer</vt:lpstr>
      <vt:lpstr>Diapositive 70</vt:lpstr>
      <vt:lpstr>Diapositive 71</vt:lpstr>
      <vt:lpstr>L’existence de coûts externes</vt:lpstr>
    </vt:vector>
  </TitlesOfParts>
  <Company>Université du Maine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4  La théorie moderne des marchés</dc:title>
  <dc:creator>flangot</dc:creator>
  <cp:lastModifiedBy>flangot</cp:lastModifiedBy>
  <cp:revision>195</cp:revision>
  <dcterms:created xsi:type="dcterms:W3CDTF">2004-08-25T14:35:59Z</dcterms:created>
  <dcterms:modified xsi:type="dcterms:W3CDTF">2018-09-26T07:27:53Z</dcterms:modified>
</cp:coreProperties>
</file>